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5" r:id="rId3"/>
    <p:sldMasterId id="2147483668" r:id="rId4"/>
  </p:sldMasterIdLst>
  <p:notesMasterIdLst>
    <p:notesMasterId r:id="rId24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480" r:id="rId31"/>
    <p:sldId id="282" r:id="rId32"/>
    <p:sldId id="283" r:id="rId33"/>
    <p:sldId id="284" r:id="rId34"/>
    <p:sldId id="481" r:id="rId35"/>
    <p:sldId id="285" r:id="rId36"/>
    <p:sldId id="482" r:id="rId37"/>
    <p:sldId id="286" r:id="rId38"/>
    <p:sldId id="287" r:id="rId39"/>
    <p:sldId id="288" r:id="rId40"/>
    <p:sldId id="289" r:id="rId41"/>
    <p:sldId id="290" r:id="rId42"/>
    <p:sldId id="291" r:id="rId43"/>
    <p:sldId id="292" r:id="rId44"/>
    <p:sldId id="293" r:id="rId45"/>
    <p:sldId id="294" r:id="rId46"/>
    <p:sldId id="295" r:id="rId47"/>
    <p:sldId id="297" r:id="rId48"/>
    <p:sldId id="298" r:id="rId49"/>
    <p:sldId id="299" r:id="rId50"/>
    <p:sldId id="300" r:id="rId51"/>
    <p:sldId id="301" r:id="rId52"/>
    <p:sldId id="302" r:id="rId53"/>
    <p:sldId id="303" r:id="rId54"/>
    <p:sldId id="304" r:id="rId55"/>
    <p:sldId id="305" r:id="rId56"/>
    <p:sldId id="306" r:id="rId57"/>
    <p:sldId id="308" r:id="rId58"/>
    <p:sldId id="309" r:id="rId59"/>
    <p:sldId id="310" r:id="rId60"/>
    <p:sldId id="311" r:id="rId61"/>
    <p:sldId id="312" r:id="rId62"/>
    <p:sldId id="313" r:id="rId63"/>
    <p:sldId id="314" r:id="rId64"/>
    <p:sldId id="315" r:id="rId65"/>
    <p:sldId id="317" r:id="rId66"/>
    <p:sldId id="318" r:id="rId67"/>
    <p:sldId id="319" r:id="rId68"/>
    <p:sldId id="320" r:id="rId69"/>
    <p:sldId id="321" r:id="rId70"/>
    <p:sldId id="483" r:id="rId71"/>
    <p:sldId id="322" r:id="rId72"/>
    <p:sldId id="487" r:id="rId73"/>
    <p:sldId id="485" r:id="rId74"/>
    <p:sldId id="486" r:id="rId75"/>
    <p:sldId id="323" r:id="rId76"/>
    <p:sldId id="324" r:id="rId77"/>
    <p:sldId id="325" r:id="rId78"/>
    <p:sldId id="326" r:id="rId79"/>
    <p:sldId id="327" r:id="rId80"/>
    <p:sldId id="339" r:id="rId81"/>
    <p:sldId id="328" r:id="rId82"/>
    <p:sldId id="329" r:id="rId83"/>
    <p:sldId id="330" r:id="rId84"/>
    <p:sldId id="331" r:id="rId85"/>
    <p:sldId id="332" r:id="rId86"/>
    <p:sldId id="333" r:id="rId87"/>
    <p:sldId id="334" r:id="rId88"/>
    <p:sldId id="335" r:id="rId89"/>
    <p:sldId id="336" r:id="rId90"/>
    <p:sldId id="337" r:id="rId91"/>
    <p:sldId id="338" r:id="rId92"/>
    <p:sldId id="340" r:id="rId93"/>
    <p:sldId id="341" r:id="rId94"/>
    <p:sldId id="343" r:id="rId95"/>
    <p:sldId id="344" r:id="rId96"/>
    <p:sldId id="345" r:id="rId97"/>
    <p:sldId id="346" r:id="rId98"/>
    <p:sldId id="347" r:id="rId99"/>
    <p:sldId id="348" r:id="rId100"/>
    <p:sldId id="349" r:id="rId101"/>
    <p:sldId id="350" r:id="rId102"/>
    <p:sldId id="497" r:id="rId103"/>
    <p:sldId id="351" r:id="rId104"/>
    <p:sldId id="488" r:id="rId105"/>
    <p:sldId id="490" r:id="rId106"/>
    <p:sldId id="489" r:id="rId107"/>
    <p:sldId id="491" r:id="rId108"/>
    <p:sldId id="492" r:id="rId109"/>
    <p:sldId id="493" r:id="rId110"/>
    <p:sldId id="494" r:id="rId111"/>
    <p:sldId id="495" r:id="rId112"/>
    <p:sldId id="496" r:id="rId113"/>
    <p:sldId id="502" r:id="rId114"/>
    <p:sldId id="503" r:id="rId115"/>
    <p:sldId id="501" r:id="rId116"/>
    <p:sldId id="504" r:id="rId117"/>
    <p:sldId id="505" r:id="rId118"/>
    <p:sldId id="506" r:id="rId119"/>
    <p:sldId id="507" r:id="rId120"/>
    <p:sldId id="352" r:id="rId121"/>
    <p:sldId id="353" r:id="rId122"/>
    <p:sldId id="354" r:id="rId123"/>
    <p:sldId id="355" r:id="rId124"/>
    <p:sldId id="356" r:id="rId125"/>
    <p:sldId id="358" r:id="rId126"/>
    <p:sldId id="359" r:id="rId127"/>
    <p:sldId id="360" r:id="rId128"/>
    <p:sldId id="361" r:id="rId129"/>
    <p:sldId id="362" r:id="rId130"/>
    <p:sldId id="363" r:id="rId131"/>
    <p:sldId id="364" r:id="rId132"/>
    <p:sldId id="365" r:id="rId133"/>
    <p:sldId id="366" r:id="rId134"/>
    <p:sldId id="367" r:id="rId135"/>
    <p:sldId id="368" r:id="rId136"/>
    <p:sldId id="369" r:id="rId137"/>
    <p:sldId id="370" r:id="rId138"/>
    <p:sldId id="371" r:id="rId139"/>
    <p:sldId id="372" r:id="rId140"/>
    <p:sldId id="373" r:id="rId141"/>
    <p:sldId id="374" r:id="rId142"/>
    <p:sldId id="375" r:id="rId143"/>
    <p:sldId id="376" r:id="rId144"/>
    <p:sldId id="377" r:id="rId145"/>
    <p:sldId id="378" r:id="rId146"/>
    <p:sldId id="379" r:id="rId147"/>
    <p:sldId id="380" r:id="rId148"/>
    <p:sldId id="381" r:id="rId149"/>
    <p:sldId id="382" r:id="rId150"/>
    <p:sldId id="383" r:id="rId151"/>
    <p:sldId id="384" r:id="rId152"/>
    <p:sldId id="385" r:id="rId153"/>
    <p:sldId id="386" r:id="rId154"/>
    <p:sldId id="387" r:id="rId155"/>
    <p:sldId id="388" r:id="rId156"/>
    <p:sldId id="389" r:id="rId157"/>
    <p:sldId id="390" r:id="rId158"/>
    <p:sldId id="391" r:id="rId159"/>
    <p:sldId id="392" r:id="rId160"/>
    <p:sldId id="393" r:id="rId161"/>
    <p:sldId id="394" r:id="rId162"/>
    <p:sldId id="395" r:id="rId163"/>
    <p:sldId id="396" r:id="rId164"/>
    <p:sldId id="397" r:id="rId165"/>
    <p:sldId id="398" r:id="rId166"/>
    <p:sldId id="399" r:id="rId167"/>
    <p:sldId id="400" r:id="rId168"/>
    <p:sldId id="401" r:id="rId169"/>
    <p:sldId id="402" r:id="rId170"/>
    <p:sldId id="403" r:id="rId171"/>
    <p:sldId id="404" r:id="rId172"/>
    <p:sldId id="405" r:id="rId173"/>
    <p:sldId id="406" r:id="rId174"/>
    <p:sldId id="407" r:id="rId175"/>
    <p:sldId id="408" r:id="rId176"/>
    <p:sldId id="409" r:id="rId177"/>
    <p:sldId id="410" r:id="rId178"/>
    <p:sldId id="411" r:id="rId179"/>
    <p:sldId id="412" r:id="rId180"/>
    <p:sldId id="413" r:id="rId181"/>
    <p:sldId id="484" r:id="rId182"/>
    <p:sldId id="414" r:id="rId183"/>
    <p:sldId id="415" r:id="rId184"/>
    <p:sldId id="416" r:id="rId185"/>
    <p:sldId id="417" r:id="rId186"/>
    <p:sldId id="418" r:id="rId187"/>
    <p:sldId id="419" r:id="rId188"/>
    <p:sldId id="420" r:id="rId189"/>
    <p:sldId id="421" r:id="rId190"/>
    <p:sldId id="422" r:id="rId191"/>
    <p:sldId id="423" r:id="rId192"/>
    <p:sldId id="424" r:id="rId193"/>
    <p:sldId id="425" r:id="rId194"/>
    <p:sldId id="426" r:id="rId195"/>
    <p:sldId id="427" r:id="rId196"/>
    <p:sldId id="428" r:id="rId197"/>
    <p:sldId id="429" r:id="rId198"/>
    <p:sldId id="430" r:id="rId199"/>
    <p:sldId id="431" r:id="rId200"/>
    <p:sldId id="432" r:id="rId201"/>
    <p:sldId id="433" r:id="rId202"/>
    <p:sldId id="434" r:id="rId203"/>
    <p:sldId id="435" r:id="rId204"/>
    <p:sldId id="436" r:id="rId205"/>
    <p:sldId id="437" r:id="rId206"/>
    <p:sldId id="438" r:id="rId207"/>
    <p:sldId id="439" r:id="rId208"/>
    <p:sldId id="440" r:id="rId209"/>
    <p:sldId id="441" r:id="rId210"/>
    <p:sldId id="442" r:id="rId211"/>
    <p:sldId id="443" r:id="rId212"/>
    <p:sldId id="444" r:id="rId213"/>
    <p:sldId id="445" r:id="rId214"/>
    <p:sldId id="446" r:id="rId215"/>
    <p:sldId id="447" r:id="rId216"/>
    <p:sldId id="448" r:id="rId217"/>
    <p:sldId id="449" r:id="rId218"/>
    <p:sldId id="450" r:id="rId219"/>
    <p:sldId id="451" r:id="rId220"/>
    <p:sldId id="452" r:id="rId221"/>
    <p:sldId id="453" r:id="rId222"/>
    <p:sldId id="454" r:id="rId223"/>
    <p:sldId id="455" r:id="rId224"/>
    <p:sldId id="456" r:id="rId225"/>
    <p:sldId id="457" r:id="rId226"/>
    <p:sldId id="458" r:id="rId227"/>
    <p:sldId id="459" r:id="rId228"/>
    <p:sldId id="460" r:id="rId229"/>
    <p:sldId id="461" r:id="rId230"/>
    <p:sldId id="462" r:id="rId231"/>
    <p:sldId id="463" r:id="rId232"/>
    <p:sldId id="464" r:id="rId233"/>
    <p:sldId id="465" r:id="rId234"/>
    <p:sldId id="466" r:id="rId235"/>
    <p:sldId id="467" r:id="rId236"/>
    <p:sldId id="468" r:id="rId237"/>
    <p:sldId id="469" r:id="rId238"/>
    <p:sldId id="470" r:id="rId239"/>
    <p:sldId id="471" r:id="rId240"/>
    <p:sldId id="472" r:id="rId241"/>
    <p:sldId id="473" r:id="rId242"/>
    <p:sldId id="474" r:id="rId243"/>
    <p:sldId id="475" r:id="rId244"/>
    <p:sldId id="476" r:id="rId245"/>
    <p:sldId id="477" r:id="rId246"/>
    <p:sldId id="478" r:id="rId247"/>
    <p:sldId id="479" r:id="rId248"/>
  </p:sldIdLst>
  <p:sldSz cx="12192000" cy="6858000"/>
  <p:notesSz cx="6858000" cy="9144000"/>
  <p:embeddedFontLst>
    <p:embeddedFont>
      <p:font typeface="Calibri" panose="020F0502020204030204" pitchFamily="34" charset="0"/>
      <p:regular r:id="rId250"/>
      <p:bold r:id="rId251"/>
      <p:italic r:id="rId252"/>
      <p:boldItalic r:id="rId253"/>
    </p:embeddedFont>
    <p:embeddedFont>
      <p:font typeface="Corbel" panose="020B0503020204020204" pitchFamily="34" charset="0"/>
      <p:regular r:id="rId254"/>
      <p:bold r:id="rId255"/>
      <p:italic r:id="rId256"/>
      <p:boldItalic r:id="rId257"/>
    </p:embeddedFont>
    <p:embeddedFont>
      <p:font typeface="Garamond" panose="02020404030301010803" pitchFamily="18" charset="0"/>
      <p:regular r:id="rId258"/>
      <p:bold r:id="rId259"/>
      <p:italic r:id="rId260"/>
      <p:boldItalic r:id="rId261"/>
    </p:embeddedFont>
    <p:embeddedFont>
      <p:font typeface="Libre Franklin" panose="020B0604020202020204" charset="0"/>
      <p:regular r:id="rId262"/>
      <p:bold r:id="rId263"/>
      <p:italic r:id="rId264"/>
      <p:boldItalic r:id="rId265"/>
    </p:embeddedFont>
    <p:embeddedFont>
      <p:font typeface="Tahoma" panose="020B0604030504040204" pitchFamily="34" charset="0"/>
      <p:regular r:id="rId266"/>
      <p:bold r:id="rId2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8" roundtripDataSignature="AMtx7mggfB46tMwxIkv1GHg2lb5A2kIX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D02F92-49FE-405D-97F2-4ADAB8161A26}">
  <a:tblStyle styleId="{1CD02F92-49FE-405D-97F2-4ADAB8161A2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customschemas.google.com/relationships/presentationmetadata" Target="metadata"/><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font" Target="fonts/font9.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font" Target="fonts/font10.fntdata"/><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openxmlformats.org/officeDocument/2006/relationships/slide" Target="slides/slide240.xml"/><Relationship Id="rId249"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260" Type="http://schemas.openxmlformats.org/officeDocument/2006/relationships/font" Target="fonts/font11.fntdata"/><Relationship Id="rId265" Type="http://schemas.openxmlformats.org/officeDocument/2006/relationships/font" Target="fonts/font16.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font" Target="fonts/font1.fntdata"/><Relationship Id="rId255" Type="http://schemas.openxmlformats.org/officeDocument/2006/relationships/font" Target="fonts/font6.fntdata"/><Relationship Id="rId271" Type="http://schemas.openxmlformats.org/officeDocument/2006/relationships/theme" Target="theme/theme1.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font" Target="fonts/font12.fntdata"/><Relationship Id="rId266" Type="http://schemas.openxmlformats.org/officeDocument/2006/relationships/font" Target="fonts/font17.fntdata"/><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font" Target="fonts/font2.fntdata"/><Relationship Id="rId256" Type="http://schemas.openxmlformats.org/officeDocument/2006/relationships/font" Target="fonts/font7.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font" Target="fonts/font18.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font" Target="fonts/font8.fntdata"/><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font" Target="fonts/font3.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font" Target="fonts/font14.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font" Target="fonts/font4.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font" Target="fonts/font15.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font" Target="fonts/font5.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6000" b="0" i="0" dirty="0">
                <a:latin typeface="Garamond" panose="02020404030301010803" pitchFamily="18" charset="0"/>
              </a:rPr>
              <a:t>Discriminators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Community Members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20A-EB47-B54D-C53CC8F997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20A-EB47-B54D-C53CC8F997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20A-EB47-B54D-C53CC8F997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20A-EB47-B54D-C53CC8F997AD}"/>
              </c:ext>
            </c:extLst>
          </c:dPt>
          <c:dLbls>
            <c:dLbl>
              <c:idx val="0"/>
              <c:layout>
                <c:manualLayout>
                  <c:x val="-0.19598043799212606"/>
                  <c:y val="-0.17901118485413478"/>
                </c:manualLayout>
              </c:layout>
              <c:tx>
                <c:rich>
                  <a:bodyPr/>
                  <a:lstStyle/>
                  <a:p>
                    <a:r>
                      <a:rPr lang="en-US" dirty="0">
                        <a:solidFill>
                          <a:schemeClr val="bg1"/>
                        </a:solidFill>
                      </a:rPr>
                      <a:t>COMMUNITY</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20A-EB47-B54D-C53CC8F997AD}"/>
                </c:ext>
              </c:extLst>
            </c:dLbl>
            <c:dLbl>
              <c:idx val="1"/>
              <c:layout>
                <c:manualLayout>
                  <c:x val="9.78726624015748E-2"/>
                  <c:y val="0.15580400124237201"/>
                </c:manualLayout>
              </c:layout>
              <c:tx>
                <c:rich>
                  <a:bodyPr/>
                  <a:lstStyle/>
                  <a:p>
                    <a:r>
                      <a:rPr lang="en-US" dirty="0">
                        <a:solidFill>
                          <a:schemeClr val="bg1"/>
                        </a:solidFill>
                      </a:rPr>
                      <a:t>SYSTEM</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20A-EB47-B54D-C53CC8F997A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eparator>, </c:separator>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79</c:v>
                </c:pt>
                <c:pt idx="1">
                  <c:v>21</c:v>
                </c:pt>
              </c:numCache>
            </c:numRef>
          </c:val>
          <c:extLst>
            <c:ext xmlns:c16="http://schemas.microsoft.com/office/drawing/2014/chart" uri="{C3380CC4-5D6E-409C-BE32-E72D297353CC}">
              <c16:uniqueId val="{00000000-61B2-B340-93B5-FA8CA3B770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Garamond"/>
                <a:ea typeface="Garamond"/>
                <a:cs typeface="Garamond"/>
                <a:sym typeface="Garamond"/>
              </a:rPr>
              <a:t>‹#›</a:t>
            </a:fld>
            <a:endParaRPr sz="1200" b="0" i="0" u="none" strike="noStrike" cap="none">
              <a:solidFill>
                <a:schemeClr val="dk1"/>
              </a:solidFill>
              <a:latin typeface="Garamond"/>
              <a:ea typeface="Garamond"/>
              <a:cs typeface="Garamond"/>
              <a:sym typeface="Garamon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311" name="Google Shape;3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196" name="Google Shape;1196;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207" name="Google Shape;1207;p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218" name="Google Shape;1218;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228" name="Google Shape;1228;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2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p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261" name="Google Shape;1261;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269" name="Google Shape;1269;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275" name="Google Shape;127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2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Non-Verbal Aids</a:t>
            </a:r>
            <a:endParaRPr/>
          </a:p>
        </p:txBody>
      </p:sp>
      <p:sp>
        <p:nvSpPr>
          <p:cNvPr id="1285" name="Google Shape;1285;p2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126</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aramond"/>
                <a:ea typeface="Garamond"/>
                <a:cs typeface="Garamond"/>
                <a:sym typeface="Garamond"/>
              </a:rPr>
              <a:t>Verbal Aids</a:t>
            </a:r>
            <a:endParaRPr>
              <a:latin typeface="Garamond"/>
              <a:ea typeface="Garamond"/>
              <a:cs typeface="Garamond"/>
              <a:sym typeface="Garamond"/>
            </a:endParaRPr>
          </a:p>
        </p:txBody>
      </p:sp>
      <p:sp>
        <p:nvSpPr>
          <p:cNvPr id="1292" name="Google Shape;1292;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300" name="Google Shape;1300;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306" name="Google Shape;1306;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318" name="Google Shape;1318;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333" name="Google Shape;1333;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131</a:t>
            </a:fld>
            <a:endParaRPr>
              <a:latin typeface="Garamond"/>
              <a:ea typeface="Garamond"/>
              <a:cs typeface="Garamond"/>
              <a:sym typeface="Garamon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3" name="Google Shape;1343;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2" name="Google Shape;135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8" name="Google Shape;1358;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1" name="Google Shape;137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2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1" name="Google Shape;1381;p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2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1" name="Google Shape;1391;p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2" name="Google Shape;1402;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0" name="Google Shape;1410;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7" name="Google Shape;1417;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2" name="Google Shape;144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8" name="Google Shape;1458;p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478" name="Google Shape;1478;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145</a:t>
            </a:fld>
            <a:endParaRPr>
              <a:latin typeface="Garamond"/>
              <a:ea typeface="Garamond"/>
              <a:cs typeface="Garamond"/>
              <a:sym typeface="Garamon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p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8" name="Google Shape;1488;p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498" name="Google Shape;1498;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2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7" name="Google Shape;1507;p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18" name="Google Shape;1518;p1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149</a:t>
            </a:fld>
            <a:endParaRPr>
              <a:latin typeface="Garamond"/>
              <a:ea typeface="Garamond"/>
              <a:cs typeface="Garamond"/>
              <a:sym typeface="Garamon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27" name="Google Shape;1527;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37" name="Google Shape;1537;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2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51" name="Google Shape;1551;p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2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65" name="Google Shape;1565;p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79" name="Google Shape;1579;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93" name="Google Shape;15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2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607" name="Google Shape;1607;p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621" name="Google Shape;162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635" name="Google Shape;1635;p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646" name="Google Shape;1646;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1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675" name="Google Shape;1675;p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Garamond"/>
                <a:ea typeface="Garamond"/>
                <a:cs typeface="Garamond"/>
                <a:sym typeface="Garamond"/>
              </a:rPr>
              <a:t>Who would ever guess that taking your blood pressure medication with grapefruit juice instead of orange juice could make you sick. Or that licorice could be lethal when eaten with Lanoxin or Lasix. How could cheddar cheese, pepperoni pizza, or pickled herring combined with an antidepressant create a hypertensive crisis? Yet all of these interactions are real and could lead to disaster. </a:t>
            </a:r>
            <a:endParaRPr sz="1200">
              <a:latin typeface="Garamond"/>
              <a:ea typeface="Garamond"/>
              <a:cs typeface="Garamond"/>
              <a:sym typeface="Garamond"/>
            </a:endParaRPr>
          </a:p>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686" name="Google Shape;1686;p1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161</a:t>
            </a:fld>
            <a:endParaRPr>
              <a:latin typeface="Garamond"/>
              <a:ea typeface="Garamond"/>
              <a:cs typeface="Garamond"/>
              <a:sym typeface="Garamon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2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6" name="Google Shape;1696;p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706" name="Google Shape;1706;p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2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717" name="Google Shape;1717;p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728" name="Google Shape;1728;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8" name="Google Shape;1738;p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739" name="Google Shape;1739;p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166</a:t>
            </a:fld>
            <a:endParaRPr>
              <a:latin typeface="Garamond"/>
              <a:ea typeface="Garamond"/>
              <a:cs typeface="Garamond"/>
              <a:sym typeface="Garamon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8" name="Google Shape;1748;p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a:latin typeface="Garamond"/>
                <a:ea typeface="Garamond"/>
                <a:cs typeface="Garamond"/>
                <a:sym typeface="Garamond"/>
              </a:rPr>
              <a:t>Role:  Prevention, Monitoring, Education, Complaint Resolution.  The advisors can be reached directly by calling the CMHCM main phone number and asking to speak with them.</a:t>
            </a:r>
            <a:endParaRPr>
              <a:latin typeface="Garamond"/>
              <a:ea typeface="Garamond"/>
              <a:cs typeface="Garamond"/>
              <a:sym typeface="Garamon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0" name="Google Shape;1790;p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91" name="Google Shape;1791;p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168</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p1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02" name="Google Shape;1802;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2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1" name="Google Shape;1811;p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18" name="Google Shape;1818;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34" name="Google Shape;1834;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44" name="Google Shape;1844;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52" name="Google Shape;185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p1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59" name="Google Shape;1859;p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69" name="Google Shape;1869;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1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879" name="Google Shape;1879;p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380" name="Google Shape;3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Garamond"/>
                <a:ea typeface="Garamond"/>
                <a:cs typeface="Garamond"/>
                <a:sym typeface="Garamond"/>
              </a:rPr>
              <a:t>178</a:t>
            </a:fld>
            <a:endParaRPr lang="en-US" sz="1200" b="0" i="0" u="none" strike="noStrike" cap="none">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379171536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p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5" name="Google Shape;1885;p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p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5" name="Google Shape;1895;p2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Your role as a Direct Support Professional has an immediate impact everyday on the people to which you provide services. </a:t>
            </a:r>
            <a:endParaRPr/>
          </a:p>
          <a:p>
            <a:pPr marL="0" lvl="0" indent="0" algn="l" rtl="0">
              <a:lnSpc>
                <a:spcPct val="100000"/>
              </a:lnSpc>
              <a:spcBef>
                <a:spcPts val="0"/>
              </a:spcBef>
              <a:spcAft>
                <a:spcPts val="0"/>
              </a:spcAft>
              <a:buSzPts val="1400"/>
              <a:buNone/>
            </a:pPr>
            <a:r>
              <a:rPr lang="en-US"/>
              <a:t>You will experience, over time, the incredible importance and value of relationships. </a:t>
            </a:r>
            <a:endParaRPr/>
          </a:p>
          <a:p>
            <a:pPr marL="0" lvl="0" indent="0" algn="l" rtl="0">
              <a:lnSpc>
                <a:spcPct val="100000"/>
              </a:lnSpc>
              <a:spcBef>
                <a:spcPts val="0"/>
              </a:spcBef>
              <a:spcAft>
                <a:spcPts val="0"/>
              </a:spcAft>
              <a:buSzPts val="1400"/>
              <a:buNone/>
            </a:pPr>
            <a:r>
              <a:rPr lang="en-US"/>
              <a:t>On that amazing journey you will discover that you are building a better and healthier world and community for the sake of humankind. </a:t>
            </a:r>
            <a:endParaRPr/>
          </a:p>
          <a:p>
            <a:pPr marL="0" lvl="0" indent="0" algn="l" rtl="0">
              <a:lnSpc>
                <a:spcPct val="100000"/>
              </a:lnSpc>
              <a:spcBef>
                <a:spcPts val="0"/>
              </a:spcBef>
              <a:spcAft>
                <a:spcPts val="0"/>
              </a:spcAft>
              <a:buSzPts val="1400"/>
              <a:buNone/>
            </a:pPr>
            <a:r>
              <a:rPr lang="en-US"/>
              <a:t>You may also discover that you are helping to take away the isolation in people’s lives, bringing equalities that all citizens have a right to, an offering care and compassions to those who sorely need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your work as a Direct Support Professional, you given the opportunity to help instill in people a sense of value and dignity. </a:t>
            </a:r>
            <a:endParaRPr/>
          </a:p>
          <a:p>
            <a:pPr marL="0" lvl="0" indent="0" algn="l" rtl="0">
              <a:lnSpc>
                <a:spcPct val="100000"/>
              </a:lnSpc>
              <a:spcBef>
                <a:spcPts val="0"/>
              </a:spcBef>
              <a:spcAft>
                <a:spcPts val="0"/>
              </a:spcAft>
              <a:buSzPts val="1400"/>
              <a:buNone/>
            </a:pPr>
            <a:r>
              <a:rPr lang="en-US"/>
              <a:t>This leads to healthier self-confidence and self-esteem and, along with your encouragement as a role model, may inspire others to give rather than habitually take. </a:t>
            </a:r>
            <a:endParaRPr/>
          </a:p>
          <a:p>
            <a:pPr marL="0" lvl="0" indent="0" algn="l" rtl="0">
              <a:lnSpc>
                <a:spcPct val="100000"/>
              </a:lnSpc>
              <a:spcBef>
                <a:spcPts val="0"/>
              </a:spcBef>
              <a:spcAft>
                <a:spcPts val="0"/>
              </a:spcAft>
              <a:buSzPts val="1400"/>
              <a:buNone/>
            </a:pPr>
            <a:r>
              <a:rPr lang="en-US"/>
              <a:t>Finally, you are bringing hope and light to people and their communities: </a:t>
            </a:r>
            <a:r>
              <a:rPr lang="en-US" b="1"/>
              <a:t>and you will discover that with out you’re the difference might never have been felt. </a:t>
            </a:r>
            <a:endParaRPr/>
          </a:p>
          <a:p>
            <a:pPr marL="457200" marR="0" lvl="0" indent="-228600" algn="l" rtl="0">
              <a:lnSpc>
                <a:spcPct val="100000"/>
              </a:lnSpc>
              <a:spcBef>
                <a:spcPts val="0"/>
              </a:spcBef>
              <a:spcAft>
                <a:spcPts val="0"/>
              </a:spcAft>
              <a:buSzPts val="1400"/>
              <a:buNone/>
            </a:pPr>
            <a:endParaRPr/>
          </a:p>
        </p:txBody>
      </p:sp>
      <p:sp>
        <p:nvSpPr>
          <p:cNvPr id="1896" name="Google Shape;1896;p2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180</a:t>
            </a:fld>
            <a:endParaRPr>
              <a:latin typeface="Garamond"/>
              <a:ea typeface="Garamond"/>
              <a:cs typeface="Garamond"/>
              <a:sym typeface="Garamon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2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9" name="Google Shape;1929;p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p2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0" name="Google Shape;1940;p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p2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0" name="Google Shape;1950;p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p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0" name="Google Shape;1960;p2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61" name="Google Shape;1961;p2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184</a:t>
            </a:fld>
            <a:endParaRPr>
              <a:latin typeface="Garamond"/>
              <a:ea typeface="Garamond"/>
              <a:cs typeface="Garamond"/>
              <a:sym typeface="Garamon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0" name="Google Shape;199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91" name="Google Shape;199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185</a:t>
            </a:fld>
            <a:endParaRPr>
              <a:latin typeface="Garamond"/>
              <a:ea typeface="Garamond"/>
              <a:cs typeface="Garamond"/>
              <a:sym typeface="Garamon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p2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9" name="Google Shape;2009;p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p2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9" name="Google Shape;2019;p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388" name="Google Shape;3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p2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9" name="Google Shape;2029;p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p2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9" name="Google Shape;2049;p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9" name="Google Shape;20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p2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is important to remember when relating with the people who live in the home and also when relating with your co-workers.  Think about how someone may have said something to you that made you not want to do what they requested. If someone says “you need to clean this mess up right now!” and does not consider that you may be busy doing something else, or that it is someone else’s job, or that you need help, you may respond by not being very nice and definitely not wanting to clean up the mess.   This may affect your mood and how you feel about the person. If someone says “I can see a mess here that needs to be cleaned up. Can you do this now or are you busy doing something else? Would you like some help?”  You might be much more willing to clean up the mess if you were asked in a nice way to do it.  You might even stop what you are currently dong to clean up the mess because you like the way this person treats you and  you like to do what they ask of you. </a:t>
            </a:r>
            <a:endParaRPr/>
          </a:p>
          <a:p>
            <a:pPr marL="457200" marR="0" lvl="0" indent="-228600" algn="l" rtl="0">
              <a:lnSpc>
                <a:spcPct val="100000"/>
              </a:lnSpc>
              <a:spcBef>
                <a:spcPts val="0"/>
              </a:spcBef>
              <a:spcAft>
                <a:spcPts val="0"/>
              </a:spcAft>
              <a:buSzPts val="1400"/>
              <a:buNone/>
            </a:pPr>
            <a:endParaRPr/>
          </a:p>
        </p:txBody>
      </p:sp>
      <p:sp>
        <p:nvSpPr>
          <p:cNvPr id="2070" name="Google Shape;2070;p2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191</a:t>
            </a:fld>
            <a:endParaRPr>
              <a:latin typeface="Garamond"/>
              <a:ea typeface="Garamond"/>
              <a:cs typeface="Garamond"/>
              <a:sym typeface="Garamon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2" name="Google Shape;208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2" name="Google Shape;20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2" name="Google Shape;210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After reviewing this material you will be able to select pro-active options in dealing with challenging behaviors, including:</a:t>
            </a:r>
            <a:endParaRPr/>
          </a:p>
          <a:p>
            <a:pPr marL="457200" lvl="0" indent="-228600" algn="l" rtl="0">
              <a:lnSpc>
                <a:spcPct val="100000"/>
              </a:lnSpc>
              <a:spcBef>
                <a:spcPts val="0"/>
              </a:spcBef>
              <a:spcAft>
                <a:spcPts val="0"/>
              </a:spcAft>
              <a:buSzPts val="1400"/>
              <a:buFont typeface="Noto Sans Symbols"/>
              <a:buChar char="⮚"/>
            </a:pPr>
            <a:r>
              <a:rPr lang="en-US" sz="1200"/>
              <a:t>Recognizing times when teaching is not likely to occur, and having an alternate plan of action.</a:t>
            </a:r>
            <a:endParaRPr/>
          </a:p>
          <a:p>
            <a:pPr marL="457200" lvl="0" indent="-228600" algn="l" rtl="0">
              <a:lnSpc>
                <a:spcPct val="100000"/>
              </a:lnSpc>
              <a:spcBef>
                <a:spcPts val="0"/>
              </a:spcBef>
              <a:spcAft>
                <a:spcPts val="0"/>
              </a:spcAft>
              <a:buSzPts val="1400"/>
              <a:buFont typeface="Noto Sans Symbols"/>
              <a:buChar char="⮚"/>
            </a:pPr>
            <a:r>
              <a:rPr lang="en-US" sz="1200"/>
              <a:t>Be able to indemnity Antecedents and Precursors to challenging behavior.</a:t>
            </a:r>
            <a:endParaRPr/>
          </a:p>
          <a:p>
            <a:pPr marL="457200" lvl="0" indent="-228600" algn="l" rtl="0">
              <a:lnSpc>
                <a:spcPct val="100000"/>
              </a:lnSpc>
              <a:spcBef>
                <a:spcPts val="0"/>
              </a:spcBef>
              <a:spcAft>
                <a:spcPts val="0"/>
              </a:spcAft>
              <a:buSzPts val="1400"/>
              <a:buFont typeface="Noto Sans Symbols"/>
              <a:buChar char="⮚"/>
            </a:pPr>
            <a:r>
              <a:rPr lang="en-US" sz="1200"/>
              <a:t>Understand how to respond effectively in handling challenging behavior.</a:t>
            </a:r>
            <a:endParaRPr/>
          </a:p>
          <a:p>
            <a:pPr marL="0" lvl="0" indent="0" algn="l" rtl="0">
              <a:lnSpc>
                <a:spcPct val="100000"/>
              </a:lnSpc>
              <a:spcBef>
                <a:spcPts val="0"/>
              </a:spcBef>
              <a:spcAft>
                <a:spcPts val="0"/>
              </a:spcAft>
              <a:buSzPts val="1400"/>
              <a:buNone/>
            </a:pPr>
            <a:r>
              <a:rPr lang="en-US" sz="1200"/>
              <a:t>Often times when we are working on a task with someone we may keep pushing for the task to get finished without taking notice of an individual’s minor behavior changes or change in mood. Our focus may be more on the task than the person. We may feel pressure to want to get the task done. If a challenging behavior is starting to happen it is a clear signal that we have to change something in our teaching plan. Failure to change our plan may results in a different lesson learned that we intended. </a:t>
            </a:r>
            <a:endParaRPr/>
          </a:p>
          <a:p>
            <a:pPr marL="0" lvl="0" indent="0" algn="l" rtl="0">
              <a:lnSpc>
                <a:spcPct val="100000"/>
              </a:lnSpc>
              <a:spcBef>
                <a:spcPts val="0"/>
              </a:spcBef>
              <a:spcAft>
                <a:spcPts val="0"/>
              </a:spcAft>
              <a:buSzPts val="1400"/>
              <a:buNone/>
            </a:pPr>
            <a:r>
              <a:rPr lang="en-US" sz="1200"/>
              <a:t> Focusing on the task as the most important outcome may start to have an effect on relationship with the individual. The person (the learner), may become more frustrated with the task and you (the teacher), since completion of the task is so  important to you. Failure to recognize the needs of or mood changes in the learner can cause the challenging behavior to increase to a point where closer in a friendly, trusting   atmosphere is impossible. Our failure to adapt or be willing to make changes for the individual may be perceived as wanting too much “control” over the individual trying to learn. </a:t>
            </a:r>
            <a:endParaRPr/>
          </a:p>
          <a:p>
            <a:pPr marL="457200" marR="0" lvl="0" indent="-228600" algn="l" rtl="0">
              <a:lnSpc>
                <a:spcPct val="100000"/>
              </a:lnSpc>
              <a:spcBef>
                <a:spcPts val="0"/>
              </a:spcBef>
              <a:spcAft>
                <a:spcPts val="0"/>
              </a:spcAft>
              <a:buSzPts val="1400"/>
              <a:buNone/>
            </a:pPr>
            <a:endParaRPr/>
          </a:p>
        </p:txBody>
      </p:sp>
      <p:sp>
        <p:nvSpPr>
          <p:cNvPr id="2103" name="Google Shape;210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194</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3" name="Google Shape;211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After reviewing this material you will be able to select pro-active options in dealing with challenging behaviors, including:</a:t>
            </a:r>
            <a:endParaRPr/>
          </a:p>
          <a:p>
            <a:pPr marL="457200" lvl="0" indent="-228600" algn="l" rtl="0">
              <a:lnSpc>
                <a:spcPct val="100000"/>
              </a:lnSpc>
              <a:spcBef>
                <a:spcPts val="0"/>
              </a:spcBef>
              <a:spcAft>
                <a:spcPts val="0"/>
              </a:spcAft>
              <a:buSzPts val="1400"/>
              <a:buFont typeface="Noto Sans Symbols"/>
              <a:buChar char="⮚"/>
            </a:pPr>
            <a:r>
              <a:rPr lang="en-US" sz="1200"/>
              <a:t>Recognizing times when teaching is not likely to occur, and having an alternate plan of action.</a:t>
            </a:r>
            <a:endParaRPr/>
          </a:p>
          <a:p>
            <a:pPr marL="457200" lvl="0" indent="-228600" algn="l" rtl="0">
              <a:lnSpc>
                <a:spcPct val="100000"/>
              </a:lnSpc>
              <a:spcBef>
                <a:spcPts val="0"/>
              </a:spcBef>
              <a:spcAft>
                <a:spcPts val="0"/>
              </a:spcAft>
              <a:buSzPts val="1400"/>
              <a:buFont typeface="Noto Sans Symbols"/>
              <a:buChar char="⮚"/>
            </a:pPr>
            <a:r>
              <a:rPr lang="en-US" sz="1200"/>
              <a:t>Be able to indemnity Antecedents and Precursors to challenging behavior.</a:t>
            </a:r>
            <a:endParaRPr/>
          </a:p>
          <a:p>
            <a:pPr marL="457200" lvl="0" indent="-228600" algn="l" rtl="0">
              <a:lnSpc>
                <a:spcPct val="100000"/>
              </a:lnSpc>
              <a:spcBef>
                <a:spcPts val="0"/>
              </a:spcBef>
              <a:spcAft>
                <a:spcPts val="0"/>
              </a:spcAft>
              <a:buSzPts val="1400"/>
              <a:buFont typeface="Noto Sans Symbols"/>
              <a:buChar char="⮚"/>
            </a:pPr>
            <a:r>
              <a:rPr lang="en-US" sz="1200"/>
              <a:t>Understand how to respond effectively in handling challenging behavior.</a:t>
            </a:r>
            <a:endParaRPr/>
          </a:p>
          <a:p>
            <a:pPr marL="0" lvl="0" indent="0" algn="l" rtl="0">
              <a:lnSpc>
                <a:spcPct val="100000"/>
              </a:lnSpc>
              <a:spcBef>
                <a:spcPts val="0"/>
              </a:spcBef>
              <a:spcAft>
                <a:spcPts val="0"/>
              </a:spcAft>
              <a:buSzPts val="1400"/>
              <a:buNone/>
            </a:pPr>
            <a:r>
              <a:rPr lang="en-US" sz="1200"/>
              <a:t>Often times when we are working on a task with someone we may keep pushing for the task to get finished without taking notice of an individual’s minor behavior changes or change in mood. Our focus may be more on the task than the person. We may feel pressure to want to get the task done. If a challenging behavior is starting to happen it is a clear signal that we have to change something in our teaching plan. Failure to change our plan may results in a different lesson learned that we intended. </a:t>
            </a:r>
            <a:endParaRPr/>
          </a:p>
          <a:p>
            <a:pPr marL="0" lvl="0" indent="0" algn="l" rtl="0">
              <a:lnSpc>
                <a:spcPct val="100000"/>
              </a:lnSpc>
              <a:spcBef>
                <a:spcPts val="0"/>
              </a:spcBef>
              <a:spcAft>
                <a:spcPts val="0"/>
              </a:spcAft>
              <a:buSzPts val="1400"/>
              <a:buNone/>
            </a:pPr>
            <a:r>
              <a:rPr lang="en-US" sz="1200"/>
              <a:t> Focusing on the task as the most important outcome may start to have an effect on relationship with the individual. The person (the learner), may become more frustrated with the task and you (the teacher), since completion of the task is so  important to you. Failure to recognize the needs of or mood changes in the learner can cause the challenging behavior to increase to a point where closer in a friendly, trusting   atmosphere is impossible. Our failure to adapt or be willing to make changes for the individual may be perceived as wanting too much “control” over the individual trying to learn. </a:t>
            </a:r>
            <a:endParaRPr/>
          </a:p>
          <a:p>
            <a:pPr marL="457200" marR="0" lvl="0" indent="-228600" algn="l" rtl="0">
              <a:lnSpc>
                <a:spcPct val="100000"/>
              </a:lnSpc>
              <a:spcBef>
                <a:spcPts val="0"/>
              </a:spcBef>
              <a:spcAft>
                <a:spcPts val="0"/>
              </a:spcAft>
              <a:buSzPts val="1400"/>
              <a:buNone/>
            </a:pPr>
            <a:endParaRPr/>
          </a:p>
        </p:txBody>
      </p:sp>
      <p:sp>
        <p:nvSpPr>
          <p:cNvPr id="2114" name="Google Shape;2114;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195</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p2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4" name="Google Shape;2124;p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4" name="Google Shape;213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2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4" name="Google Shape;2144;p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6" name="Google Shape;21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(These options may enhance the quality of the interaction between the teacher and the learner with less time and effort being spent on the task to be done. ): </a:t>
            </a:r>
            <a:endParaRPr/>
          </a:p>
          <a:p>
            <a:pPr marL="457200" marR="0" lvl="0" indent="-228600" algn="l" rtl="0">
              <a:lnSpc>
                <a:spcPct val="100000"/>
              </a:lnSpc>
              <a:spcBef>
                <a:spcPts val="0"/>
              </a:spcBef>
              <a:spcAft>
                <a:spcPts val="0"/>
              </a:spcAft>
              <a:buSzPts val="1400"/>
              <a:buNone/>
            </a:pPr>
            <a:endParaRPr/>
          </a:p>
        </p:txBody>
      </p:sp>
      <p:sp>
        <p:nvSpPr>
          <p:cNvPr id="2177" name="Google Shape;217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199</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p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7" name="Google Shape;2187;p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7" name="Google Shape;2197;p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p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7" name="Google Shape;2207;p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Noto Sans Symbols"/>
              <a:buChar char="⮚"/>
            </a:pPr>
            <a:r>
              <a:rPr lang="en-US" sz="1200"/>
              <a:t>Reward “good” behavior a much as possible. When you see it…reward it!!!!</a:t>
            </a:r>
            <a:endParaRPr/>
          </a:p>
          <a:p>
            <a:pPr marL="457200" lvl="0" indent="-228600" algn="l" rtl="0">
              <a:lnSpc>
                <a:spcPct val="100000"/>
              </a:lnSpc>
              <a:spcBef>
                <a:spcPts val="0"/>
              </a:spcBef>
              <a:spcAft>
                <a:spcPts val="0"/>
              </a:spcAft>
              <a:buSzPts val="1400"/>
              <a:buFont typeface="Noto Sans Symbols"/>
              <a:buChar char="⮚"/>
            </a:pPr>
            <a:r>
              <a:rPr lang="en-US" sz="1200"/>
              <a:t>Show care and concern daily; not just when a person becomes upset.</a:t>
            </a:r>
            <a:endParaRPr/>
          </a:p>
          <a:p>
            <a:pPr marL="457200" lvl="0" indent="-228600" algn="l" rtl="0">
              <a:lnSpc>
                <a:spcPct val="100000"/>
              </a:lnSpc>
              <a:spcBef>
                <a:spcPts val="0"/>
              </a:spcBef>
              <a:spcAft>
                <a:spcPts val="0"/>
              </a:spcAft>
              <a:buSzPts val="1400"/>
              <a:buFont typeface="Noto Sans Symbols"/>
              <a:buChar char="⮚"/>
            </a:pPr>
            <a:r>
              <a:rPr lang="en-US" sz="1200"/>
              <a:t>Actively listen. Stop what you are doing and pay close attention to the person. </a:t>
            </a:r>
            <a:endParaRPr/>
          </a:p>
          <a:p>
            <a:pPr marL="457200" lvl="0" indent="-228600" algn="l" rtl="0">
              <a:lnSpc>
                <a:spcPct val="100000"/>
              </a:lnSpc>
              <a:spcBef>
                <a:spcPts val="0"/>
              </a:spcBef>
              <a:spcAft>
                <a:spcPts val="0"/>
              </a:spcAft>
              <a:buSzPts val="1400"/>
              <a:buFont typeface="Noto Sans Symbols"/>
              <a:buChar char="⮚"/>
            </a:pPr>
            <a:r>
              <a:rPr lang="en-US" sz="1200"/>
              <a:t>Be fair, sometimes firm, and consistent. It is important for all DSP’s to work together as a team to provide consistent treatment. This is the “key’ to successfully teaching people appropriate social skills. </a:t>
            </a:r>
            <a:endParaRPr/>
          </a:p>
          <a:p>
            <a:pPr marL="457200" lvl="0" indent="-228600" algn="l" rtl="0">
              <a:lnSpc>
                <a:spcPct val="100000"/>
              </a:lnSpc>
              <a:spcBef>
                <a:spcPts val="0"/>
              </a:spcBef>
              <a:spcAft>
                <a:spcPts val="0"/>
              </a:spcAft>
              <a:buSzPts val="1400"/>
              <a:buFont typeface="Noto Sans Symbols"/>
              <a:buChar char="⮚"/>
            </a:pPr>
            <a:r>
              <a:rPr lang="en-US" sz="1200"/>
              <a:t>Get to know watch person you provide services to. Learn the earliest signs of agitation so you cam intervene at the beginning of the problem.</a:t>
            </a:r>
            <a:endParaRPr/>
          </a:p>
          <a:p>
            <a:pPr marL="457200" lvl="0" indent="-228600" algn="l" rtl="0">
              <a:lnSpc>
                <a:spcPct val="100000"/>
              </a:lnSpc>
              <a:spcBef>
                <a:spcPts val="0"/>
              </a:spcBef>
              <a:spcAft>
                <a:spcPts val="0"/>
              </a:spcAft>
              <a:buSzPts val="1400"/>
              <a:buFont typeface="Noto Sans Symbols"/>
              <a:buChar char="⮚"/>
            </a:pPr>
            <a:r>
              <a:rPr lang="en-US" sz="1200"/>
              <a:t>Look out for and avoid events or situations that may upset the person. Remember it is our responsibility to avoid confrontations. People who display challenging behaviors on a regular basis may be living in this home to learn some appropriate ways to deal with their emotions. This will be an important part of your job.</a:t>
            </a:r>
            <a:endParaRPr/>
          </a:p>
          <a:p>
            <a:pPr marL="457200" lvl="0" indent="-228600" algn="l" rtl="0">
              <a:lnSpc>
                <a:spcPct val="100000"/>
              </a:lnSpc>
              <a:spcBef>
                <a:spcPts val="0"/>
              </a:spcBef>
              <a:spcAft>
                <a:spcPts val="0"/>
              </a:spcAft>
              <a:buSzPts val="1400"/>
              <a:buFont typeface="Noto Sans Symbols"/>
              <a:buChar char="⮚"/>
            </a:pPr>
            <a:r>
              <a:rPr lang="en-US" sz="1200"/>
              <a:t>Stay in control of yourself. Be aware of your voice tone and body language. If you show signs of anxiety, this may increase the person’s agitation. </a:t>
            </a:r>
            <a:endParaRPr/>
          </a:p>
          <a:p>
            <a:pPr marL="457200" lvl="0" indent="-139700" algn="l" rtl="0">
              <a:lnSpc>
                <a:spcPct val="100000"/>
              </a:lnSpc>
              <a:spcBef>
                <a:spcPts val="0"/>
              </a:spcBef>
              <a:spcAft>
                <a:spcPts val="0"/>
              </a:spcAft>
              <a:buSzPts val="1400"/>
              <a:buFont typeface="Noto Sans Symbols"/>
              <a:buNone/>
            </a:pPr>
            <a:endParaRPr sz="1200"/>
          </a:p>
          <a:p>
            <a:pPr marL="457200" lvl="0" indent="-139700" algn="l" rtl="0">
              <a:lnSpc>
                <a:spcPct val="100000"/>
              </a:lnSpc>
              <a:spcBef>
                <a:spcPts val="0"/>
              </a:spcBef>
              <a:spcAft>
                <a:spcPts val="0"/>
              </a:spcAft>
              <a:buSzPts val="1400"/>
              <a:buFont typeface="Noto Sans Symbols"/>
              <a:buNone/>
            </a:pPr>
            <a:endParaRPr sz="1200"/>
          </a:p>
          <a:p>
            <a:pPr marL="457200" lvl="0" indent="-139700" algn="l" rtl="0">
              <a:lnSpc>
                <a:spcPct val="100000"/>
              </a:lnSpc>
              <a:spcBef>
                <a:spcPts val="0"/>
              </a:spcBef>
              <a:spcAft>
                <a:spcPts val="0"/>
              </a:spcAft>
              <a:buSzPts val="1400"/>
              <a:buFont typeface="Noto Sans Symbols"/>
              <a:buNone/>
            </a:pPr>
            <a:endParaRPr sz="1200"/>
          </a:p>
          <a:p>
            <a:pPr marL="457200" lvl="0" indent="-139700" algn="l" rtl="0">
              <a:lnSpc>
                <a:spcPct val="100000"/>
              </a:lnSpc>
              <a:spcBef>
                <a:spcPts val="0"/>
              </a:spcBef>
              <a:spcAft>
                <a:spcPts val="0"/>
              </a:spcAft>
              <a:buSzPts val="1400"/>
              <a:buFont typeface="Noto Sans Symbols"/>
              <a:buNone/>
            </a:pPr>
            <a:endParaRPr sz="1200"/>
          </a:p>
          <a:p>
            <a:pPr marL="457200" marR="0" lvl="0" indent="-228600" algn="l" rtl="0">
              <a:lnSpc>
                <a:spcPct val="100000"/>
              </a:lnSpc>
              <a:spcBef>
                <a:spcPts val="0"/>
              </a:spcBef>
              <a:spcAft>
                <a:spcPts val="0"/>
              </a:spcAft>
              <a:buSzPts val="1400"/>
              <a:buNone/>
            </a:pPr>
            <a:endParaRPr/>
          </a:p>
        </p:txBody>
      </p:sp>
      <p:sp>
        <p:nvSpPr>
          <p:cNvPr id="2208" name="Google Shape;2208;p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202</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p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8" name="Google Shape;2218;p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8" name="Google Shape;2228;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p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8" name="Google Shape;2238;p2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Noto Sans Symbols"/>
              <a:buChar char="❑"/>
            </a:pPr>
            <a:r>
              <a:rPr lang="en-US"/>
              <a:t>Continue to “be patient” and do not give up working with these techniques, unless you are scared, and know the person will continue to escalate to the point of attacking someone, time is on your side. </a:t>
            </a:r>
            <a:endParaRPr/>
          </a:p>
          <a:p>
            <a:pPr marL="457200" lvl="0" indent="-228600" algn="l" rtl="0">
              <a:lnSpc>
                <a:spcPct val="100000"/>
              </a:lnSpc>
              <a:spcBef>
                <a:spcPts val="0"/>
              </a:spcBef>
              <a:spcAft>
                <a:spcPts val="0"/>
              </a:spcAft>
              <a:buSzPts val="1400"/>
              <a:buFont typeface="Noto Sans Symbols"/>
              <a:buChar char="❑"/>
            </a:pPr>
            <a:r>
              <a:rPr lang="en-US"/>
              <a:t>Keep your body posture relaxed. Try not to show it if you are feeling tension. Remember your body language represents 55% of your communication.</a:t>
            </a:r>
            <a:endParaRPr/>
          </a:p>
          <a:p>
            <a:pPr marL="457200" lvl="0" indent="-228600" algn="l" rtl="0">
              <a:lnSpc>
                <a:spcPct val="100000"/>
              </a:lnSpc>
              <a:spcBef>
                <a:spcPts val="0"/>
              </a:spcBef>
              <a:spcAft>
                <a:spcPts val="0"/>
              </a:spcAft>
              <a:buSzPts val="1400"/>
              <a:buFont typeface="Noto Sans Symbols"/>
              <a:buChar char="❑"/>
            </a:pPr>
            <a:r>
              <a:rPr lang="en-US"/>
              <a:t>Stand slightly to the side of the person, at an angle, face to face, maintaining eye contact. This especially important if you feel or know the person has the potential to attack you physically. You are in a better position to move away from the person to attack you physically. You are in a better position to move away from the person quickly by standing t the side of the person.</a:t>
            </a:r>
            <a:endParaRPr/>
          </a:p>
          <a:p>
            <a:pPr marL="457200" lvl="0" indent="-228600" algn="l" rtl="0">
              <a:lnSpc>
                <a:spcPct val="100000"/>
              </a:lnSpc>
              <a:spcBef>
                <a:spcPts val="0"/>
              </a:spcBef>
              <a:spcAft>
                <a:spcPts val="0"/>
              </a:spcAft>
              <a:buSzPts val="1400"/>
              <a:buFont typeface="Noto Sans Symbols"/>
              <a:buChar char="❑"/>
            </a:pPr>
            <a:r>
              <a:rPr lang="en-US"/>
              <a:t>Stand at an arm’s length, plus a few inches away from the person. This goes along with the previous technique. As you stand to the side try to put yourself at a safe distance from the person. If they try to reach out, hit, or grab you will have time to move away. </a:t>
            </a:r>
            <a:endParaRPr/>
          </a:p>
          <a:p>
            <a:pPr marL="457200" lvl="0" indent="-228600" algn="l" rtl="0">
              <a:lnSpc>
                <a:spcPct val="100000"/>
              </a:lnSpc>
              <a:spcBef>
                <a:spcPts val="0"/>
              </a:spcBef>
              <a:spcAft>
                <a:spcPts val="0"/>
              </a:spcAft>
              <a:buSzPts val="1400"/>
              <a:buFont typeface="Noto Sans Symbols"/>
              <a:buChar char="❑"/>
            </a:pPr>
            <a:r>
              <a:rPr lang="en-US"/>
              <a:t>Never corner the person and do not allow yourself to be cornered. Most people need space to move around if they are extremely upset or agitated (This is true for all of us). When someone is the agitated you need to make sue you always have an avenue of escape and don’s get yourself blocked into a corner or up against a surface. Making the person do so say something they don’t want to do may still make them feel cornered (psychologically).  Cornering any person who is agitated, angry, or scared is highly dangerous. </a:t>
            </a:r>
            <a:endParaRPr/>
          </a:p>
        </p:txBody>
      </p:sp>
      <p:sp>
        <p:nvSpPr>
          <p:cNvPr id="2239" name="Google Shape;2239;p2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205</a:t>
            </a:fld>
            <a:endParaRPr>
              <a:latin typeface="Garamond"/>
              <a:ea typeface="Garamond"/>
              <a:cs typeface="Garamond"/>
              <a:sym typeface="Garamon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9" name="Google Shape;2249;p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50" name="Google Shape;2250;p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206</a:t>
            </a:fld>
            <a:endParaRPr>
              <a:latin typeface="Garamond"/>
              <a:ea typeface="Garamond"/>
              <a:cs typeface="Garamond"/>
              <a:sym typeface="Garamon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0" name="Google Shape;2260;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05" name="Google Shape;4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p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5" name="Google Shape;2265;p2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6" name="Google Shape;2266;p2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208</a:t>
            </a:fld>
            <a:endParaRPr>
              <a:latin typeface="Garamond"/>
              <a:ea typeface="Garamond"/>
              <a:cs typeface="Garamond"/>
              <a:sym typeface="Garamon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p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6" name="Google Shape;2276;p2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77" name="Google Shape;2277;p2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209</a:t>
            </a:fld>
            <a:endParaRPr>
              <a:latin typeface="Garamond"/>
              <a:ea typeface="Garamond"/>
              <a:cs typeface="Garamond"/>
              <a:sym typeface="Garamon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p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7" name="Google Shape;2287;p2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u="sng"/>
          </a:p>
          <a:p>
            <a:pPr marL="0" lvl="0" indent="0" algn="l" rtl="0">
              <a:lnSpc>
                <a:spcPct val="100000"/>
              </a:lnSpc>
              <a:spcBef>
                <a:spcPts val="0"/>
              </a:spcBef>
              <a:spcAft>
                <a:spcPts val="0"/>
              </a:spcAft>
              <a:buSzPts val="1400"/>
              <a:buNone/>
            </a:pPr>
            <a:r>
              <a:rPr lang="en-US" b="1"/>
              <a:t>Basic guidelines for improving and modifying plans to ensure success: </a:t>
            </a:r>
            <a:endParaRPr/>
          </a:p>
          <a:p>
            <a:pPr marL="457200" lvl="0" indent="-228600" algn="l" rtl="0">
              <a:lnSpc>
                <a:spcPct val="100000"/>
              </a:lnSpc>
              <a:spcBef>
                <a:spcPts val="0"/>
              </a:spcBef>
              <a:spcAft>
                <a:spcPts val="0"/>
              </a:spcAft>
              <a:buSzPts val="1400"/>
              <a:buFont typeface="Noto Sans Symbols"/>
              <a:buChar char="✔"/>
            </a:pPr>
            <a:r>
              <a:rPr lang="en-US" sz="1200"/>
              <a:t>Teaching opportunities should happen regularly.</a:t>
            </a:r>
            <a:endParaRPr/>
          </a:p>
          <a:p>
            <a:pPr marL="457200" lvl="0" indent="-228600" algn="l" rtl="0">
              <a:lnSpc>
                <a:spcPct val="100000"/>
              </a:lnSpc>
              <a:spcBef>
                <a:spcPts val="0"/>
              </a:spcBef>
              <a:spcAft>
                <a:spcPts val="0"/>
              </a:spcAft>
              <a:buSzPts val="1400"/>
              <a:buFont typeface="Noto Sans Symbols"/>
              <a:buChar char="✔"/>
            </a:pPr>
            <a:r>
              <a:rPr lang="en-US" sz="1200"/>
              <a:t>Rewards/Reinforcement should be based on the individual’s likes and choices. If the behavior is not improving, it could be that the reinforcement isn’t meaningful to the person, or the goal set is too high for the person to earn reinforcement. </a:t>
            </a:r>
            <a:endParaRPr/>
          </a:p>
          <a:p>
            <a:pPr marL="457200" lvl="0" indent="-228600" algn="l" rtl="0">
              <a:lnSpc>
                <a:spcPct val="100000"/>
              </a:lnSpc>
              <a:spcBef>
                <a:spcPts val="0"/>
              </a:spcBef>
              <a:spcAft>
                <a:spcPts val="0"/>
              </a:spcAft>
              <a:buSzPts val="1400"/>
              <a:buFont typeface="Noto Sans Symbols"/>
              <a:buChar char="✔"/>
            </a:pPr>
            <a:r>
              <a:rPr lang="en-US" sz="1200"/>
              <a:t>If the plan is working…celebrate the success no matter how small the improvement may be</a:t>
            </a:r>
            <a:endParaRPr/>
          </a:p>
          <a:p>
            <a:pPr marL="457200" lvl="0" indent="-228600" algn="l" rtl="0">
              <a:lnSpc>
                <a:spcPct val="100000"/>
              </a:lnSpc>
              <a:spcBef>
                <a:spcPts val="0"/>
              </a:spcBef>
              <a:spcAft>
                <a:spcPts val="0"/>
              </a:spcAft>
              <a:buSzPts val="1400"/>
              <a:buFont typeface="Noto Sans Symbols"/>
              <a:buChar char="✔"/>
            </a:pPr>
            <a:r>
              <a:rPr lang="en-US" sz="1200"/>
              <a:t>The team should meet regularly and have good communication. Everyone needs support during this process. The team needs to encourage everyone to have input on the plan and be able to discuss what is working and not working. </a:t>
            </a:r>
            <a:endParaRPr/>
          </a:p>
          <a:p>
            <a:pPr marL="457200" lvl="0" indent="-228600" algn="l" rtl="0">
              <a:lnSpc>
                <a:spcPct val="100000"/>
              </a:lnSpc>
              <a:spcBef>
                <a:spcPts val="0"/>
              </a:spcBef>
              <a:spcAft>
                <a:spcPts val="0"/>
              </a:spcAft>
              <a:buSzPts val="1400"/>
              <a:buFont typeface="Noto Sans Symbols"/>
              <a:buChar char="✔"/>
            </a:pPr>
            <a:r>
              <a:rPr lang="en-US" sz="1200"/>
              <a:t>Most of the time the whole plan will not need to be changed. It might only need to be modified in some areas or new strategies may need to be added. As a DSP, you should be attending the team meetings to share your experiences with implementing the plan. *anecdotal evidence based on implementation</a:t>
            </a:r>
            <a:endParaRPr/>
          </a:p>
          <a:p>
            <a:pPr marL="457200" lvl="0" indent="-228600" algn="l" rtl="0">
              <a:lnSpc>
                <a:spcPct val="100000"/>
              </a:lnSpc>
              <a:spcBef>
                <a:spcPts val="0"/>
              </a:spcBef>
              <a:spcAft>
                <a:spcPts val="0"/>
              </a:spcAft>
              <a:buSzPts val="1400"/>
              <a:buFont typeface="Noto Sans Symbols"/>
              <a:buChar char="✔"/>
            </a:pPr>
            <a:r>
              <a:rPr lang="en-US" sz="1200"/>
              <a:t>Provide more Training and/or Technical Assistance:  As a DSP it is not enough to just “read” a support plan. You should have opportunity to ask questions, watch someone demonstrate; receive frequent reminders and frequent feedback on how you are doing. A DSP needs to have “Role Models” to assist them in carrying to the plan effectively. This true for a “new’ Direct Support Professional. </a:t>
            </a:r>
            <a:endParaRPr/>
          </a:p>
          <a:p>
            <a:pPr marL="457200" lvl="0" indent="-139700" algn="l" rtl="0">
              <a:lnSpc>
                <a:spcPct val="100000"/>
              </a:lnSpc>
              <a:spcBef>
                <a:spcPts val="0"/>
              </a:spcBef>
              <a:spcAft>
                <a:spcPts val="0"/>
              </a:spcAft>
              <a:buSzPts val="1400"/>
              <a:buFont typeface="Noto Sans Symbols"/>
              <a:buNone/>
            </a:pPr>
            <a:endParaRPr/>
          </a:p>
          <a:p>
            <a:pPr marL="457200" marR="0" lvl="0" indent="-228600" algn="l" rtl="0">
              <a:lnSpc>
                <a:spcPct val="100000"/>
              </a:lnSpc>
              <a:spcBef>
                <a:spcPts val="0"/>
              </a:spcBef>
              <a:spcAft>
                <a:spcPts val="0"/>
              </a:spcAft>
              <a:buSzPts val="1400"/>
              <a:buNone/>
            </a:pPr>
            <a:endParaRPr/>
          </a:p>
        </p:txBody>
      </p:sp>
      <p:sp>
        <p:nvSpPr>
          <p:cNvPr id="2288" name="Google Shape;2288;p2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210</a:t>
            </a:fld>
            <a:endParaRPr>
              <a:latin typeface="Garamond"/>
              <a:ea typeface="Garamond"/>
              <a:cs typeface="Garamond"/>
              <a:sym typeface="Garamon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p2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1" name="Google Shape;2321;p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2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3" name="Google Shape;2333;p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p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3" name="Google Shape;2343;p2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 proactive: provide an environment that supports choices, control, quality of life, and healthy relationships for the individuals who live in a residential setting.  </a:t>
            </a:r>
            <a:endParaRPr/>
          </a:p>
          <a:p>
            <a:pPr marL="0" lvl="0" indent="0" algn="l" rtl="0">
              <a:lnSpc>
                <a:spcPct val="100000"/>
              </a:lnSpc>
              <a:spcBef>
                <a:spcPts val="0"/>
              </a:spcBef>
              <a:spcAft>
                <a:spcPts val="0"/>
              </a:spcAft>
              <a:buSzPts val="1400"/>
              <a:buNone/>
            </a:pPr>
            <a:r>
              <a:rPr lang="en-US"/>
              <a:t>Effective teaching strategies and developing trust positive relationships with the individuals you work with will help you respond to challenging behavior in a caring and supportive manner. Since you have taken the time to get to know the individual you are able to help the individual to learn new coping skills for dealing with fear, frustration, and anger. </a:t>
            </a:r>
            <a:endParaRPr/>
          </a:p>
          <a:p>
            <a:pPr marL="0" lvl="0" indent="0" algn="l" rtl="0">
              <a:lnSpc>
                <a:spcPct val="100000"/>
              </a:lnSpc>
              <a:spcBef>
                <a:spcPts val="0"/>
              </a:spcBef>
              <a:spcAft>
                <a:spcPts val="0"/>
              </a:spcAft>
              <a:buSzPts val="1400"/>
              <a:buNone/>
            </a:pPr>
            <a:r>
              <a:rPr lang="en-US"/>
              <a:t>You have learned that behavior is a form of communication. A DSP must :hear” the behavior and use that information to assist the individual to cope with an uncomfortable situation or environment. Even when the DSP staff do everything that is outlined in this unit and know people well there is still a possibility that you </a:t>
            </a:r>
            <a:r>
              <a:rPr lang="en-US" b="1" u="sng"/>
              <a:t>MAY NOT </a:t>
            </a:r>
            <a:r>
              <a:rPr lang="en-US"/>
              <a:t>be effective in de-escalating a challenging behavior or avoiding a crisis situation. </a:t>
            </a:r>
            <a:r>
              <a:rPr lang="en-US" b="1" u="sng"/>
              <a:t>  </a:t>
            </a:r>
            <a:r>
              <a:rPr lang="en-US"/>
              <a:t>Remember the Individuals that you assist are not always capable of avoiding confrontations with others. The DSP must accept this responsibility-aggressions and conflicts are often related to what DSP staff do and don’s do. </a:t>
            </a:r>
            <a:endParaRPr/>
          </a:p>
        </p:txBody>
      </p:sp>
      <p:sp>
        <p:nvSpPr>
          <p:cNvPr id="2344" name="Google Shape;2344;p2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213</a:t>
            </a:fld>
            <a:endParaRPr>
              <a:latin typeface="Garamond"/>
              <a:ea typeface="Garamond"/>
              <a:cs typeface="Garamond"/>
              <a:sym typeface="Garamon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2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4" name="Google Shape;2354;p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3" name="Google Shape;2363;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
        <p:cNvGrpSpPr/>
        <p:nvPr/>
      </p:nvGrpSpPr>
      <p:grpSpPr>
        <a:xfrm>
          <a:off x="0" y="0"/>
          <a:ext cx="0" cy="0"/>
          <a:chOff x="0" y="0"/>
          <a:chExt cx="0" cy="0"/>
        </a:xfrm>
      </p:grpSpPr>
      <p:sp>
        <p:nvSpPr>
          <p:cNvPr id="2371" name="Google Shape;2371;p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2" name="Google Shape;2372;p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DSP has multiple responsibilities and must act quickly to de-escalated the situation, assist the individual to call down, and ensure the safety of the individual and others who may be present. </a:t>
            </a:r>
            <a:endParaRPr/>
          </a:p>
          <a:p>
            <a:pPr marL="0" lvl="0" indent="0" algn="l" rtl="0">
              <a:lnSpc>
                <a:spcPct val="100000"/>
              </a:lnSpc>
              <a:spcBef>
                <a:spcPts val="0"/>
              </a:spcBef>
              <a:spcAft>
                <a:spcPts val="0"/>
              </a:spcAft>
              <a:buSzPts val="1400"/>
              <a:buNone/>
            </a:pPr>
            <a:r>
              <a:rPr lang="en-US"/>
              <a:t>Emphasis should be placed on using verbal and non-verbal communication (body language)</a:t>
            </a:r>
            <a:endParaRPr/>
          </a:p>
          <a:p>
            <a:pPr marL="0" lvl="0" indent="0" algn="l" rtl="0">
              <a:lnSpc>
                <a:spcPct val="100000"/>
              </a:lnSpc>
              <a:spcBef>
                <a:spcPts val="0"/>
              </a:spcBef>
              <a:spcAft>
                <a:spcPts val="0"/>
              </a:spcAft>
              <a:buSzPts val="1400"/>
              <a:buNone/>
            </a:pPr>
            <a:r>
              <a:rPr lang="en-US"/>
              <a:t>Use Confrontation Avoidance Techniques (C.A.T.) and Proactive Options to de-escalate</a:t>
            </a:r>
            <a:endParaRPr/>
          </a:p>
          <a:p>
            <a:pPr marL="0" lvl="0" indent="0" algn="l" rtl="0">
              <a:lnSpc>
                <a:spcPct val="100000"/>
              </a:lnSpc>
              <a:spcBef>
                <a:spcPts val="0"/>
              </a:spcBef>
              <a:spcAft>
                <a:spcPts val="0"/>
              </a:spcAft>
              <a:buSzPts val="1400"/>
              <a:buNone/>
            </a:pPr>
            <a:r>
              <a:rPr lang="en-US"/>
              <a:t>Your approach and ability to listen respectfully will send a message of support, care, and concern. Individuals may become upset, anxious, or agitated for a variety of reason. It could be a symptom of a mental illness; it could be as a result of a traumatic event that the individual experienced or a reaction to a medication. Investigation the cause or rigger for the agitation will occur after the DSP has successfully helped the person to calm down. </a:t>
            </a:r>
            <a:endParaRPr/>
          </a:p>
          <a:p>
            <a:pPr marL="0" lvl="0" indent="0" algn="l" rtl="0">
              <a:lnSpc>
                <a:spcPct val="100000"/>
              </a:lnSpc>
              <a:spcBef>
                <a:spcPts val="0"/>
              </a:spcBef>
              <a:spcAft>
                <a:spcPts val="0"/>
              </a:spcAft>
              <a:buSzPts val="1400"/>
              <a:buNone/>
            </a:pPr>
            <a:r>
              <a:rPr lang="en-US"/>
              <a:t>The following guidelines will help you understand the  </a:t>
            </a:r>
            <a:r>
              <a:rPr lang="en-US" b="1"/>
              <a:t>“DO’S AND DON’TS”  </a:t>
            </a:r>
            <a:r>
              <a:rPr lang="en-US"/>
              <a:t>for working with an individual who has become upset and could become violent or aggressive. </a:t>
            </a:r>
            <a:endParaRPr b="1"/>
          </a:p>
          <a:p>
            <a:pPr marL="457200" marR="0" lvl="0" indent="-228600" algn="l" rtl="0">
              <a:lnSpc>
                <a:spcPct val="100000"/>
              </a:lnSpc>
              <a:spcBef>
                <a:spcPts val="0"/>
              </a:spcBef>
              <a:spcAft>
                <a:spcPts val="0"/>
              </a:spcAft>
              <a:buSzPts val="1400"/>
              <a:buNone/>
            </a:pPr>
            <a:endParaRPr/>
          </a:p>
        </p:txBody>
      </p:sp>
      <p:sp>
        <p:nvSpPr>
          <p:cNvPr id="2373" name="Google Shape;2373;p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216</a:t>
            </a:fld>
            <a:endParaRPr>
              <a:latin typeface="Garamond"/>
              <a:ea typeface="Garamond"/>
              <a:cs typeface="Garamond"/>
              <a:sym typeface="Garamon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p2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3" name="Google Shape;2383;p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53" name="Google Shape;15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18" name="Google Shape;41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2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4" name="Google Shape;2394;p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5" name="Google Shape;2405;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6" name="Google Shape;2416;p2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417" name="Google Shape;2417;p2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220</a:t>
            </a:fld>
            <a:endParaRPr>
              <a:latin typeface="Garamond"/>
              <a:ea typeface="Garamond"/>
              <a:cs typeface="Garamond"/>
              <a:sym typeface="Garamon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p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7" name="Google Shape;2427;p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8" name="Google Shape;243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0"/>
        <p:cNvGrpSpPr/>
        <p:nvPr/>
      </p:nvGrpSpPr>
      <p:grpSpPr>
        <a:xfrm>
          <a:off x="0" y="0"/>
          <a:ext cx="0" cy="0"/>
          <a:chOff x="0" y="0"/>
          <a:chExt cx="0" cy="0"/>
        </a:xfrm>
      </p:grpSpPr>
      <p:sp>
        <p:nvSpPr>
          <p:cNvPr id="2461" name="Google Shape;2461;p2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2" name="Google Shape;2462;p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p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2" name="Google Shape;2472;p2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Debrief with the person involved in the confrontation, if appropriate.</a:t>
            </a:r>
            <a:endParaRPr/>
          </a:p>
          <a:p>
            <a:pPr marL="0" lvl="0" indent="0" algn="l" rtl="0">
              <a:lnSpc>
                <a:spcPct val="100000"/>
              </a:lnSpc>
              <a:spcBef>
                <a:spcPts val="0"/>
              </a:spcBef>
              <a:spcAft>
                <a:spcPts val="0"/>
              </a:spcAft>
              <a:buSzPts val="1400"/>
              <a:buNone/>
            </a:pPr>
            <a:r>
              <a:rPr lang="en-US"/>
              <a:t>Document on an Incident Report: all physical injuries, unusual behaviors, and all actions by DSP staff to calm the individual must be. Documentation of agitated and aggressive behavior provides important information. Remember the DSP must be descriptive not evaluative when documenting. Write down what you see, not what you think those actions mean. </a:t>
            </a:r>
            <a:endParaRPr/>
          </a:p>
          <a:p>
            <a:pPr marL="0" lvl="0" indent="0" algn="l" rtl="0">
              <a:lnSpc>
                <a:spcPct val="100000"/>
              </a:lnSpc>
              <a:spcBef>
                <a:spcPts val="0"/>
              </a:spcBef>
              <a:spcAft>
                <a:spcPts val="0"/>
              </a:spcAft>
              <a:buSzPts val="1400"/>
              <a:buNone/>
            </a:pPr>
            <a:r>
              <a:rPr lang="en-US"/>
              <a:t>Remember we all become angry sometimes and we almost always have a reason for our anger. Sometimes there is a real and legitimate reason and other times it is a matter of perception: what we interpreter others behavior and actions. Most of us have learned how to control our anger. Many of the individuals we work with did not have the same opportunity to learn how to control their anger. The individual may be reacting to trauma they may have experienced or something in the environment of “</a:t>
            </a:r>
            <a:r>
              <a:rPr lang="en-US" sz="1000" u="sng"/>
              <a:t>fill in the blank” </a:t>
            </a:r>
            <a:r>
              <a:rPr lang="en-US"/>
              <a:t>whatever the trigger and there are many it makes sense to respond in a calm and compassionate manner.</a:t>
            </a:r>
            <a:endParaRPr sz="1000"/>
          </a:p>
          <a:p>
            <a:pPr marL="457200" marR="0" lvl="0" indent="-228600" algn="l" rtl="0">
              <a:lnSpc>
                <a:spcPct val="100000"/>
              </a:lnSpc>
              <a:spcBef>
                <a:spcPts val="0"/>
              </a:spcBef>
              <a:spcAft>
                <a:spcPts val="0"/>
              </a:spcAft>
              <a:buSzPts val="1400"/>
              <a:buNone/>
            </a:pPr>
            <a:endParaRPr/>
          </a:p>
        </p:txBody>
      </p:sp>
      <p:sp>
        <p:nvSpPr>
          <p:cNvPr id="2473" name="Google Shape;2473;p2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224</a:t>
            </a:fld>
            <a:endParaRPr>
              <a:latin typeface="Garamond"/>
              <a:ea typeface="Garamond"/>
              <a:cs typeface="Garamond"/>
              <a:sym typeface="Garamon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1"/>
        <p:cNvGrpSpPr/>
        <p:nvPr/>
      </p:nvGrpSpPr>
      <p:grpSpPr>
        <a:xfrm>
          <a:off x="0" y="0"/>
          <a:ext cx="0" cy="0"/>
          <a:chOff x="0" y="0"/>
          <a:chExt cx="0" cy="0"/>
        </a:xfrm>
      </p:grpSpPr>
      <p:sp>
        <p:nvSpPr>
          <p:cNvPr id="2482" name="Google Shape;2482;p2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3" name="Google Shape;2483;p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3" name="Google Shape;2493;p2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494" name="Google Shape;2494;p2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226</a:t>
            </a:fld>
            <a:endParaRPr>
              <a:latin typeface="Garamond"/>
              <a:ea typeface="Garamond"/>
              <a:cs typeface="Garamond"/>
              <a:sym typeface="Garamon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Google Shape;2507;p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8" name="Google Shape;2508;p2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509" name="Google Shape;2509;p2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227</a:t>
            </a:fld>
            <a:endParaRPr>
              <a:latin typeface="Garamond"/>
              <a:ea typeface="Garamond"/>
              <a:cs typeface="Garamond"/>
              <a:sym typeface="Garamon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32" name="Google Shape;43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21</a:t>
            </a:fld>
            <a:endParaRPr>
              <a:latin typeface="Garamond"/>
              <a:ea typeface="Garamond"/>
              <a:cs typeface="Garamond"/>
              <a:sym typeface="Garamon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p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1" name="Google Shape;2521;p2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Your role as a Direct Support Professional has an immediate impact everyday on the people to which you provide services. </a:t>
            </a:r>
            <a:endParaRPr/>
          </a:p>
          <a:p>
            <a:pPr marL="0" lvl="0" indent="0" algn="l" rtl="0">
              <a:lnSpc>
                <a:spcPct val="100000"/>
              </a:lnSpc>
              <a:spcBef>
                <a:spcPts val="0"/>
              </a:spcBef>
              <a:spcAft>
                <a:spcPts val="0"/>
              </a:spcAft>
              <a:buSzPts val="1400"/>
              <a:buNone/>
            </a:pPr>
            <a:r>
              <a:rPr lang="en-US"/>
              <a:t>You will experience, over time, the incredible importance and value of relationships. </a:t>
            </a:r>
            <a:endParaRPr/>
          </a:p>
          <a:p>
            <a:pPr marL="0" lvl="0" indent="0" algn="l" rtl="0">
              <a:lnSpc>
                <a:spcPct val="100000"/>
              </a:lnSpc>
              <a:spcBef>
                <a:spcPts val="0"/>
              </a:spcBef>
              <a:spcAft>
                <a:spcPts val="0"/>
              </a:spcAft>
              <a:buSzPts val="1400"/>
              <a:buNone/>
            </a:pPr>
            <a:r>
              <a:rPr lang="en-US"/>
              <a:t>On that amazing journey you will discover that you are building a better and healthier world and community for the sake of humankind. </a:t>
            </a:r>
            <a:endParaRPr/>
          </a:p>
          <a:p>
            <a:pPr marL="0" lvl="0" indent="0" algn="l" rtl="0">
              <a:lnSpc>
                <a:spcPct val="100000"/>
              </a:lnSpc>
              <a:spcBef>
                <a:spcPts val="0"/>
              </a:spcBef>
              <a:spcAft>
                <a:spcPts val="0"/>
              </a:spcAft>
              <a:buSzPts val="1400"/>
              <a:buNone/>
            </a:pPr>
            <a:r>
              <a:rPr lang="en-US"/>
              <a:t>You may also discover that you are helping to take away the isolation in people’s lives, bringing equalities that all citizens have a right to, an offering care and compassions to those who sorely need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your work as a Direct Support Professional, you given the opportunity to help instill in people a sense of value and dignity. </a:t>
            </a:r>
            <a:endParaRPr/>
          </a:p>
          <a:p>
            <a:pPr marL="0" lvl="0" indent="0" algn="l" rtl="0">
              <a:lnSpc>
                <a:spcPct val="100000"/>
              </a:lnSpc>
              <a:spcBef>
                <a:spcPts val="0"/>
              </a:spcBef>
              <a:spcAft>
                <a:spcPts val="0"/>
              </a:spcAft>
              <a:buSzPts val="1400"/>
              <a:buNone/>
            </a:pPr>
            <a:r>
              <a:rPr lang="en-US"/>
              <a:t>This leads to healthier self-confidence and self-esteem and, along with your encouragement as a role model, may inspire others to give rather than habitually take. </a:t>
            </a:r>
            <a:endParaRPr/>
          </a:p>
          <a:p>
            <a:pPr marL="0" lvl="0" indent="0" algn="l" rtl="0">
              <a:lnSpc>
                <a:spcPct val="100000"/>
              </a:lnSpc>
              <a:spcBef>
                <a:spcPts val="0"/>
              </a:spcBef>
              <a:spcAft>
                <a:spcPts val="0"/>
              </a:spcAft>
              <a:buSzPts val="1400"/>
              <a:buNone/>
            </a:pPr>
            <a:r>
              <a:rPr lang="en-US"/>
              <a:t>Finally, you are bringing hope and light to people and their communities: </a:t>
            </a:r>
            <a:r>
              <a:rPr lang="en-US" b="1"/>
              <a:t>and you will discover that with out you’re the difference might never have been felt. </a:t>
            </a:r>
            <a:endParaRPr/>
          </a:p>
          <a:p>
            <a:pPr marL="457200" marR="0" lvl="0" indent="-228600" algn="l" rtl="0">
              <a:lnSpc>
                <a:spcPct val="100000"/>
              </a:lnSpc>
              <a:spcBef>
                <a:spcPts val="0"/>
              </a:spcBef>
              <a:spcAft>
                <a:spcPts val="0"/>
              </a:spcAft>
              <a:buSzPts val="1400"/>
              <a:buNone/>
            </a:pPr>
            <a:endParaRPr/>
          </a:p>
        </p:txBody>
      </p:sp>
      <p:sp>
        <p:nvSpPr>
          <p:cNvPr id="2522" name="Google Shape;2522;p2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228</a:t>
            </a:fld>
            <a:endParaRPr>
              <a:latin typeface="Garamond"/>
              <a:ea typeface="Garamond"/>
              <a:cs typeface="Garamond"/>
              <a:sym typeface="Garamon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p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532" name="Google Shape;2532;p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1"/>
        <p:cNvGrpSpPr/>
        <p:nvPr/>
      </p:nvGrpSpPr>
      <p:grpSpPr>
        <a:xfrm>
          <a:off x="0" y="0"/>
          <a:ext cx="0" cy="0"/>
          <a:chOff x="0" y="0"/>
          <a:chExt cx="0" cy="0"/>
        </a:xfrm>
      </p:grpSpPr>
      <p:sp>
        <p:nvSpPr>
          <p:cNvPr id="2542" name="Google Shape;2542;p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543" name="Google Shape;2543;p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p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551" name="Google Shape;2551;p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p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570" name="Google Shape;2570;p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p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599" name="Google Shape;2599;p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p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624" name="Google Shape;2624;p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5"/>
        <p:cNvGrpSpPr/>
        <p:nvPr/>
      </p:nvGrpSpPr>
      <p:grpSpPr>
        <a:xfrm>
          <a:off x="0" y="0"/>
          <a:ext cx="0" cy="0"/>
          <a:chOff x="0" y="0"/>
          <a:chExt cx="0" cy="0"/>
        </a:xfrm>
      </p:grpSpPr>
      <p:sp>
        <p:nvSpPr>
          <p:cNvPr id="2656" name="Google Shape;2656;p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657" name="Google Shape;2657;p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p2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8" name="Google Shape;2668;p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676" name="Google Shape;2676;p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46" name="Google Shape;4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p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683" name="Google Shape;2683;p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p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713" name="Google Shape;2713;p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p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723" name="Google Shape;2723;p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6"/>
        <p:cNvGrpSpPr/>
        <p:nvPr/>
      </p:nvGrpSpPr>
      <p:grpSpPr>
        <a:xfrm>
          <a:off x="0" y="0"/>
          <a:ext cx="0" cy="0"/>
          <a:chOff x="0" y="0"/>
          <a:chExt cx="0" cy="0"/>
        </a:xfrm>
      </p:grpSpPr>
      <p:sp>
        <p:nvSpPr>
          <p:cNvPr id="2747" name="Google Shape;2747;p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748" name="Google Shape;2748;p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3"/>
        <p:cNvGrpSpPr/>
        <p:nvPr/>
      </p:nvGrpSpPr>
      <p:grpSpPr>
        <a:xfrm>
          <a:off x="0" y="0"/>
          <a:ext cx="0" cy="0"/>
          <a:chOff x="0" y="0"/>
          <a:chExt cx="0" cy="0"/>
        </a:xfrm>
      </p:grpSpPr>
      <p:sp>
        <p:nvSpPr>
          <p:cNvPr id="2794" name="Google Shape;2794;p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2795" name="Google Shape;2795;p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p2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1" name="Google Shape;2811;p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g8fc5073da2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7" name="Google Shape;2817;g8fc5073da2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2818" name="Google Shape;2818;g8fc5073da2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Garamond"/>
                <a:ea typeface="Garamond"/>
                <a:cs typeface="Garamond"/>
                <a:sym typeface="Garamond"/>
              </a:rPr>
              <a:t>244</a:t>
            </a:fld>
            <a:endParaRPr>
              <a:latin typeface="Garamond"/>
              <a:ea typeface="Garamond"/>
              <a:cs typeface="Garamond"/>
              <a:sym typeface="Garamon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54" name="Google Shape;45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65" name="Google Shape;46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77" name="Google Shape;477;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25</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85" name="Google Shape;48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493" name="Google Shape;4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03" name="Google Shape;50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13" name="Google Shape;51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3" name="Google Shape;16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3</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23" name="Google Shape;52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33" name="Google Shape;53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44" name="Google Shape;54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55" name="Google Shape;55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76" name="Google Shape;57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599" name="Google Shape;59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07" name="Google Shape;6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25" name="Google Shape;6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35" name="Google Shape;63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2"/>
              </a:buClr>
              <a:buSzPts val="1100"/>
              <a:buFont typeface="Nunito"/>
              <a:buNone/>
            </a:pPr>
            <a:r>
              <a:rPr lang="en-US" sz="1800">
                <a:solidFill>
                  <a:schemeClr val="dk2"/>
                </a:solidFill>
                <a:latin typeface="Garamond"/>
                <a:ea typeface="Garamond"/>
                <a:cs typeface="Garamond"/>
                <a:sym typeface="Garamond"/>
              </a:rPr>
              <a:t>Everyone has civil rights afforded to us by the US Constitution.  Recipients have additional rights afforded to them by the Mental Health Code.</a:t>
            </a:r>
            <a:endParaRPr>
              <a:latin typeface="Garamond"/>
              <a:ea typeface="Garamond"/>
              <a:cs typeface="Garamond"/>
              <a:sym typeface="Garamon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48" name="Google Shape;64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59" name="Google Shape;65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65" name="Google Shape;66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71" name="Google Shape;67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81" name="Google Shape;68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696" name="Google Shape;69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15" name="Google Shape;715;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51</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22" name="Google Shape;72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32" name="Google Shape;73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p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58" name="Google Shape;75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66" name="Google Shape;76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76" name="Google Shape;77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87" name="Google Shape;787;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797" name="Google Shape;79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807" name="Google Shape;807;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
        <p:nvSpPr>
          <p:cNvPr id="818" name="Google Shape;81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Font typeface="Calibri"/>
              <a:buAutoNum type="arabicPeriod"/>
            </a:pPr>
            <a:r>
              <a:rPr lang="en-US">
                <a:latin typeface="Garamond"/>
                <a:ea typeface="Garamond"/>
                <a:cs typeface="Garamond"/>
                <a:sym typeface="Garamond"/>
              </a:rPr>
              <a:t> Open sore, wounds, bodily fluids</a:t>
            </a:r>
            <a:endParaRPr>
              <a:latin typeface="Garamond"/>
              <a:ea typeface="Garamond"/>
              <a:cs typeface="Garamond"/>
              <a:sym typeface="Garamond"/>
            </a:endParaRPr>
          </a:p>
          <a:p>
            <a:pPr marL="457200" lvl="0" indent="-298450" algn="l" rtl="0">
              <a:lnSpc>
                <a:spcPct val="100000"/>
              </a:lnSpc>
              <a:spcBef>
                <a:spcPts val="0"/>
              </a:spcBef>
              <a:spcAft>
                <a:spcPts val="0"/>
              </a:spcAft>
              <a:buClr>
                <a:schemeClr val="dk1"/>
              </a:buClr>
              <a:buSzPts val="1100"/>
              <a:buFont typeface="Calibri"/>
              <a:buAutoNum type="arabicPeriod"/>
            </a:pPr>
            <a:r>
              <a:rPr lang="en-US">
                <a:latin typeface="Garamond"/>
                <a:ea typeface="Garamond"/>
                <a:cs typeface="Garamond"/>
                <a:sym typeface="Garamond"/>
              </a:rPr>
              <a:t>Hair combs, drinking glasses, soiled linens</a:t>
            </a:r>
            <a:endParaRPr>
              <a:latin typeface="Garamond"/>
              <a:ea typeface="Garamond"/>
              <a:cs typeface="Garamond"/>
              <a:sym typeface="Garamond"/>
            </a:endParaRPr>
          </a:p>
          <a:p>
            <a:pPr marL="457200" lvl="0" indent="-298450" algn="l" rtl="0">
              <a:lnSpc>
                <a:spcPct val="100000"/>
              </a:lnSpc>
              <a:spcBef>
                <a:spcPts val="0"/>
              </a:spcBef>
              <a:spcAft>
                <a:spcPts val="0"/>
              </a:spcAft>
              <a:buClr>
                <a:schemeClr val="dk1"/>
              </a:buClr>
              <a:buSzPts val="1100"/>
              <a:buFont typeface="Calibri"/>
              <a:buAutoNum type="arabicPeriod"/>
            </a:pPr>
            <a:r>
              <a:rPr lang="en-US">
                <a:latin typeface="Garamond"/>
                <a:ea typeface="Garamond"/>
                <a:cs typeface="Garamond"/>
                <a:sym typeface="Garamond"/>
              </a:rPr>
              <a:t>Talk, cough, or sneeze</a:t>
            </a:r>
            <a:endParaRPr>
              <a:latin typeface="Garamond"/>
              <a:ea typeface="Garamond"/>
              <a:cs typeface="Garamond"/>
              <a:sym typeface="Garamon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899" name="Google Shape;89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925" name="Google Shape;92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53" name="Google Shape;25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Garamond"/>
                <a:ea typeface="Garamond"/>
                <a:cs typeface="Garamond"/>
                <a:sym typeface="Garamond"/>
              </a:rPr>
              <a:t>7</a:t>
            </a:fld>
            <a:endParaRPr sz="1200">
              <a:solidFill>
                <a:schemeClr val="dk1"/>
              </a:solidFill>
              <a:latin typeface="Garamond"/>
              <a:ea typeface="Garamond"/>
              <a:cs typeface="Garamond"/>
              <a:sym typeface="Garamon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2" name="Google Shape;9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962" name="Google Shape;9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Garamond"/>
                <a:ea typeface="Garamond"/>
                <a:cs typeface="Garamond"/>
                <a:sym typeface="Garamond"/>
              </a:rPr>
              <a:t>81</a:t>
            </a:fld>
            <a:endParaRPr sz="1200" b="0" i="0" u="none" strike="noStrike" cap="none">
              <a:solidFill>
                <a:schemeClr val="dk1"/>
              </a:solidFill>
              <a:latin typeface="Garamond"/>
              <a:ea typeface="Garamond"/>
              <a:cs typeface="Garamond"/>
              <a:sym typeface="Garamon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latin typeface="Garamond"/>
              <a:ea typeface="Garamond"/>
              <a:cs typeface="Garamond"/>
              <a:sym typeface="Garamon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6" name="Google Shape;104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a23dd38e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a23dd38e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7" name="Google Shape;1057;ga23dd38e8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4" name="Google Shape;1074;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079" name="Google Shape;107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8fc5073da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8fc5073da2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095" name="Google Shape;1095;g8fc5073da2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91</a:t>
            </a:fld>
            <a:endParaRPr>
              <a:latin typeface="Garamond"/>
              <a:ea typeface="Garamond"/>
              <a:cs typeface="Garamond"/>
              <a:sym typeface="Garamon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101" name="Google Shape;110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latin typeface="Garamond"/>
              <a:ea typeface="Garamond"/>
              <a:cs typeface="Garamond"/>
              <a:sym typeface="Garamon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2" name="Google Shape;1152;p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Garamond"/>
                <a:ea typeface="Garamond"/>
                <a:cs typeface="Garamond"/>
                <a:sym typeface="Garamond"/>
              </a:rPr>
              <a:t>99</a:t>
            </a:fld>
            <a:endParaRPr lang="en-US" sz="1200" b="0" i="0" u="none" strike="noStrike" cap="none">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24019662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Garamond"/>
              <a:ea typeface="Garamond"/>
              <a:cs typeface="Garamond"/>
              <a:sym typeface="Garamon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Garamond"/>
                <a:ea typeface="Garamond"/>
                <a:cs typeface="Garamond"/>
                <a:sym typeface="Garamond"/>
              </a:rPr>
              <a:t>111</a:t>
            </a:fld>
            <a:endParaRPr lang="en-US" sz="1200" b="0" i="0" u="none" strike="noStrike" cap="none">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1743042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Garamond"/>
                <a:ea typeface="Garamond"/>
                <a:cs typeface="Garamond"/>
                <a:sym typeface="Garamond"/>
              </a:rPr>
              <a:t>112</a:t>
            </a:fld>
            <a:endParaRPr lang="en-US" sz="1200" b="0" i="0" u="none" strike="noStrike" cap="none">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1872617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Garamond"/>
                <a:ea typeface="Garamond"/>
                <a:cs typeface="Garamond"/>
                <a:sym typeface="Garamond"/>
              </a:rPr>
              <a:t>113</a:t>
            </a:fld>
            <a:endParaRPr lang="en-US" sz="1200" b="0" i="0" u="none" strike="noStrike" cap="none">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29993923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Garamond"/>
              <a:ea typeface="Garamond"/>
              <a:cs typeface="Garamond"/>
              <a:sym typeface="Garamond"/>
            </a:endParaRPr>
          </a:p>
        </p:txBody>
      </p:sp>
      <p:sp>
        <p:nvSpPr>
          <p:cNvPr id="1185" name="Google Shape;1185;p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Garamond"/>
                <a:ea typeface="Garamond"/>
                <a:cs typeface="Garamond"/>
                <a:sym typeface="Garamond"/>
              </a:rPr>
              <a:t>117</a:t>
            </a:fld>
            <a:endParaRPr>
              <a:latin typeface="Garamond"/>
              <a:ea typeface="Garamond"/>
              <a:cs typeface="Garamond"/>
              <a:sym typeface="Garamon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0"/>
        <p:cNvGrpSpPr/>
        <p:nvPr/>
      </p:nvGrpSpPr>
      <p:grpSpPr>
        <a:xfrm>
          <a:off x="0" y="0"/>
          <a:ext cx="0" cy="0"/>
          <a:chOff x="0" y="0"/>
          <a:chExt cx="0" cy="0"/>
        </a:xfrm>
      </p:grpSpPr>
      <p:sp>
        <p:nvSpPr>
          <p:cNvPr id="71" name="Google Shape;71;p20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0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b="0" i="0">
                <a:solidFill>
                  <a:srgbClr val="888888"/>
                </a:solidFill>
                <a:latin typeface="Garamond"/>
                <a:ea typeface="Garamond"/>
                <a:cs typeface="Garamond"/>
                <a:sym typeface="Garamond"/>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3" name="Google Shape;73;p2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2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2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Garamond"/>
                <a:ea typeface="Garamond"/>
                <a:cs typeface="Garamond"/>
                <a:sym typeface="Garamond"/>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2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Garamond"/>
                <a:ea typeface="Garamond"/>
                <a:cs typeface="Garamond"/>
                <a:sym typeface="Garamon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2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1"/>
        <p:cNvGrpSpPr/>
        <p:nvPr/>
      </p:nvGrpSpPr>
      <p:grpSpPr>
        <a:xfrm>
          <a:off x="0" y="0"/>
          <a:ext cx="0" cy="0"/>
          <a:chOff x="0" y="0"/>
          <a:chExt cx="0" cy="0"/>
        </a:xfrm>
      </p:grpSpPr>
      <p:sp>
        <p:nvSpPr>
          <p:cNvPr id="32" name="Google Shape;32;p65"/>
          <p:cNvSpPr txBox="1">
            <a:spLocks noGrp="1"/>
          </p:cNvSpPr>
          <p:nvPr>
            <p:ph type="body" idx="1"/>
          </p:nvPr>
        </p:nvSpPr>
        <p:spPr>
          <a:xfrm>
            <a:off x="1534584" y="214313"/>
            <a:ext cx="10405533" cy="5918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0496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2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9" name="Google Shape;109;p2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
        <p:cNvGrpSpPr/>
        <p:nvPr/>
      </p:nvGrpSpPr>
      <p:grpSpPr>
        <a:xfrm>
          <a:off x="0" y="0"/>
          <a:ext cx="0" cy="0"/>
          <a:chOff x="0" y="0"/>
          <a:chExt cx="0" cy="0"/>
        </a:xfrm>
      </p:grpSpPr>
      <p:sp>
        <p:nvSpPr>
          <p:cNvPr id="119" name="Google Shape;119;p2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4"/>
        <p:cNvGrpSpPr/>
        <p:nvPr/>
      </p:nvGrpSpPr>
      <p:grpSpPr>
        <a:xfrm>
          <a:off x="0" y="0"/>
          <a:ext cx="0" cy="0"/>
          <a:chOff x="0" y="0"/>
          <a:chExt cx="0" cy="0"/>
        </a:xfrm>
      </p:grpSpPr>
      <p:sp>
        <p:nvSpPr>
          <p:cNvPr id="125" name="Google Shape;125;p2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7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Garamond"/>
                <a:ea typeface="Garamond"/>
                <a:cs typeface="Garamond"/>
                <a:sym typeface="Garamond"/>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7" name="Google Shape;127;p2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Garamond"/>
                <a:ea typeface="Garamond"/>
                <a:cs typeface="Garamond"/>
                <a:sym typeface="Garamon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p2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2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0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Garamond"/>
                <a:ea typeface="Garamond"/>
                <a:cs typeface="Garamond"/>
                <a:sym typeface="Garamon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201"/>
          <p:cNvSpPr txBox="1">
            <a:spLocks noGrp="1"/>
          </p:cNvSpPr>
          <p:nvPr>
            <p:ph type="title"/>
          </p:nvPr>
        </p:nvSpPr>
        <p:spPr>
          <a:xfrm>
            <a:off x="1738400" y="798100"/>
            <a:ext cx="9374000" cy="1332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b="0" i="0">
                <a:latin typeface="Garamond"/>
                <a:ea typeface="Garamond"/>
                <a:cs typeface="Garamond"/>
                <a:sym typeface="Garamon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201"/>
          <p:cNvSpPr txBox="1">
            <a:spLocks noGrp="1"/>
          </p:cNvSpPr>
          <p:nvPr>
            <p:ph type="body" idx="1"/>
          </p:nvPr>
        </p:nvSpPr>
        <p:spPr>
          <a:xfrm>
            <a:off x="1738400" y="2653400"/>
            <a:ext cx="9374000" cy="3388800"/>
          </a:xfrm>
          <a:prstGeom prst="rect">
            <a:avLst/>
          </a:prstGeom>
          <a:noFill/>
          <a:ln>
            <a:noFill/>
          </a:ln>
        </p:spPr>
        <p:txBody>
          <a:bodyPr spcFirstLastPara="1" wrap="square" lIns="91425" tIns="91425" rIns="91425" bIns="91425" anchor="t" anchorCtr="0">
            <a:noAutofit/>
          </a:bodyPr>
          <a:lstStyle>
            <a:lvl1pPr marL="457200" lvl="0" indent="-311150" algn="l">
              <a:lnSpc>
                <a:spcPct val="90000"/>
              </a:lnSpc>
              <a:spcBef>
                <a:spcPts val="0"/>
              </a:spcBef>
              <a:spcAft>
                <a:spcPts val="0"/>
              </a:spcAft>
              <a:buClr>
                <a:schemeClr val="dk1"/>
              </a:buClr>
              <a:buSzPts val="1300"/>
              <a:buChar char="●"/>
              <a:defRPr b="0" i="0">
                <a:latin typeface="Garamond"/>
                <a:ea typeface="Garamond"/>
                <a:cs typeface="Garamond"/>
                <a:sym typeface="Garamond"/>
              </a:defRPr>
            </a:lvl1pPr>
            <a:lvl2pPr marL="914400" lvl="1" indent="-298450" algn="l">
              <a:lnSpc>
                <a:spcPct val="90000"/>
              </a:lnSpc>
              <a:spcBef>
                <a:spcPts val="2133"/>
              </a:spcBef>
              <a:spcAft>
                <a:spcPts val="0"/>
              </a:spcAft>
              <a:buClr>
                <a:schemeClr val="dk1"/>
              </a:buClr>
              <a:buSzPts val="1100"/>
              <a:buChar char="○"/>
              <a:defRPr/>
            </a:lvl2pPr>
            <a:lvl3pPr marL="1371600" lvl="2" indent="-298450" algn="l">
              <a:lnSpc>
                <a:spcPct val="90000"/>
              </a:lnSpc>
              <a:spcBef>
                <a:spcPts val="2133"/>
              </a:spcBef>
              <a:spcAft>
                <a:spcPts val="0"/>
              </a:spcAft>
              <a:buClr>
                <a:schemeClr val="dk1"/>
              </a:buClr>
              <a:buSzPts val="1100"/>
              <a:buChar char="■"/>
              <a:defRPr/>
            </a:lvl3pPr>
            <a:lvl4pPr marL="1828800" lvl="3" indent="-298450" algn="l">
              <a:lnSpc>
                <a:spcPct val="90000"/>
              </a:lnSpc>
              <a:spcBef>
                <a:spcPts val="2133"/>
              </a:spcBef>
              <a:spcAft>
                <a:spcPts val="0"/>
              </a:spcAft>
              <a:buClr>
                <a:schemeClr val="dk1"/>
              </a:buClr>
              <a:buSzPts val="1100"/>
              <a:buChar char="●"/>
              <a:defRPr/>
            </a:lvl4pPr>
            <a:lvl5pPr marL="2286000" lvl="4" indent="-298450" algn="l">
              <a:lnSpc>
                <a:spcPct val="90000"/>
              </a:lnSpc>
              <a:spcBef>
                <a:spcPts val="2133"/>
              </a:spcBef>
              <a:spcAft>
                <a:spcPts val="0"/>
              </a:spcAft>
              <a:buClr>
                <a:schemeClr val="dk1"/>
              </a:buClr>
              <a:buSzPts val="1100"/>
              <a:buChar char="○"/>
              <a:defRPr/>
            </a:lvl5pPr>
            <a:lvl6pPr marL="2743200" lvl="5" indent="-298450" algn="l">
              <a:lnSpc>
                <a:spcPct val="90000"/>
              </a:lnSpc>
              <a:spcBef>
                <a:spcPts val="2133"/>
              </a:spcBef>
              <a:spcAft>
                <a:spcPts val="0"/>
              </a:spcAft>
              <a:buClr>
                <a:schemeClr val="dk1"/>
              </a:buClr>
              <a:buSzPts val="1100"/>
              <a:buChar char="■"/>
              <a:defRPr/>
            </a:lvl6pPr>
            <a:lvl7pPr marL="3200400" lvl="6" indent="-298450" algn="l">
              <a:lnSpc>
                <a:spcPct val="90000"/>
              </a:lnSpc>
              <a:spcBef>
                <a:spcPts val="2133"/>
              </a:spcBef>
              <a:spcAft>
                <a:spcPts val="0"/>
              </a:spcAft>
              <a:buClr>
                <a:schemeClr val="dk1"/>
              </a:buClr>
              <a:buSzPts val="1100"/>
              <a:buChar char="●"/>
              <a:defRPr/>
            </a:lvl7pPr>
            <a:lvl8pPr marL="3657600" lvl="7" indent="-298450" algn="l">
              <a:lnSpc>
                <a:spcPct val="90000"/>
              </a:lnSpc>
              <a:spcBef>
                <a:spcPts val="2133"/>
              </a:spcBef>
              <a:spcAft>
                <a:spcPts val="0"/>
              </a:spcAft>
              <a:buClr>
                <a:schemeClr val="dk1"/>
              </a:buClr>
              <a:buSzPts val="1100"/>
              <a:buChar char="○"/>
              <a:defRPr/>
            </a:lvl8pPr>
            <a:lvl9pPr marL="4114800" lvl="8" indent="-298450" algn="l">
              <a:lnSpc>
                <a:spcPct val="90000"/>
              </a:lnSpc>
              <a:spcBef>
                <a:spcPts val="2133"/>
              </a:spcBef>
              <a:spcAft>
                <a:spcPts val="2133"/>
              </a:spcAft>
              <a:buClr>
                <a:schemeClr val="dk1"/>
              </a:buClr>
              <a:buSzPts val="1100"/>
              <a:buChar char="■"/>
              <a:defRPr/>
            </a:lvl9pPr>
          </a:lstStyle>
          <a:p>
            <a:endParaRPr/>
          </a:p>
        </p:txBody>
      </p:sp>
      <p:sp>
        <p:nvSpPr>
          <p:cNvPr id="30" name="Google Shape;30;p201"/>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cxnSp>
        <p:nvCxnSpPr>
          <p:cNvPr id="32" name="Google Shape;32;p204"/>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33" name="Google Shape;33;p204"/>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34" name="Google Shape;34;p204"/>
          <p:cNvSpPr txBox="1">
            <a:spLocks noGrp="1"/>
          </p:cNvSpPr>
          <p:nvPr>
            <p:ph type="title"/>
          </p:nvPr>
        </p:nvSpPr>
        <p:spPr>
          <a:xfrm>
            <a:off x="541900" y="2409100"/>
            <a:ext cx="11062400" cy="205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4800"/>
              <a:buFont typeface="Calibri"/>
              <a:buNone/>
              <a:defRPr sz="6400" b="0" i="0">
                <a:solidFill>
                  <a:schemeClr val="lt1"/>
                </a:solidFill>
                <a:latin typeface="Garamond"/>
                <a:ea typeface="Garamond"/>
                <a:cs typeface="Garamond"/>
                <a:sym typeface="Garamond"/>
              </a:defRPr>
            </a:lvl1pPr>
            <a:lvl2pPr lvl="1" algn="ctr">
              <a:lnSpc>
                <a:spcPct val="100000"/>
              </a:lnSpc>
              <a:spcBef>
                <a:spcPts val="0"/>
              </a:spcBef>
              <a:spcAft>
                <a:spcPts val="0"/>
              </a:spcAft>
              <a:buClr>
                <a:schemeClr val="lt1"/>
              </a:buClr>
              <a:buSzPts val="4800"/>
              <a:buNone/>
              <a:defRPr sz="6400">
                <a:solidFill>
                  <a:schemeClr val="lt1"/>
                </a:solidFill>
              </a:defRPr>
            </a:lvl2pPr>
            <a:lvl3pPr lvl="2" algn="ctr">
              <a:lnSpc>
                <a:spcPct val="100000"/>
              </a:lnSpc>
              <a:spcBef>
                <a:spcPts val="0"/>
              </a:spcBef>
              <a:spcAft>
                <a:spcPts val="0"/>
              </a:spcAft>
              <a:buClr>
                <a:schemeClr val="lt1"/>
              </a:buClr>
              <a:buSzPts val="4800"/>
              <a:buNone/>
              <a:defRPr sz="6400">
                <a:solidFill>
                  <a:schemeClr val="lt1"/>
                </a:solidFill>
              </a:defRPr>
            </a:lvl3pPr>
            <a:lvl4pPr lvl="3" algn="ctr">
              <a:lnSpc>
                <a:spcPct val="100000"/>
              </a:lnSpc>
              <a:spcBef>
                <a:spcPts val="0"/>
              </a:spcBef>
              <a:spcAft>
                <a:spcPts val="0"/>
              </a:spcAft>
              <a:buClr>
                <a:schemeClr val="lt1"/>
              </a:buClr>
              <a:buSzPts val="4800"/>
              <a:buNone/>
              <a:defRPr sz="6400">
                <a:solidFill>
                  <a:schemeClr val="lt1"/>
                </a:solidFill>
              </a:defRPr>
            </a:lvl4pPr>
            <a:lvl5pPr lvl="4" algn="ctr">
              <a:lnSpc>
                <a:spcPct val="100000"/>
              </a:lnSpc>
              <a:spcBef>
                <a:spcPts val="0"/>
              </a:spcBef>
              <a:spcAft>
                <a:spcPts val="0"/>
              </a:spcAft>
              <a:buClr>
                <a:schemeClr val="lt1"/>
              </a:buClr>
              <a:buSzPts val="4800"/>
              <a:buNone/>
              <a:defRPr sz="6400">
                <a:solidFill>
                  <a:schemeClr val="lt1"/>
                </a:solidFill>
              </a:defRPr>
            </a:lvl5pPr>
            <a:lvl6pPr lvl="5" algn="ctr">
              <a:lnSpc>
                <a:spcPct val="100000"/>
              </a:lnSpc>
              <a:spcBef>
                <a:spcPts val="0"/>
              </a:spcBef>
              <a:spcAft>
                <a:spcPts val="0"/>
              </a:spcAft>
              <a:buClr>
                <a:schemeClr val="lt1"/>
              </a:buClr>
              <a:buSzPts val="4800"/>
              <a:buNone/>
              <a:defRPr sz="6400">
                <a:solidFill>
                  <a:schemeClr val="lt1"/>
                </a:solidFill>
              </a:defRPr>
            </a:lvl6pPr>
            <a:lvl7pPr lvl="6" algn="ctr">
              <a:lnSpc>
                <a:spcPct val="100000"/>
              </a:lnSpc>
              <a:spcBef>
                <a:spcPts val="0"/>
              </a:spcBef>
              <a:spcAft>
                <a:spcPts val="0"/>
              </a:spcAft>
              <a:buClr>
                <a:schemeClr val="lt1"/>
              </a:buClr>
              <a:buSzPts val="4800"/>
              <a:buNone/>
              <a:defRPr sz="6400">
                <a:solidFill>
                  <a:schemeClr val="lt1"/>
                </a:solidFill>
              </a:defRPr>
            </a:lvl7pPr>
            <a:lvl8pPr lvl="7" algn="ctr">
              <a:lnSpc>
                <a:spcPct val="100000"/>
              </a:lnSpc>
              <a:spcBef>
                <a:spcPts val="0"/>
              </a:spcBef>
              <a:spcAft>
                <a:spcPts val="0"/>
              </a:spcAft>
              <a:buClr>
                <a:schemeClr val="lt1"/>
              </a:buClr>
              <a:buSzPts val="4800"/>
              <a:buNone/>
              <a:defRPr sz="6400">
                <a:solidFill>
                  <a:schemeClr val="lt1"/>
                </a:solidFill>
              </a:defRPr>
            </a:lvl8pPr>
            <a:lvl9pPr lvl="8" algn="ctr">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35" name="Google Shape;35;p204"/>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1pPr>
            <a:lvl2pPr marL="0" marR="0" lvl="1"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2pPr>
            <a:lvl3pPr marL="0" marR="0" lvl="2"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3pPr>
            <a:lvl4pPr marL="0" marR="0" lvl="3"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4pPr>
            <a:lvl5pPr marL="0" marR="0" lvl="4"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5pPr>
            <a:lvl6pPr marL="0" marR="0" lvl="5"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6pPr>
            <a:lvl7pPr marL="0" marR="0" lvl="6"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7pPr>
            <a:lvl8pPr marL="0" marR="0" lvl="7"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8pPr>
            <a:lvl9pPr marL="0" marR="0" lvl="8" indent="0" algn="r">
              <a:lnSpc>
                <a:spcPct val="100000"/>
              </a:lnSpc>
              <a:spcBef>
                <a:spcPts val="0"/>
              </a:spcBef>
              <a:spcAft>
                <a:spcPts val="0"/>
              </a:spcAft>
              <a:buClr>
                <a:schemeClr val="lt1"/>
              </a:buClr>
              <a:buSzPts val="1200"/>
              <a:buFont typeface="Calibri"/>
              <a:buNone/>
              <a:defRPr sz="1200" b="0" i="0" u="none" strike="noStrike" cap="none">
                <a:solidFill>
                  <a:schemeClr val="lt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36"/>
        <p:cNvGrpSpPr/>
        <p:nvPr/>
      </p:nvGrpSpPr>
      <p:grpSpPr>
        <a:xfrm>
          <a:off x="0" y="0"/>
          <a:ext cx="0" cy="0"/>
          <a:chOff x="0" y="0"/>
          <a:chExt cx="0" cy="0"/>
        </a:xfrm>
      </p:grpSpPr>
      <p:sp>
        <p:nvSpPr>
          <p:cNvPr id="37" name="Google Shape;37;p205"/>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5"/>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8296B0">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Garamond"/>
                <a:ea typeface="Garamond"/>
                <a:cs typeface="Garamond"/>
                <a:sym typeface="Garamond"/>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05"/>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Garamond"/>
                <a:ea typeface="Garamond"/>
                <a:cs typeface="Garamond"/>
                <a:sym typeface="Garamon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 name="Google Shape;40;p2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2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20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Garamond"/>
                <a:ea typeface="Garamond"/>
                <a:cs typeface="Garamond"/>
                <a:sym typeface="Garamon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20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0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Garamond"/>
                <a:ea typeface="Garamond"/>
                <a:cs typeface="Garamond"/>
                <a:sym typeface="Garamon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20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Garamond"/>
                <a:ea typeface="Garamond"/>
                <a:cs typeface="Garamond"/>
                <a:sym typeface="Garamon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Garamond"/>
                <a:ea typeface="Garamond"/>
                <a:cs typeface="Garamond"/>
                <a:sym typeface="Garamond"/>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 name="Google Shape;62;p2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Garamond"/>
                <a:ea typeface="Garamond"/>
                <a:cs typeface="Garamond"/>
                <a:sym typeface="Garamond"/>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2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
        <p:cNvGrpSpPr/>
        <p:nvPr/>
      </p:nvGrpSpPr>
      <p:grpSpPr>
        <a:xfrm>
          <a:off x="0" y="0"/>
          <a:ext cx="0" cy="0"/>
          <a:chOff x="0" y="0"/>
          <a:chExt cx="0" cy="0"/>
        </a:xfrm>
      </p:grpSpPr>
      <p:sp>
        <p:nvSpPr>
          <p:cNvPr id="101" name="Google Shape;101;p2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2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3" name="Google Shape;103;p2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4" name="Google Shape;104;p2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5" name="Google Shape;105;p2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2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 name="Google Shape;114;p2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2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 name="Google Shape;133;p2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hyperlink" Target="https://courses.lumenlearning.com/wsu-sandbox/chapter/how-memory-functions/" TargetMode="Externa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lifehacks.stackexchange.com/questions/5992/how-do-i-ensure-my-car-wheels-are-straight-when-parking-before-getting-out" TargetMode="Externa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insauga.com/government-cracking-down-on-distracted-driving-in-mississauga"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youtube.com/watch?v=TbzvomQYJpE" TargetMode="External"/><Relationship Id="rId2" Type="http://schemas.openxmlformats.org/officeDocument/2006/relationships/notesSlide" Target="../notesSlides/notesSlide97.xml"/><Relationship Id="rId1" Type="http://schemas.openxmlformats.org/officeDocument/2006/relationships/slideLayout" Target="../slideLayouts/slideLayout15.xml"/><Relationship Id="rId4" Type="http://schemas.openxmlformats.org/officeDocument/2006/relationships/image" Target="../media/image58.jpg"/></Relationships>
</file>

<file path=ppt/slides/_rels/slide116.xml.rels><?xml version="1.0" encoding="UTF-8" standalone="yes"?>
<Relationships xmlns="http://schemas.openxmlformats.org/package/2006/relationships"><Relationship Id="rId3" Type="http://schemas.openxmlformats.org/officeDocument/2006/relationships/hyperlink" Target="http://www.youtube.com/watch?v=kXw1feTnkU4" TargetMode="External"/><Relationship Id="rId2" Type="http://schemas.openxmlformats.org/officeDocument/2006/relationships/notesSlide" Target="../notesSlides/notesSlide98.xml"/><Relationship Id="rId1" Type="http://schemas.openxmlformats.org/officeDocument/2006/relationships/slideLayout" Target="../slideLayouts/slideLayout15.xml"/><Relationship Id="rId4" Type="http://schemas.openxmlformats.org/officeDocument/2006/relationships/image" Target="../media/image59.jpg"/></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www.youtube.com/watch?v=_brh-Iha0sg" TargetMode="External"/><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www.youtube.com/watch?v=hQbuqcRVNg4" TargetMode="External"/><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www.youtube.com/watch?v=fWken5DsJcw"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http://www.youtube.com/watch?v=jEHwB1PG_-Q"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hyperlink" Target="http://www.youtube.com/watch?v=-876Zw-NA94"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9.xm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8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19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97.png"/><Relationship Id="rId4" Type="http://schemas.openxmlformats.org/officeDocument/2006/relationships/image" Target="../media/image96.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0.xml"/><Relationship Id="rId1" Type="http://schemas.openxmlformats.org/officeDocument/2006/relationships/slideLayout" Target="../slideLayouts/slideLayout1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3.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23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82.png"/><Relationship Id="rId2" Type="http://schemas.openxmlformats.org/officeDocument/2006/relationships/notesSlide" Target="../notesSlides/notesSlide214.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2.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hyperlink" Target="https://www.bevocalspeakup.com/be-vocal-documentary.html" TargetMode="External"/><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hyperlink" Target="http://www.youtube.com/watch?v=NDGkUUYFPJM" TargetMode="External"/><Relationship Id="rId2" Type="http://schemas.openxmlformats.org/officeDocument/2006/relationships/notesSlide" Target="../notesSlides/notesSlide226.xml"/><Relationship Id="rId1" Type="http://schemas.openxmlformats.org/officeDocument/2006/relationships/slideLayout" Target="../slideLayouts/slideLayout1.xml"/><Relationship Id="rId4" Type="http://schemas.openxmlformats.org/officeDocument/2006/relationships/image" Target="../media/image111.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sN-zLAqYoTo"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j-DJC9-t7K0"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YkRdNYygg-w"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tvArchrsVlo"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mSGbIpKRQ-c"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livescience.com/65108-brain-megabyte-storage-for-language.html"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RSY3zdPOupI"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mVKInBvkniE"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btbEZ_b3vxU"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lOLTSRa5CeI"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cdc.gov/coronavirus/2019-ncov/animals/pets-other-animals.html"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hyperlink" Target="https://www.cdc.gov/coronavirus/2019-ncov/daily-life-coping/pets.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www.youtube.com/watch?v=quwzg7Vixsw"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youtube.com/watch?v=ST-Prt800ZA"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9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1"/>
          <p:cNvSpPr/>
          <p:nvPr/>
        </p:nvSpPr>
        <p:spPr>
          <a:xfrm>
            <a:off x="475488" y="0"/>
            <a:ext cx="10910292"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148" name="Google Shape;148;p1"/>
          <p:cNvPicPr preferRelativeResize="0"/>
          <p:nvPr/>
        </p:nvPicPr>
        <p:blipFill rotWithShape="1">
          <a:blip r:embed="rId3">
            <a:alphaModFix/>
          </a:blip>
          <a:srcRect/>
          <a:stretch/>
        </p:blipFill>
        <p:spPr>
          <a:xfrm>
            <a:off x="0" y="0"/>
            <a:ext cx="12192000" cy="6858000"/>
          </a:xfrm>
          <a:prstGeom prst="rect">
            <a:avLst/>
          </a:prstGeom>
          <a:gradFill>
            <a:gsLst>
              <a:gs pos="0">
                <a:srgbClr val="B3C6E7"/>
              </a:gs>
              <a:gs pos="46000">
                <a:srgbClr val="4C78C6"/>
              </a:gs>
              <a:gs pos="100000">
                <a:srgbClr val="254378"/>
              </a:gs>
            </a:gsLst>
            <a:path path="circle">
              <a:fillToRect l="50000" t="50000" r="50000" b="50000"/>
            </a:path>
            <a:tileRect/>
          </a:gradFill>
          <a:ln>
            <a:noFill/>
          </a:ln>
        </p:spPr>
      </p:pic>
      <p:sp>
        <p:nvSpPr>
          <p:cNvPr id="149" name="Google Shape;149;p1"/>
          <p:cNvSpPr txBox="1">
            <a:spLocks noGrp="1"/>
          </p:cNvSpPr>
          <p:nvPr>
            <p:ph type="title"/>
          </p:nvPr>
        </p:nvSpPr>
        <p:spPr>
          <a:xfrm>
            <a:off x="3823063" y="1500582"/>
            <a:ext cx="4215141" cy="203105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6000"/>
              <a:buFont typeface="Calibri"/>
              <a:buNone/>
            </a:pPr>
            <a:r>
              <a:rPr lang="en-US" sz="6000">
                <a:solidFill>
                  <a:srgbClr val="FFFFFF"/>
                </a:solidFill>
              </a:rPr>
              <a:t>Foundations Training</a:t>
            </a:r>
            <a:endParaRPr/>
          </a:p>
        </p:txBody>
      </p:sp>
      <p:pic>
        <p:nvPicPr>
          <p:cNvPr id="150" name="Google Shape;150;p1" descr="A picture containing drawing&#10;&#10;Description automatically generated"/>
          <p:cNvPicPr preferRelativeResize="0"/>
          <p:nvPr/>
        </p:nvPicPr>
        <p:blipFill rotWithShape="1">
          <a:blip r:embed="rId4">
            <a:alphaModFix/>
          </a:blip>
          <a:srcRect/>
          <a:stretch/>
        </p:blipFill>
        <p:spPr>
          <a:xfrm>
            <a:off x="4482834" y="4074718"/>
            <a:ext cx="2895600" cy="128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14" name="Google Shape;314;p10"/>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15" name="Google Shape;315;p10"/>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16" name="Google Shape;316;p10"/>
          <p:cNvSpPr txBox="1">
            <a:spLocks noGrp="1"/>
          </p:cNvSpPr>
          <p:nvPr>
            <p:ph type="title"/>
          </p:nvPr>
        </p:nvSpPr>
        <p:spPr>
          <a:xfrm>
            <a:off x="1809320" y="1720748"/>
            <a:ext cx="8569959" cy="32302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800"/>
              <a:buFont typeface="Calibri"/>
              <a:buNone/>
            </a:pPr>
            <a:r>
              <a:rPr lang="en-US" sz="6000">
                <a:solidFill>
                  <a:schemeClr val="dk1"/>
                </a:solidFill>
              </a:rPr>
              <a:t>Abuse &amp; Neglect</a:t>
            </a:r>
            <a:br>
              <a:rPr lang="en-US" sz="6000">
                <a:solidFill>
                  <a:schemeClr val="dk1"/>
                </a:solidFill>
              </a:rPr>
            </a:br>
            <a:br>
              <a:rPr lang="en-US" sz="6000">
                <a:solidFill>
                  <a:schemeClr val="dk1"/>
                </a:solidFill>
              </a:rPr>
            </a:br>
            <a:r>
              <a:rPr lang="en-US" sz="3000">
                <a:solidFill>
                  <a:srgbClr val="002060"/>
                </a:solidFill>
              </a:rPr>
              <a:t>Read Abuse &amp; Neglect on Pages 6-7 in your Participant Guide</a:t>
            </a:r>
            <a:endParaRPr sz="3000">
              <a:solidFill>
                <a:srgbClr val="002060"/>
              </a:solidFill>
            </a:endParaRPr>
          </a:p>
        </p:txBody>
      </p:sp>
      <p:sp>
        <p:nvSpPr>
          <p:cNvPr id="317" name="Google Shape;317;p1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6</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5"/>
        <p:cNvGrpSpPr/>
        <p:nvPr/>
      </p:nvGrpSpPr>
      <p:grpSpPr>
        <a:xfrm>
          <a:off x="0" y="0"/>
          <a:ext cx="0" cy="0"/>
          <a:chOff x="0" y="0"/>
          <a:chExt cx="0" cy="0"/>
        </a:xfrm>
      </p:grpSpPr>
      <p:sp>
        <p:nvSpPr>
          <p:cNvPr id="1176" name="Google Shape;1176;p9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77" name="Google Shape;1177;p97"/>
          <p:cNvSpPr txBox="1">
            <a:spLocks noGrp="1"/>
          </p:cNvSpPr>
          <p:nvPr>
            <p:ph type="title"/>
          </p:nvPr>
        </p:nvSpPr>
        <p:spPr>
          <a:xfrm>
            <a:off x="1006900" y="1188637"/>
            <a:ext cx="3152097" cy="4480726"/>
          </a:xfrm>
          <a:prstGeom prst="rect">
            <a:avLst/>
          </a:prstGeom>
          <a:noFill/>
          <a:ln>
            <a:noFill/>
          </a:ln>
        </p:spPr>
        <p:txBody>
          <a:bodyPr spcFirstLastPara="1" wrap="square" lIns="121900" tIns="121900" rIns="121900" bIns="1219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6600"/>
              <a:t>FIRE DRILLS</a:t>
            </a:r>
            <a:endParaRPr/>
          </a:p>
        </p:txBody>
      </p:sp>
      <p:sp>
        <p:nvSpPr>
          <p:cNvPr id="1178" name="Google Shape;1178;p97"/>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79" name="Google Shape;1179;p97"/>
          <p:cNvSpPr/>
          <p:nvPr/>
        </p:nvSpPr>
        <p:spPr>
          <a:xfrm>
            <a:off x="4650232" y="623275"/>
            <a:ext cx="6896595"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80" name="Google Shape;1180;p97"/>
          <p:cNvSpPr txBox="1">
            <a:spLocks noGrp="1"/>
          </p:cNvSpPr>
          <p:nvPr>
            <p:ph type="body" idx="1"/>
          </p:nvPr>
        </p:nvSpPr>
        <p:spPr>
          <a:xfrm>
            <a:off x="5145531" y="1714979"/>
            <a:ext cx="4859775" cy="3428042"/>
          </a:xfrm>
          <a:prstGeom prst="rect">
            <a:avLst/>
          </a:prstGeom>
          <a:noFill/>
          <a:ln>
            <a:noFill/>
          </a:ln>
        </p:spPr>
        <p:txBody>
          <a:bodyPr spcFirstLastPara="1" wrap="square" lIns="121900" tIns="121900" rIns="121900" bIns="121900" anchor="ctr" anchorCtr="0">
            <a:normAutofit/>
          </a:bodyPr>
          <a:lstStyle/>
          <a:p>
            <a:pPr marL="0" lvl="0" indent="0" algn="l" rtl="0">
              <a:lnSpc>
                <a:spcPct val="90000"/>
              </a:lnSpc>
              <a:spcBef>
                <a:spcPts val="1000"/>
              </a:spcBef>
              <a:spcAft>
                <a:spcPts val="2133"/>
              </a:spcAft>
              <a:buClr>
                <a:schemeClr val="dk1"/>
              </a:buClr>
              <a:buSzPts val="2800"/>
              <a:buNone/>
            </a:pPr>
            <a:r>
              <a:rPr lang="en-US" sz="3000"/>
              <a:t>Helps you to remain calm and organized when responding to an actual fire or smoke emergency.</a:t>
            </a:r>
            <a:endParaRPr sz="3000"/>
          </a:p>
        </p:txBody>
      </p:sp>
      <p:sp>
        <p:nvSpPr>
          <p:cNvPr id="1181" name="Google Shape;1181;p9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2991-B895-45FC-9939-51E0D496D06F}"/>
              </a:ext>
            </a:extLst>
          </p:cNvPr>
          <p:cNvSpPr>
            <a:spLocks noGrp="1"/>
          </p:cNvSpPr>
          <p:nvPr>
            <p:ph type="ctrTitle"/>
          </p:nvPr>
        </p:nvSpPr>
        <p:spPr>
          <a:xfrm>
            <a:off x="1524000" y="736847"/>
            <a:ext cx="9144000" cy="1562470"/>
          </a:xfrm>
        </p:spPr>
        <p:txBody>
          <a:bodyPr>
            <a:normAutofit fontScale="90000"/>
          </a:bodyPr>
          <a:lstStyle/>
          <a:p>
            <a:r>
              <a:rPr lang="en-US" altLang="en-US" b="1" dirty="0">
                <a:solidFill>
                  <a:srgbClr val="FF0000"/>
                </a:solidFill>
              </a:rPr>
              <a:t>SAFE DRIVING</a:t>
            </a:r>
            <a:br>
              <a:rPr lang="en-US" altLang="en-US" dirty="0"/>
            </a:br>
            <a:r>
              <a:rPr lang="en-US" altLang="en-US" dirty="0"/>
              <a:t>	</a:t>
            </a:r>
            <a:endParaRPr lang="en-US" dirty="0"/>
          </a:p>
        </p:txBody>
      </p:sp>
      <p:sp>
        <p:nvSpPr>
          <p:cNvPr id="3" name="Subtitle 2">
            <a:extLst>
              <a:ext uri="{FF2B5EF4-FFF2-40B4-BE49-F238E27FC236}">
                <a16:creationId xmlns:a16="http://schemas.microsoft.com/office/drawing/2014/main" id="{29A98F3A-3B24-433E-8FF2-D39731654BD8}"/>
              </a:ext>
            </a:extLst>
          </p:cNvPr>
          <p:cNvSpPr>
            <a:spLocks noGrp="1"/>
          </p:cNvSpPr>
          <p:nvPr>
            <p:ph type="subTitle" idx="1"/>
          </p:nvPr>
        </p:nvSpPr>
        <p:spPr>
          <a:xfrm>
            <a:off x="1524000" y="4092605"/>
            <a:ext cx="9144000" cy="1138561"/>
          </a:xfrm>
        </p:spPr>
        <p:txBody>
          <a:bodyPr/>
          <a:lstStyle/>
          <a:p>
            <a:r>
              <a:rPr lang="en-US" altLang="en-US" dirty="0"/>
              <a:t>OFFICER JEROMY CHURCHILL</a:t>
            </a:r>
          </a:p>
          <a:p>
            <a:r>
              <a:rPr lang="en-US" altLang="en-US" dirty="0"/>
              <a:t>OFFICER SARAH NOLEN</a:t>
            </a:r>
          </a:p>
          <a:p>
            <a:endParaRPr lang="en-US" dirty="0"/>
          </a:p>
        </p:txBody>
      </p:sp>
      <p:pic>
        <p:nvPicPr>
          <p:cNvPr id="5" name="Picture 4">
            <a:extLst>
              <a:ext uri="{FF2B5EF4-FFF2-40B4-BE49-F238E27FC236}">
                <a16:creationId xmlns:a16="http://schemas.microsoft.com/office/drawing/2014/main" id="{83851E39-7E7D-436D-BEFE-6D9C02A5EB9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90765" y="1465987"/>
            <a:ext cx="4811697" cy="1816608"/>
          </a:xfrm>
          <a:prstGeom prst="rect">
            <a:avLst/>
          </a:prstGeom>
        </p:spPr>
      </p:pic>
      <p:sp>
        <p:nvSpPr>
          <p:cNvPr id="6" name="TextBox 5">
            <a:extLst>
              <a:ext uri="{FF2B5EF4-FFF2-40B4-BE49-F238E27FC236}">
                <a16:creationId xmlns:a16="http://schemas.microsoft.com/office/drawing/2014/main" id="{59293108-5F9C-43F0-B293-2CF6D2572896}"/>
              </a:ext>
            </a:extLst>
          </p:cNvPr>
          <p:cNvSpPr txBox="1"/>
          <p:nvPr/>
        </p:nvSpPr>
        <p:spPr>
          <a:xfrm>
            <a:off x="4611624" y="3282595"/>
            <a:ext cx="2968752" cy="215444"/>
          </a:xfrm>
          <a:prstGeom prst="rect">
            <a:avLst/>
          </a:prstGeom>
          <a:noFill/>
        </p:spPr>
        <p:txBody>
          <a:bodyPr wrap="square" rtlCol="0">
            <a:spAutoFit/>
          </a:bodyPr>
          <a:lstStyle/>
          <a:p>
            <a:r>
              <a:rPr lang="en-US" sz="800" dirty="0">
                <a:hlinkClick r:id="rId3" tooltip="https://courses.lumenlearning.com/wsu-sandbox/chapter/how-memory-functions/"/>
              </a:rPr>
              <a:t>This Photo</a:t>
            </a:r>
            <a:r>
              <a:rPr lang="en-US" sz="800" dirty="0"/>
              <a:t> by Unknown Author is licensed under </a:t>
            </a:r>
            <a:r>
              <a:rPr lang="en-US" sz="800" dirty="0">
                <a:hlinkClick r:id="rId4" tooltip="https://creativecommons.org/licenses/by/3.0/"/>
              </a:rPr>
              <a:t>CC BY</a:t>
            </a:r>
            <a:endParaRPr lang="en-US" sz="800" dirty="0"/>
          </a:p>
        </p:txBody>
      </p:sp>
    </p:spTree>
    <p:extLst>
      <p:ext uri="{BB962C8B-B14F-4D97-AF65-F5344CB8AC3E}">
        <p14:creationId xmlns:p14="http://schemas.microsoft.com/office/powerpoint/2010/main" val="14917981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4F08FF-730E-4619-A212-760202CDA2FC}"/>
              </a:ext>
            </a:extLst>
          </p:cNvPr>
          <p:cNvSpPr>
            <a:spLocks noGrp="1"/>
          </p:cNvSpPr>
          <p:nvPr>
            <p:ph type="subTitle" idx="1"/>
          </p:nvPr>
        </p:nvSpPr>
        <p:spPr>
          <a:xfrm>
            <a:off x="417249" y="284084"/>
            <a:ext cx="11540971" cy="6573915"/>
          </a:xfrm>
        </p:spPr>
        <p:txBody>
          <a:bodyPr>
            <a:normAutofit fontScale="40000" lnSpcReduction="20000"/>
          </a:bodyPr>
          <a:lstStyle/>
          <a:p>
            <a:pPr>
              <a:lnSpc>
                <a:spcPct val="80000"/>
              </a:lnSpc>
            </a:pPr>
            <a:r>
              <a:rPr lang="en-US" altLang="en-US" sz="4000" b="1" dirty="0"/>
              <a:t>Helpful Statistics</a:t>
            </a:r>
          </a:p>
          <a:p>
            <a:pPr algn="l">
              <a:lnSpc>
                <a:spcPct val="80000"/>
              </a:lnSpc>
              <a:buFont typeface="Arial" panose="020B0604020202020204" pitchFamily="34" charset="0"/>
              <a:buChar char="•"/>
            </a:pPr>
            <a:r>
              <a:rPr lang="en-US" altLang="en-US" dirty="0"/>
              <a:t>Motor vehicle accidents are the leading cause of injury related deaths in the U.S. </a:t>
            </a:r>
          </a:p>
          <a:p>
            <a:pPr algn="l">
              <a:lnSpc>
                <a:spcPct val="80000"/>
              </a:lnSpc>
              <a:buFont typeface="Arial" panose="020B0604020202020204" pitchFamily="34" charset="0"/>
              <a:buChar char="•"/>
            </a:pPr>
            <a:r>
              <a:rPr lang="en-US" altLang="en-US" dirty="0"/>
              <a:t>According to the CDC National Center for Injury Prevention and Control, approximately 42,000 people will die on the nation's roads and highways each year. </a:t>
            </a:r>
          </a:p>
          <a:p>
            <a:pPr algn="l">
              <a:lnSpc>
                <a:spcPct val="80000"/>
              </a:lnSpc>
              <a:buFont typeface="Arial" panose="020B0604020202020204" pitchFamily="34" charset="0"/>
              <a:buChar char="•"/>
            </a:pPr>
            <a:r>
              <a:rPr lang="en-US" altLang="en-US" dirty="0"/>
              <a:t>Another 3.5 million people will suffer nonfatal injuries. </a:t>
            </a:r>
          </a:p>
          <a:p>
            <a:pPr algn="l">
              <a:lnSpc>
                <a:spcPct val="80000"/>
              </a:lnSpc>
              <a:buFont typeface="Arial" panose="020B0604020202020204" pitchFamily="34" charset="0"/>
              <a:buChar char="•"/>
            </a:pPr>
            <a:r>
              <a:rPr lang="en-US" altLang="en-US" dirty="0"/>
              <a:t>Such crashes are the leading cause of death for Americans ages 1 to 34. </a:t>
            </a:r>
          </a:p>
          <a:p>
            <a:pPr algn="l">
              <a:lnSpc>
                <a:spcPct val="80000"/>
              </a:lnSpc>
              <a:buFont typeface="Arial" panose="020B0604020202020204" pitchFamily="34" charset="0"/>
              <a:buChar char="•"/>
            </a:pPr>
            <a:r>
              <a:rPr lang="en-US" altLang="en-US" dirty="0"/>
              <a:t>Due to the tremendous efforts of many groups over the past 30 years, the number of deaths are declining. These efforts include advances in the design of vehicles and roads, laws requiring and regulating the use of life-saving devices such as safety belts, and changes in societal attitudes toward destructive behaviors such as drinking and driving.</a:t>
            </a:r>
          </a:p>
          <a:p>
            <a:pPr algn="l">
              <a:lnSpc>
                <a:spcPct val="80000"/>
              </a:lnSpc>
              <a:buFont typeface="Arial" panose="020B0604020202020204" pitchFamily="34" charset="0"/>
              <a:buChar char="•"/>
            </a:pPr>
            <a:r>
              <a:rPr lang="en-US" altLang="en-US" dirty="0"/>
              <a:t>Driving under the influence of alcohol or drugs is a major risk factor for motor vehicle accidents. Prevention programs have significantly helped reduce the number of alcohol related deaths. From 1987 to 1997, alcohol related motor vehicle fatality rates fell 39%. This reduction is due in part to increased public awareness of the dangers of drinking and driving, as well as to tougher laws.</a:t>
            </a:r>
          </a:p>
          <a:p>
            <a:pPr algn="l">
              <a:lnSpc>
                <a:spcPct val="80000"/>
              </a:lnSpc>
              <a:buFont typeface="Arial" panose="020B0604020202020204" pitchFamily="34" charset="0"/>
              <a:buChar char="•"/>
            </a:pPr>
            <a:r>
              <a:rPr lang="en-US" altLang="en-US" dirty="0"/>
              <a:t>Adults age 65 and older have more fatal crashes than drivers in all other age groups except teens. </a:t>
            </a:r>
          </a:p>
          <a:p>
            <a:pPr algn="l">
              <a:lnSpc>
                <a:spcPct val="80000"/>
              </a:lnSpc>
              <a:buFont typeface="Arial" panose="020B0604020202020204" pitchFamily="34" charset="0"/>
              <a:buChar char="•"/>
            </a:pPr>
            <a:r>
              <a:rPr lang="en-US" altLang="en-US" dirty="0"/>
              <a:t>Of all age groups, they are the most likely to wear seat belts and least likely to drink and drive or ride with a drunk driver. </a:t>
            </a:r>
          </a:p>
          <a:p>
            <a:pPr algn="l">
              <a:lnSpc>
                <a:spcPct val="80000"/>
              </a:lnSpc>
              <a:buFont typeface="Arial" panose="020B0604020202020204" pitchFamily="34" charset="0"/>
              <a:buChar char="•"/>
            </a:pPr>
            <a:r>
              <a:rPr lang="en-US" altLang="en-US" dirty="0"/>
              <a:t>To allow for aging, many older adults will adjust their driving habits. Some will stop driving at night due to vision problems, some will stop driving on the freeway or driving during rush hour, and some will stop driving all together. </a:t>
            </a:r>
          </a:p>
          <a:p>
            <a:pPr algn="l">
              <a:lnSpc>
                <a:spcPct val="80000"/>
              </a:lnSpc>
              <a:buFont typeface="Arial" panose="020B0604020202020204" pitchFamily="34" charset="0"/>
              <a:buChar char="•"/>
            </a:pPr>
            <a:r>
              <a:rPr lang="en-US" altLang="en-US" dirty="0"/>
              <a:t>Other issues that may affect this age group are chronic medical conditions and certain prescription drugs. </a:t>
            </a:r>
          </a:p>
          <a:p>
            <a:pPr algn="l">
              <a:lnSpc>
                <a:spcPct val="80000"/>
              </a:lnSpc>
              <a:buFont typeface="Arial" panose="020B0604020202020204" pitchFamily="34" charset="0"/>
              <a:buChar char="•"/>
            </a:pPr>
            <a:r>
              <a:rPr lang="en-US" altLang="en-US" dirty="0"/>
              <a:t>In the last 10 years, the number of older drivers has increased by 50%. </a:t>
            </a:r>
          </a:p>
          <a:p>
            <a:pPr algn="l">
              <a:lnSpc>
                <a:spcPct val="80000"/>
              </a:lnSpc>
              <a:buFont typeface="Arial" panose="020B0604020202020204" pitchFamily="34" charset="0"/>
              <a:buChar char="•"/>
            </a:pPr>
            <a:r>
              <a:rPr lang="en-US" altLang="en-US" dirty="0"/>
              <a:t>As the population ages this number will continue to rise, which in turn will most likely cause the number of traffic deaths to rise. </a:t>
            </a:r>
          </a:p>
          <a:p>
            <a:pPr algn="l">
              <a:lnSpc>
                <a:spcPct val="80000"/>
              </a:lnSpc>
              <a:buFont typeface="Arial" panose="020B0604020202020204" pitchFamily="34" charset="0"/>
              <a:buChar char="•"/>
            </a:pPr>
            <a:r>
              <a:rPr lang="en-US" altLang="en-US" dirty="0"/>
              <a:t>From 1987 to 1997, the number of traffic deaths occurring among people over the age of 70 increased 22%. </a:t>
            </a:r>
          </a:p>
          <a:p>
            <a:pPr algn="l">
              <a:lnSpc>
                <a:spcPct val="80000"/>
              </a:lnSpc>
              <a:buFont typeface="Arial" panose="020B0604020202020204" pitchFamily="34" charset="0"/>
              <a:buChar char="•"/>
            </a:pPr>
            <a:r>
              <a:rPr lang="en-US" altLang="en-US" dirty="0"/>
              <a:t>In 1997, almost 6,000 people age 70 or older died of injuries sustained in motor vehicle accidents.</a:t>
            </a:r>
          </a:p>
          <a:p>
            <a:pPr algn="l">
              <a:lnSpc>
                <a:spcPct val="80000"/>
              </a:lnSpc>
              <a:buFont typeface="Arial" panose="020B0604020202020204" pitchFamily="34" charset="0"/>
              <a:buChar char="•"/>
            </a:pPr>
            <a:r>
              <a:rPr lang="en-US" altLang="en-US" dirty="0"/>
              <a:t>In 1997, 383,000 children under the age of 16 were injured in traffic accidents in the U.S.; more than 3000 were killed. Of these deaths, 70% occurred among children who were passengers in a vehicle. </a:t>
            </a:r>
          </a:p>
          <a:p>
            <a:pPr algn="l">
              <a:lnSpc>
                <a:spcPct val="80000"/>
              </a:lnSpc>
              <a:buFont typeface="Arial" panose="020B0604020202020204" pitchFamily="34" charset="0"/>
              <a:buChar char="•"/>
            </a:pPr>
            <a:r>
              <a:rPr lang="en-US" altLang="en-US" dirty="0"/>
              <a:t>Death rates for child passengers fell 11% between 1975 and 1996. However, this reduction could be even greater, as 63% of children up to the age of 14 who were killed in accidents during 1997 were not restrained. </a:t>
            </a:r>
          </a:p>
          <a:p>
            <a:pPr algn="l">
              <a:lnSpc>
                <a:spcPct val="80000"/>
              </a:lnSpc>
              <a:buFont typeface="Arial" panose="020B0604020202020204" pitchFamily="34" charset="0"/>
              <a:buChar char="•"/>
            </a:pPr>
            <a:r>
              <a:rPr lang="en-US" altLang="en-US" dirty="0"/>
              <a:t>Although laws vary, all states now have child restraint laws.</a:t>
            </a:r>
          </a:p>
          <a:p>
            <a:pPr algn="l">
              <a:lnSpc>
                <a:spcPct val="80000"/>
              </a:lnSpc>
              <a:buFont typeface="Arial" panose="020B0604020202020204" pitchFamily="34" charset="0"/>
              <a:buChar char="•"/>
            </a:pPr>
            <a:r>
              <a:rPr lang="en-US" altLang="en-US" dirty="0"/>
              <a:t>Each year, approximately 80,000 to 90,000 individuals incur a traumatic brain injury (TBI) resulting in long-term, substantial loss of functioning, 64 percent of which are related to automobile accidents. In over half of these, the driver was under the influence of alcohol.</a:t>
            </a:r>
          </a:p>
          <a:p>
            <a:pPr algn="l">
              <a:lnSpc>
                <a:spcPct val="80000"/>
              </a:lnSpc>
              <a:buFont typeface="Arial" panose="020B0604020202020204" pitchFamily="34" charset="0"/>
              <a:buChar char="•"/>
            </a:pPr>
            <a:r>
              <a:rPr lang="en-US" altLang="en-US" dirty="0"/>
              <a:t>Each year, nearly 11,000 individuals sustain a traumatic spinal cord injury (SCI), also resulting in substantial loss of functioning and permanent disabilities. </a:t>
            </a:r>
          </a:p>
          <a:p>
            <a:pPr algn="l">
              <a:lnSpc>
                <a:spcPct val="80000"/>
              </a:lnSpc>
              <a:buFont typeface="Arial" panose="020B0604020202020204" pitchFamily="34" charset="0"/>
              <a:buChar char="•"/>
            </a:pPr>
            <a:r>
              <a:rPr lang="en-US" altLang="en-US" dirty="0"/>
              <a:t>More than 190,000 persons in the U.S. live with paralysis caused by SCI. The most common cause of SCI is motor vehicle crashes, accounting for at least 35 percent of these injuries. The length of stay in acute care is generally longer due to other medical problems, often for a total of 3-3.5 months. </a:t>
            </a:r>
          </a:p>
          <a:p>
            <a:pPr algn="l">
              <a:lnSpc>
                <a:spcPct val="80000"/>
              </a:lnSpc>
              <a:buFont typeface="Arial" panose="020B0604020202020204" pitchFamily="34" charset="0"/>
              <a:buChar char="•"/>
            </a:pPr>
            <a:r>
              <a:rPr lang="en-US" altLang="en-US" dirty="0"/>
              <a:t>The consequences of both TBI and SCI include a dramatic change in the individuals' life course, profound disruption of the family, enormous loss of income or earning potential and large expenses over a lifetime. </a:t>
            </a:r>
          </a:p>
          <a:p>
            <a:pPr algn="l">
              <a:lnSpc>
                <a:spcPct val="80000"/>
              </a:lnSpc>
              <a:buFont typeface="Arial" panose="020B0604020202020204" pitchFamily="34" charset="0"/>
              <a:buChar char="•"/>
            </a:pPr>
            <a:r>
              <a:rPr lang="en-US" altLang="en-US" dirty="0"/>
              <a:t>When considering costs, there are financial costs and the cost of life. With every death that results from a TBI, on the average, there are 38 years of living lost. The economic consequences of TBI are enormous. </a:t>
            </a:r>
          </a:p>
          <a:p>
            <a:pPr algn="l">
              <a:lnSpc>
                <a:spcPct val="80000"/>
              </a:lnSpc>
              <a:buFont typeface="Arial" panose="020B0604020202020204" pitchFamily="34" charset="0"/>
              <a:buChar char="•"/>
            </a:pPr>
            <a:r>
              <a:rPr lang="en-US" altLang="en-US" dirty="0"/>
              <a:t>The annual cost of acute care and rehabilitation in the United States for new cases of TBI is estimated at up to $10 billion dollars. Estimates for average lifetime cost of care for a person with severe TBI range from $600,000 to $1,875,000. </a:t>
            </a:r>
          </a:p>
          <a:p>
            <a:pPr algn="l">
              <a:lnSpc>
                <a:spcPct val="80000"/>
              </a:lnSpc>
              <a:buFont typeface="Arial" panose="020B0604020202020204" pitchFamily="34" charset="0"/>
              <a:buChar char="•"/>
            </a:pPr>
            <a:r>
              <a:rPr lang="en-US" altLang="en-US" dirty="0"/>
              <a:t>These figures may grossly underestimate the economic burden of TBI to family and society because they do not include lost earnings, costs to social services systems and the value of the time and foregone earnings of family members who care for persons with TBI.</a:t>
            </a:r>
          </a:p>
          <a:p>
            <a:endParaRPr lang="en-US" dirty="0"/>
          </a:p>
        </p:txBody>
      </p:sp>
    </p:spTree>
    <p:extLst>
      <p:ext uri="{BB962C8B-B14F-4D97-AF65-F5344CB8AC3E}">
        <p14:creationId xmlns:p14="http://schemas.microsoft.com/office/powerpoint/2010/main" val="1283596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29C9-50FF-4BFB-8E13-8330A9A94F12}"/>
              </a:ext>
            </a:extLst>
          </p:cNvPr>
          <p:cNvSpPr>
            <a:spLocks noGrp="1"/>
          </p:cNvSpPr>
          <p:nvPr>
            <p:ph type="ctrTitle"/>
          </p:nvPr>
        </p:nvSpPr>
        <p:spPr>
          <a:xfrm>
            <a:off x="1524000" y="221943"/>
            <a:ext cx="9144000" cy="1526958"/>
          </a:xfrm>
        </p:spPr>
        <p:txBody>
          <a:bodyPr>
            <a:normAutofit fontScale="90000"/>
          </a:bodyPr>
          <a:lstStyle/>
          <a:p>
            <a:r>
              <a:rPr lang="en-US" altLang="en-US" sz="4000" dirty="0">
                <a:solidFill>
                  <a:schemeClr val="accent2">
                    <a:lumMod val="50000"/>
                  </a:schemeClr>
                </a:solidFill>
              </a:rPr>
              <a:t>AGGRESSIVE DRIVING:</a:t>
            </a:r>
            <a:br>
              <a:rPr lang="en-US" altLang="en-US" sz="4000" dirty="0"/>
            </a:br>
            <a:r>
              <a:rPr lang="en-US" altLang="en-US" sz="2200" dirty="0"/>
              <a:t>Aggressive driving is the operation of a motor vehicle in a manner that endangers or is likely to endanger persons or property. Persons doing any of the following may be committing acts of aggressive driving:</a:t>
            </a:r>
            <a:endParaRPr lang="en-US" sz="2200" dirty="0"/>
          </a:p>
        </p:txBody>
      </p:sp>
      <p:sp>
        <p:nvSpPr>
          <p:cNvPr id="3" name="Subtitle 2">
            <a:extLst>
              <a:ext uri="{FF2B5EF4-FFF2-40B4-BE49-F238E27FC236}">
                <a16:creationId xmlns:a16="http://schemas.microsoft.com/office/drawing/2014/main" id="{9FE9AB79-7FA8-4A11-8824-96EC1BBC54E5}"/>
              </a:ext>
            </a:extLst>
          </p:cNvPr>
          <p:cNvSpPr>
            <a:spLocks noGrp="1"/>
          </p:cNvSpPr>
          <p:nvPr>
            <p:ph type="subTitle" idx="1"/>
          </p:nvPr>
        </p:nvSpPr>
        <p:spPr>
          <a:xfrm>
            <a:off x="4847207" y="2006353"/>
            <a:ext cx="6968972" cy="4545367"/>
          </a:xfrm>
        </p:spPr>
        <p:txBody>
          <a:bodyPr>
            <a:normAutofit lnSpcReduction="10000"/>
          </a:bodyPr>
          <a:lstStyle/>
          <a:p>
            <a:pPr algn="l"/>
            <a:r>
              <a:rPr lang="en-US" altLang="en-US" dirty="0"/>
              <a:t>1. speeding</a:t>
            </a:r>
          </a:p>
          <a:p>
            <a:pPr algn="l"/>
            <a:r>
              <a:rPr lang="en-US" altLang="en-US" dirty="0"/>
              <a:t>2. running red lights and stop signs</a:t>
            </a:r>
          </a:p>
          <a:p>
            <a:pPr algn="l"/>
            <a:r>
              <a:rPr lang="en-US" altLang="en-US" dirty="0"/>
              <a:t>3. tailgating</a:t>
            </a:r>
          </a:p>
          <a:p>
            <a:pPr algn="l"/>
            <a:r>
              <a:rPr lang="en-US" altLang="en-US" dirty="0"/>
              <a:t>4. passing on the shoulder of the road</a:t>
            </a:r>
          </a:p>
          <a:p>
            <a:pPr algn="l"/>
            <a:r>
              <a:rPr lang="en-US" altLang="en-US" dirty="0"/>
              <a:t>5. cutting off another vehicle</a:t>
            </a:r>
          </a:p>
          <a:p>
            <a:pPr algn="l"/>
            <a:r>
              <a:rPr lang="en-US" altLang="en-US" dirty="0"/>
              <a:t>6. slamming on brakes in front of a tailgater</a:t>
            </a:r>
          </a:p>
          <a:p>
            <a:pPr algn="l"/>
            <a:r>
              <a:rPr lang="en-US" altLang="en-US" dirty="0"/>
              <a:t>7. improper hand or facial gestures at other drivers</a:t>
            </a:r>
          </a:p>
          <a:p>
            <a:pPr algn="l"/>
            <a:r>
              <a:rPr lang="en-US" altLang="en-US" dirty="0"/>
              <a:t>8. yelling</a:t>
            </a:r>
          </a:p>
          <a:p>
            <a:pPr algn="l"/>
            <a:r>
              <a:rPr lang="en-US" altLang="en-US" dirty="0"/>
              <a:t>9. repeatedly honking the horn</a:t>
            </a:r>
          </a:p>
          <a:p>
            <a:pPr algn="l"/>
            <a:r>
              <a:rPr lang="en-US" altLang="en-US" dirty="0"/>
              <a:t>10. repeatedly flashing of headlights</a:t>
            </a:r>
          </a:p>
          <a:p>
            <a:pPr algn="l"/>
            <a:endParaRPr lang="en-US" dirty="0"/>
          </a:p>
        </p:txBody>
      </p:sp>
      <p:pic>
        <p:nvPicPr>
          <p:cNvPr id="7" name="Picture 6">
            <a:extLst>
              <a:ext uri="{FF2B5EF4-FFF2-40B4-BE49-F238E27FC236}">
                <a16:creationId xmlns:a16="http://schemas.microsoft.com/office/drawing/2014/main" id="{F32A31BA-352D-4F4E-9F52-3A2684D4350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623" y="2095130"/>
            <a:ext cx="4443922" cy="3852909"/>
          </a:xfrm>
          <a:prstGeom prst="rect">
            <a:avLst/>
          </a:prstGeom>
        </p:spPr>
      </p:pic>
      <p:sp>
        <p:nvSpPr>
          <p:cNvPr id="8" name="TextBox 7">
            <a:extLst>
              <a:ext uri="{FF2B5EF4-FFF2-40B4-BE49-F238E27FC236}">
                <a16:creationId xmlns:a16="http://schemas.microsoft.com/office/drawing/2014/main" id="{9BCA4CC4-A3AF-4C4B-8314-C0A8D35EA3AC}"/>
              </a:ext>
            </a:extLst>
          </p:cNvPr>
          <p:cNvSpPr txBox="1"/>
          <p:nvPr/>
        </p:nvSpPr>
        <p:spPr>
          <a:xfrm>
            <a:off x="89622" y="6216802"/>
            <a:ext cx="2449392" cy="338554"/>
          </a:xfrm>
          <a:prstGeom prst="rect">
            <a:avLst/>
          </a:prstGeom>
          <a:noFill/>
        </p:spPr>
        <p:txBody>
          <a:bodyPr wrap="square" rtlCol="0">
            <a:spAutoFit/>
          </a:bodyPr>
          <a:lstStyle/>
          <a:p>
            <a:r>
              <a:rPr lang="en-US" sz="800" dirty="0">
                <a:hlinkClick r:id="rId3" tooltip="http://lifehacks.stackexchange.com/questions/5992/how-do-i-ensure-my-car-wheels-are-straight-when-parking-before-getting-out"/>
              </a:rPr>
              <a:t>This Photo</a:t>
            </a:r>
            <a:r>
              <a:rPr lang="en-US" sz="800" dirty="0"/>
              <a:t> by Unknown Author is licensed under </a:t>
            </a:r>
            <a:r>
              <a:rPr lang="en-US" sz="800" dirty="0">
                <a:hlinkClick r:id="rId4" tooltip="https://creativecommons.org/licenses/by-sa/3.0/"/>
              </a:rPr>
              <a:t>CC BY-SA</a:t>
            </a:r>
            <a:endParaRPr lang="en-US" sz="800" dirty="0"/>
          </a:p>
        </p:txBody>
      </p:sp>
    </p:spTree>
    <p:extLst>
      <p:ext uri="{BB962C8B-B14F-4D97-AF65-F5344CB8AC3E}">
        <p14:creationId xmlns:p14="http://schemas.microsoft.com/office/powerpoint/2010/main" val="31491320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8A38-225E-428C-BE53-764EF42C721C}"/>
              </a:ext>
            </a:extLst>
          </p:cNvPr>
          <p:cNvSpPr>
            <a:spLocks noGrp="1"/>
          </p:cNvSpPr>
          <p:nvPr>
            <p:ph type="ctrTitle"/>
          </p:nvPr>
        </p:nvSpPr>
        <p:spPr>
          <a:xfrm>
            <a:off x="4399983" y="155283"/>
            <a:ext cx="7664767" cy="1203000"/>
          </a:xfrm>
        </p:spPr>
        <p:txBody>
          <a:bodyPr/>
          <a:lstStyle/>
          <a:p>
            <a:r>
              <a:rPr lang="en-US" altLang="en-US" sz="2000" kern="1200" dirty="0">
                <a:solidFill>
                  <a:srgbClr val="333399"/>
                </a:solidFill>
                <a:latin typeface="Tahoma"/>
                <a:ea typeface="+mj-ea"/>
                <a:cs typeface="+mj-cs"/>
              </a:rPr>
              <a:t>Aggressive driving is a serious problem that is responsible for many traffic accidents and fatalities. It is your benefit to avoid aggressive drivers and potentially dangerous situations. If you encounter an angry or aggressive motorist:</a:t>
            </a:r>
            <a:endParaRPr lang="en-US" dirty="0"/>
          </a:p>
        </p:txBody>
      </p:sp>
      <p:sp>
        <p:nvSpPr>
          <p:cNvPr id="3" name="Subtitle 2">
            <a:extLst>
              <a:ext uri="{FF2B5EF4-FFF2-40B4-BE49-F238E27FC236}">
                <a16:creationId xmlns:a16="http://schemas.microsoft.com/office/drawing/2014/main" id="{ACF17AA4-FBB2-4322-9EB6-E390052CA280}"/>
              </a:ext>
            </a:extLst>
          </p:cNvPr>
          <p:cNvSpPr>
            <a:spLocks noGrp="1"/>
          </p:cNvSpPr>
          <p:nvPr>
            <p:ph type="subTitle" idx="1"/>
          </p:nvPr>
        </p:nvSpPr>
        <p:spPr>
          <a:xfrm>
            <a:off x="4671588" y="1575303"/>
            <a:ext cx="6599976" cy="5127414"/>
          </a:xfrm>
        </p:spPr>
        <p:txBody>
          <a:bodyPr/>
          <a:lstStyle/>
          <a:p>
            <a:pPr algn="l">
              <a:buFont typeface="Arial" panose="020B0604020202020204" pitchFamily="34" charset="0"/>
              <a:buChar char="•"/>
            </a:pPr>
            <a:r>
              <a:rPr lang="en-US" altLang="en-US" dirty="0"/>
              <a:t>Do not retaliate or in any way engage the other driver. Get out of the way.</a:t>
            </a:r>
          </a:p>
          <a:p>
            <a:pPr algn="l">
              <a:buFont typeface="Arial" panose="020B0604020202020204" pitchFamily="34" charset="0"/>
              <a:buChar char="•"/>
            </a:pPr>
            <a:r>
              <a:rPr lang="en-US" altLang="en-US" dirty="0"/>
              <a:t>Do not make eye contact.</a:t>
            </a:r>
          </a:p>
          <a:p>
            <a:pPr algn="l">
              <a:buFont typeface="Arial" panose="020B0604020202020204" pitchFamily="34" charset="0"/>
              <a:buChar char="•"/>
            </a:pPr>
            <a:r>
              <a:rPr lang="en-US" altLang="en-US" dirty="0"/>
              <a:t>Keep your doors locked and your windows up.</a:t>
            </a:r>
          </a:p>
          <a:p>
            <a:pPr algn="l">
              <a:buFont typeface="Arial" panose="020B0604020202020204" pitchFamily="34" charset="0"/>
              <a:buChar char="•"/>
            </a:pPr>
            <a:r>
              <a:rPr lang="en-US" altLang="en-US" dirty="0"/>
              <a:t>Keep enough space between you and the vehicle in front of you to pull behind</a:t>
            </a:r>
          </a:p>
          <a:p>
            <a:pPr algn="l">
              <a:buFont typeface="Arial" panose="020B0604020202020204" pitchFamily="34" charset="0"/>
              <a:buChar char="•"/>
            </a:pPr>
            <a:r>
              <a:rPr lang="en-US" altLang="en-US" dirty="0"/>
              <a:t>Do not underestimate the other driver’s potential for aggression.</a:t>
            </a:r>
          </a:p>
          <a:p>
            <a:pPr algn="l">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80DDD589-2FF7-4F8C-9D99-E57444C9035B}"/>
              </a:ext>
            </a:extLst>
          </p:cNvPr>
          <p:cNvPicPr>
            <a:picLocks noChangeAspect="1"/>
          </p:cNvPicPr>
          <p:nvPr/>
        </p:nvPicPr>
        <p:blipFill>
          <a:blip r:embed="rId2"/>
          <a:stretch>
            <a:fillRect/>
          </a:stretch>
        </p:blipFill>
        <p:spPr>
          <a:xfrm>
            <a:off x="0" y="0"/>
            <a:ext cx="4270159" cy="6702717"/>
          </a:xfrm>
          <a:prstGeom prst="rect">
            <a:avLst/>
          </a:prstGeom>
        </p:spPr>
      </p:pic>
      <p:sp>
        <p:nvSpPr>
          <p:cNvPr id="5" name="TextBox 4">
            <a:extLst>
              <a:ext uri="{FF2B5EF4-FFF2-40B4-BE49-F238E27FC236}">
                <a16:creationId xmlns:a16="http://schemas.microsoft.com/office/drawing/2014/main" id="{45D0AE24-5C25-47F5-88B0-4E68953A5EFB}"/>
              </a:ext>
            </a:extLst>
          </p:cNvPr>
          <p:cNvSpPr txBox="1"/>
          <p:nvPr/>
        </p:nvSpPr>
        <p:spPr>
          <a:xfrm>
            <a:off x="62144" y="2183907"/>
            <a:ext cx="3204839" cy="1200329"/>
          </a:xfrm>
          <a:prstGeom prst="rect">
            <a:avLst/>
          </a:prstGeom>
          <a:noFill/>
        </p:spPr>
        <p:txBody>
          <a:bodyPr wrap="square" rtlCol="0">
            <a:spAutoFit/>
          </a:bodyPr>
          <a:lstStyle/>
          <a:p>
            <a:r>
              <a:rPr lang="en-US" altLang="en-US" sz="3600" dirty="0">
                <a:solidFill>
                  <a:schemeClr val="bg1"/>
                </a:solidFill>
              </a:rPr>
              <a:t>AGGRESSIVE DRIVING:</a:t>
            </a:r>
            <a:endParaRPr lang="en-US" sz="3600" dirty="0">
              <a:solidFill>
                <a:schemeClr val="bg1"/>
              </a:solidFill>
            </a:endParaRPr>
          </a:p>
        </p:txBody>
      </p:sp>
    </p:spTree>
    <p:extLst>
      <p:ext uri="{BB962C8B-B14F-4D97-AF65-F5344CB8AC3E}">
        <p14:creationId xmlns:p14="http://schemas.microsoft.com/office/powerpoint/2010/main" val="31213283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BD50-9A86-40C2-913D-C2415CFF1130}"/>
              </a:ext>
            </a:extLst>
          </p:cNvPr>
          <p:cNvSpPr>
            <a:spLocks noGrp="1"/>
          </p:cNvSpPr>
          <p:nvPr>
            <p:ph type="ctrTitle"/>
          </p:nvPr>
        </p:nvSpPr>
        <p:spPr>
          <a:xfrm>
            <a:off x="3858827" y="177553"/>
            <a:ext cx="7904086" cy="1422647"/>
          </a:xfrm>
        </p:spPr>
        <p:txBody>
          <a:bodyPr/>
          <a:lstStyle/>
          <a:p>
            <a:r>
              <a:rPr lang="en-US" altLang="en-US" sz="2800" kern="1200" dirty="0">
                <a:solidFill>
                  <a:srgbClr val="333399"/>
                </a:solidFill>
                <a:latin typeface="Tahoma"/>
                <a:ea typeface="+mj-ea"/>
                <a:cs typeface="+mj-cs"/>
              </a:rPr>
              <a:t>Anyone can become an aggressive driver. Do not let stress and frustration get the best of you while driving</a:t>
            </a:r>
            <a:endParaRPr lang="en-US" dirty="0"/>
          </a:p>
        </p:txBody>
      </p:sp>
      <p:sp>
        <p:nvSpPr>
          <p:cNvPr id="3" name="Subtitle 2">
            <a:extLst>
              <a:ext uri="{FF2B5EF4-FFF2-40B4-BE49-F238E27FC236}">
                <a16:creationId xmlns:a16="http://schemas.microsoft.com/office/drawing/2014/main" id="{210918A6-0B11-4086-A02B-0C5F343DF4D6}"/>
              </a:ext>
            </a:extLst>
          </p:cNvPr>
          <p:cNvSpPr>
            <a:spLocks noGrp="1"/>
          </p:cNvSpPr>
          <p:nvPr>
            <p:ph type="subTitle" idx="1"/>
          </p:nvPr>
        </p:nvSpPr>
        <p:spPr>
          <a:xfrm>
            <a:off x="3790766" y="1846555"/>
            <a:ext cx="7904086" cy="4403325"/>
          </a:xfrm>
        </p:spPr>
        <p:txBody>
          <a:bodyPr/>
          <a:lstStyle/>
          <a:p>
            <a:pPr algn="l">
              <a:buFont typeface="Arial" panose="020B0604020202020204" pitchFamily="34" charset="0"/>
              <a:buChar char="•"/>
            </a:pPr>
            <a:r>
              <a:rPr lang="en-US" altLang="en-US" dirty="0"/>
              <a:t>Be patient and courteous</a:t>
            </a:r>
          </a:p>
          <a:p>
            <a:pPr algn="l">
              <a:buFont typeface="Arial" panose="020B0604020202020204" pitchFamily="34" charset="0"/>
              <a:buChar char="•"/>
            </a:pPr>
            <a:r>
              <a:rPr lang="en-US" altLang="en-US" dirty="0"/>
              <a:t>Do not drive when angry, overtired or upset</a:t>
            </a:r>
          </a:p>
          <a:p>
            <a:pPr algn="l">
              <a:buFont typeface="Arial" panose="020B0604020202020204" pitchFamily="34" charset="0"/>
              <a:buChar char="•"/>
            </a:pPr>
            <a:r>
              <a:rPr lang="en-US" altLang="en-US" dirty="0"/>
              <a:t>Allow extra time to get to your destination</a:t>
            </a:r>
          </a:p>
          <a:p>
            <a:pPr algn="l">
              <a:buFont typeface="Arial" panose="020B0604020202020204" pitchFamily="34" charset="0"/>
              <a:buChar char="•"/>
            </a:pPr>
            <a:r>
              <a:rPr lang="en-US" altLang="en-US" dirty="0"/>
              <a:t>When possible, change your schedule to avoid congestion.</a:t>
            </a:r>
          </a:p>
          <a:p>
            <a:pPr algn="l">
              <a:buFont typeface="Arial" panose="020B0604020202020204" pitchFamily="34" charset="0"/>
              <a:buChar char="•"/>
            </a:pPr>
            <a:r>
              <a:rPr lang="en-US" altLang="en-US" dirty="0"/>
              <a:t>Listen to relaxing music or books on tape.</a:t>
            </a:r>
          </a:p>
          <a:p>
            <a:pPr algn="l">
              <a:buFont typeface="Arial" panose="020B0604020202020204" pitchFamily="34" charset="0"/>
              <a:buChar char="•"/>
            </a:pPr>
            <a:r>
              <a:rPr lang="en-US" altLang="en-US" dirty="0"/>
              <a:t>Give other drivers benefit of the doubt- all drivers make mistakes.</a:t>
            </a:r>
          </a:p>
          <a:p>
            <a:pPr algn="l">
              <a:buFont typeface="Arial" panose="020B0604020202020204" pitchFamily="34" charset="0"/>
              <a:buChar char="•"/>
            </a:pPr>
            <a:r>
              <a:rPr lang="en-US" altLang="en-US" dirty="0"/>
              <a:t>Avoid all conflict, even if you are right.</a:t>
            </a:r>
          </a:p>
          <a:p>
            <a:endParaRPr lang="en-US" dirty="0"/>
          </a:p>
        </p:txBody>
      </p:sp>
      <p:pic>
        <p:nvPicPr>
          <p:cNvPr id="4" name="Picture 3">
            <a:extLst>
              <a:ext uri="{FF2B5EF4-FFF2-40B4-BE49-F238E27FC236}">
                <a16:creationId xmlns:a16="http://schemas.microsoft.com/office/drawing/2014/main" id="{CEB3BF08-C36A-4F37-A892-106BD4BDE020}"/>
              </a:ext>
            </a:extLst>
          </p:cNvPr>
          <p:cNvPicPr>
            <a:picLocks noChangeAspect="1"/>
          </p:cNvPicPr>
          <p:nvPr/>
        </p:nvPicPr>
        <p:blipFill>
          <a:blip r:embed="rId2"/>
          <a:stretch>
            <a:fillRect/>
          </a:stretch>
        </p:blipFill>
        <p:spPr>
          <a:xfrm>
            <a:off x="0" y="0"/>
            <a:ext cx="3444536" cy="6846903"/>
          </a:xfrm>
          <a:prstGeom prst="rect">
            <a:avLst/>
          </a:prstGeom>
        </p:spPr>
      </p:pic>
      <p:sp>
        <p:nvSpPr>
          <p:cNvPr id="5" name="TextBox 4">
            <a:extLst>
              <a:ext uri="{FF2B5EF4-FFF2-40B4-BE49-F238E27FC236}">
                <a16:creationId xmlns:a16="http://schemas.microsoft.com/office/drawing/2014/main" id="{0C74744E-60A4-43C3-A1F6-A7DAB6F4E727}"/>
              </a:ext>
            </a:extLst>
          </p:cNvPr>
          <p:cNvSpPr txBox="1"/>
          <p:nvPr/>
        </p:nvSpPr>
        <p:spPr>
          <a:xfrm>
            <a:off x="71021" y="2414726"/>
            <a:ext cx="3018408" cy="1077218"/>
          </a:xfrm>
          <a:prstGeom prst="rect">
            <a:avLst/>
          </a:prstGeom>
          <a:noFill/>
        </p:spPr>
        <p:txBody>
          <a:bodyPr wrap="square" rtlCol="0">
            <a:spAutoFit/>
          </a:bodyPr>
          <a:lstStyle/>
          <a:p>
            <a:r>
              <a:rPr lang="en-US" altLang="en-US" sz="3200" dirty="0">
                <a:solidFill>
                  <a:schemeClr val="bg1"/>
                </a:solidFill>
              </a:rPr>
              <a:t>AGGRESSIVE DRIVING:</a:t>
            </a:r>
            <a:endParaRPr lang="en-US" sz="3200" dirty="0">
              <a:solidFill>
                <a:schemeClr val="bg1"/>
              </a:solidFill>
            </a:endParaRPr>
          </a:p>
        </p:txBody>
      </p:sp>
    </p:spTree>
    <p:extLst>
      <p:ext uri="{BB962C8B-B14F-4D97-AF65-F5344CB8AC3E}">
        <p14:creationId xmlns:p14="http://schemas.microsoft.com/office/powerpoint/2010/main" val="32079417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6FCAF-C645-441F-A29E-736880792CD9}"/>
              </a:ext>
            </a:extLst>
          </p:cNvPr>
          <p:cNvSpPr>
            <a:spLocks noGrp="1"/>
          </p:cNvSpPr>
          <p:nvPr>
            <p:ph type="ctrTitle"/>
          </p:nvPr>
        </p:nvSpPr>
        <p:spPr>
          <a:xfrm>
            <a:off x="807867" y="97655"/>
            <a:ext cx="10670959" cy="1655762"/>
          </a:xfrm>
        </p:spPr>
        <p:txBody>
          <a:bodyPr>
            <a:normAutofit fontScale="90000"/>
          </a:bodyPr>
          <a:lstStyle/>
          <a:p>
            <a:r>
              <a:rPr lang="en-US" altLang="en-US" sz="4000" dirty="0"/>
              <a:t>TWO SECOND RULE: Following a vehicle too closely is called “tailgating”. Use the two-second rule to determine a safe following distance</a:t>
            </a:r>
            <a:endParaRPr lang="en-US" sz="4000" dirty="0"/>
          </a:p>
        </p:txBody>
      </p:sp>
      <p:pic>
        <p:nvPicPr>
          <p:cNvPr id="5" name="Picture 4">
            <a:extLst>
              <a:ext uri="{FF2B5EF4-FFF2-40B4-BE49-F238E27FC236}">
                <a16:creationId xmlns:a16="http://schemas.microsoft.com/office/drawing/2014/main" id="{848CEDE2-FEB5-4884-AE6B-8E2B40D65D88}"/>
              </a:ext>
            </a:extLst>
          </p:cNvPr>
          <p:cNvPicPr>
            <a:picLocks noChangeAspect="1"/>
          </p:cNvPicPr>
          <p:nvPr/>
        </p:nvPicPr>
        <p:blipFill>
          <a:blip r:embed="rId2"/>
          <a:stretch>
            <a:fillRect/>
          </a:stretch>
        </p:blipFill>
        <p:spPr>
          <a:xfrm>
            <a:off x="2880802" y="1753417"/>
            <a:ext cx="5288135" cy="1551288"/>
          </a:xfrm>
          <a:prstGeom prst="rect">
            <a:avLst/>
          </a:prstGeom>
        </p:spPr>
      </p:pic>
      <p:sp>
        <p:nvSpPr>
          <p:cNvPr id="3" name="Subtitle 2">
            <a:extLst>
              <a:ext uri="{FF2B5EF4-FFF2-40B4-BE49-F238E27FC236}">
                <a16:creationId xmlns:a16="http://schemas.microsoft.com/office/drawing/2014/main" id="{865C8FE3-FBEF-4C73-8AF8-FEEF7FA706F5}"/>
              </a:ext>
            </a:extLst>
          </p:cNvPr>
          <p:cNvSpPr>
            <a:spLocks noGrp="1"/>
          </p:cNvSpPr>
          <p:nvPr>
            <p:ph type="subTitle" idx="1"/>
          </p:nvPr>
        </p:nvSpPr>
        <p:spPr>
          <a:xfrm>
            <a:off x="381740" y="1979719"/>
            <a:ext cx="10286260" cy="4780625"/>
          </a:xfrm>
        </p:spPr>
        <p:txBody>
          <a:bodyPr/>
          <a:lstStyle/>
          <a:p>
            <a:pPr algn="l"/>
            <a:br>
              <a:rPr lang="en-US" dirty="0"/>
            </a:br>
            <a:endParaRPr lang="en-US" dirty="0"/>
          </a:p>
          <a:p>
            <a:pPr algn="l"/>
            <a:endParaRPr lang="en-US" dirty="0"/>
          </a:p>
          <a:p>
            <a:pPr algn="l"/>
            <a:endParaRPr lang="en-US" dirty="0"/>
          </a:p>
          <a:p>
            <a:pPr algn="l"/>
            <a:endParaRPr lang="en-US" dirty="0"/>
          </a:p>
        </p:txBody>
      </p:sp>
      <p:graphicFrame>
        <p:nvGraphicFramePr>
          <p:cNvPr id="7" name="Group 117">
            <a:extLst>
              <a:ext uri="{FF2B5EF4-FFF2-40B4-BE49-F238E27FC236}">
                <a16:creationId xmlns:a16="http://schemas.microsoft.com/office/drawing/2014/main" id="{DF226721-C2EA-45A8-8858-E0020156FE57}"/>
              </a:ext>
            </a:extLst>
          </p:cNvPr>
          <p:cNvGraphicFramePr>
            <a:graphicFrameLocks/>
          </p:cNvGraphicFramePr>
          <p:nvPr>
            <p:extLst>
              <p:ext uri="{D42A27DB-BD31-4B8C-83A1-F6EECF244321}">
                <p14:modId xmlns:p14="http://schemas.microsoft.com/office/powerpoint/2010/main" val="2417244951"/>
              </p:ext>
            </p:extLst>
          </p:nvPr>
        </p:nvGraphicFramePr>
        <p:xfrm>
          <a:off x="2059618" y="3409178"/>
          <a:ext cx="8114193" cy="3015989"/>
        </p:xfrm>
        <a:graphic>
          <a:graphicData uri="http://schemas.openxmlformats.org/drawingml/2006/table">
            <a:tbl>
              <a:tblPr/>
              <a:tblGrid>
                <a:gridCol w="2704731">
                  <a:extLst>
                    <a:ext uri="{9D8B030D-6E8A-4147-A177-3AD203B41FA5}">
                      <a16:colId xmlns:a16="http://schemas.microsoft.com/office/drawing/2014/main" val="1450769451"/>
                    </a:ext>
                  </a:extLst>
                </a:gridCol>
                <a:gridCol w="2704731">
                  <a:extLst>
                    <a:ext uri="{9D8B030D-6E8A-4147-A177-3AD203B41FA5}">
                      <a16:colId xmlns:a16="http://schemas.microsoft.com/office/drawing/2014/main" val="581377285"/>
                    </a:ext>
                  </a:extLst>
                </a:gridCol>
                <a:gridCol w="2704731">
                  <a:extLst>
                    <a:ext uri="{9D8B030D-6E8A-4147-A177-3AD203B41FA5}">
                      <a16:colId xmlns:a16="http://schemas.microsoft.com/office/drawing/2014/main" val="2622603700"/>
                    </a:ext>
                  </a:extLst>
                </a:gridCol>
              </a:tblGrid>
              <a:tr h="239553">
                <a:tc gridSpan="3">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Two-Second Rule</a:t>
                      </a: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74414663"/>
                  </a:ext>
                </a:extLst>
              </a:tr>
              <a:tr h="877277">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Vehicle</a:t>
                      </a:r>
                      <a:b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Speed</a:t>
                      </a: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Approximate Feet Vehicle</a:t>
                      </a:r>
                      <a:b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will Travel in 1 Second</a:t>
                      </a: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 Second Rule</a:t>
                      </a:r>
                      <a:b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Distance</a:t>
                      </a: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532108217"/>
                  </a:ext>
                </a:extLst>
              </a:tr>
              <a:tr h="378451">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25 mph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37 feet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74 feet back</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209092065"/>
                  </a:ext>
                </a:extLst>
              </a:tr>
              <a:tr h="378451">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35 mph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52 feet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104 feet back</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28125526"/>
                  </a:ext>
                </a:extLst>
              </a:tr>
              <a:tr h="379953">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45 mph</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66 feet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132 feet back</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767647284"/>
                  </a:ext>
                </a:extLst>
              </a:tr>
              <a:tr h="758017">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55 mph</a:t>
                      </a: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cs typeface="Arial" panose="020B0604020202020204" pitchFamily="34" charset="0"/>
                        </a:rPr>
                        <a:t>81 feet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US" altLang="en-US" sz="1000" b="0" i="0" u="none" strike="noStrike" cap="none" normalizeH="0" baseline="0" dirty="0">
                          <a:ln>
                            <a:noFill/>
                          </a:ln>
                          <a:solidFill>
                            <a:schemeClr val="tx1"/>
                          </a:solidFill>
                          <a:effectLst/>
                          <a:latin typeface="Tahoma" panose="020B0604030504040204" pitchFamily="34" charset="0"/>
                        </a:rPr>
                        <a:t>                    162 feet back</a:t>
                      </a:r>
                    </a:p>
                  </a:txBody>
                  <a:tcPr horzOverflow="overflow">
                    <a:lnL w="9525" cap="flat" cmpd="sng" algn="ctr">
                      <a:solidFill>
                        <a:srgbClr val="000000"/>
                      </a:solidFill>
                      <a:prstDash val="solid"/>
                      <a:round/>
                      <a:headEnd type="none" w="med" len="med"/>
                      <a:tailEnd type="none" w="med" len="med"/>
                    </a:lnL>
                    <a:lnR cap="flat">
                      <a:noFill/>
                    </a:lnR>
                    <a:lnT w="9525"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148558730"/>
                  </a:ext>
                </a:extLst>
              </a:tr>
            </a:tbl>
          </a:graphicData>
        </a:graphic>
      </p:graphicFrame>
    </p:spTree>
    <p:extLst>
      <p:ext uri="{BB962C8B-B14F-4D97-AF65-F5344CB8AC3E}">
        <p14:creationId xmlns:p14="http://schemas.microsoft.com/office/powerpoint/2010/main" val="1699978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D2E0-290C-466D-BC18-F0A6D6153573}"/>
              </a:ext>
            </a:extLst>
          </p:cNvPr>
          <p:cNvSpPr>
            <a:spLocks noGrp="1"/>
          </p:cNvSpPr>
          <p:nvPr>
            <p:ph type="ctrTitle"/>
          </p:nvPr>
        </p:nvSpPr>
        <p:spPr>
          <a:xfrm>
            <a:off x="2947386" y="88777"/>
            <a:ext cx="9019712" cy="1748901"/>
          </a:xfrm>
        </p:spPr>
        <p:txBody>
          <a:bodyPr>
            <a:normAutofit/>
          </a:bodyPr>
          <a:lstStyle/>
          <a:p>
            <a:br>
              <a:rPr lang="en-US" altLang="en-US" sz="2400" dirty="0"/>
            </a:br>
            <a:r>
              <a:rPr lang="en-US" altLang="en-US" sz="2400" b="1" dirty="0"/>
              <a:t>MINIMUM AND MAXIUM SPEEDS: Driving too fast or too slowly may create a dangerous situation. Regardless of posted speed limit, weather and traffic conditions may make it necessary to drive more slowly</a:t>
            </a:r>
            <a:endParaRPr lang="en-US" sz="2400" dirty="0"/>
          </a:p>
        </p:txBody>
      </p:sp>
      <p:sp>
        <p:nvSpPr>
          <p:cNvPr id="3" name="Subtitle 2">
            <a:extLst>
              <a:ext uri="{FF2B5EF4-FFF2-40B4-BE49-F238E27FC236}">
                <a16:creationId xmlns:a16="http://schemas.microsoft.com/office/drawing/2014/main" id="{6A4E9511-270D-4979-8180-19F45C035C43}"/>
              </a:ext>
            </a:extLst>
          </p:cNvPr>
          <p:cNvSpPr>
            <a:spLocks noGrp="1"/>
          </p:cNvSpPr>
          <p:nvPr>
            <p:ph type="subTitle" idx="1"/>
          </p:nvPr>
        </p:nvSpPr>
        <p:spPr>
          <a:xfrm>
            <a:off x="3577701" y="2024109"/>
            <a:ext cx="8495929" cy="4745114"/>
          </a:xfrm>
        </p:spPr>
        <p:txBody>
          <a:bodyPr/>
          <a:lstStyle/>
          <a:p>
            <a:pPr>
              <a:lnSpc>
                <a:spcPct val="80000"/>
              </a:lnSpc>
            </a:pPr>
            <a:r>
              <a:rPr lang="en-US" altLang="en-US" b="1" dirty="0"/>
              <a:t>STOPPING : </a:t>
            </a:r>
            <a:r>
              <a:rPr lang="en-US" altLang="en-US" dirty="0"/>
              <a:t>The ability to stop your care safely should be considered when deciding your speed. Consider the following:</a:t>
            </a:r>
          </a:p>
          <a:p>
            <a:pPr algn="l">
              <a:lnSpc>
                <a:spcPct val="80000"/>
              </a:lnSpc>
            </a:pPr>
            <a:r>
              <a:rPr lang="en-US" altLang="en-US" dirty="0"/>
              <a:t>1. how quickly you can react physically and mentally.</a:t>
            </a:r>
          </a:p>
          <a:p>
            <a:pPr algn="l">
              <a:lnSpc>
                <a:spcPct val="80000"/>
              </a:lnSpc>
            </a:pPr>
            <a:r>
              <a:rPr lang="en-US" altLang="en-US" dirty="0"/>
              <a:t>2. The type of and condition of the roadway. It will be more difficult and take longer to stop on wet asphalt.</a:t>
            </a:r>
          </a:p>
          <a:p>
            <a:pPr algn="l">
              <a:lnSpc>
                <a:spcPct val="80000"/>
              </a:lnSpc>
            </a:pPr>
            <a:r>
              <a:rPr lang="en-US" altLang="en-US" dirty="0"/>
              <a:t>3. the kind of tires you are using and the condition of the tread.</a:t>
            </a:r>
          </a:p>
          <a:p>
            <a:pPr algn="l">
              <a:lnSpc>
                <a:spcPct val="80000"/>
              </a:lnSpc>
            </a:pPr>
            <a:r>
              <a:rPr lang="en-US" altLang="en-US" dirty="0"/>
              <a:t>4. the type, condition and adjustment of your brakes</a:t>
            </a:r>
          </a:p>
          <a:p>
            <a:pPr algn="l">
              <a:lnSpc>
                <a:spcPct val="80000"/>
              </a:lnSpc>
            </a:pPr>
            <a:r>
              <a:rPr lang="en-US" altLang="en-US" dirty="0"/>
              <a:t>5. vehicle design, weight distribution, suspension and shock absorbers.</a:t>
            </a:r>
          </a:p>
          <a:p>
            <a:endParaRPr lang="en-US" dirty="0"/>
          </a:p>
        </p:txBody>
      </p:sp>
      <p:pic>
        <p:nvPicPr>
          <p:cNvPr id="4" name="Picture 3">
            <a:extLst>
              <a:ext uri="{FF2B5EF4-FFF2-40B4-BE49-F238E27FC236}">
                <a16:creationId xmlns:a16="http://schemas.microsoft.com/office/drawing/2014/main" id="{B9DC0062-0FA7-4175-BEBB-ECCF1E33DBD7}"/>
              </a:ext>
            </a:extLst>
          </p:cNvPr>
          <p:cNvPicPr>
            <a:picLocks noChangeAspect="1"/>
          </p:cNvPicPr>
          <p:nvPr/>
        </p:nvPicPr>
        <p:blipFill>
          <a:blip r:embed="rId2"/>
          <a:stretch>
            <a:fillRect/>
          </a:stretch>
        </p:blipFill>
        <p:spPr>
          <a:xfrm>
            <a:off x="0" y="0"/>
            <a:ext cx="3444539" cy="6846401"/>
          </a:xfrm>
          <a:prstGeom prst="rect">
            <a:avLst/>
          </a:prstGeom>
        </p:spPr>
      </p:pic>
      <p:sp>
        <p:nvSpPr>
          <p:cNvPr id="5" name="TextBox 4">
            <a:extLst>
              <a:ext uri="{FF2B5EF4-FFF2-40B4-BE49-F238E27FC236}">
                <a16:creationId xmlns:a16="http://schemas.microsoft.com/office/drawing/2014/main" id="{D5D50F7E-CFF9-4698-9789-0CF4A7D073F8}"/>
              </a:ext>
            </a:extLst>
          </p:cNvPr>
          <p:cNvSpPr txBox="1"/>
          <p:nvPr/>
        </p:nvSpPr>
        <p:spPr>
          <a:xfrm>
            <a:off x="221942" y="2246049"/>
            <a:ext cx="2352581" cy="1077218"/>
          </a:xfrm>
          <a:prstGeom prst="rect">
            <a:avLst/>
          </a:prstGeom>
          <a:noFill/>
        </p:spPr>
        <p:txBody>
          <a:bodyPr wrap="square" rtlCol="0">
            <a:spAutoFit/>
          </a:bodyPr>
          <a:lstStyle/>
          <a:p>
            <a:r>
              <a:rPr lang="en-US" altLang="en-US" sz="3200" dirty="0"/>
              <a:t>VEHICLE SPEED:</a:t>
            </a:r>
            <a:endParaRPr lang="en-US" sz="3200" dirty="0"/>
          </a:p>
        </p:txBody>
      </p:sp>
    </p:spTree>
    <p:extLst>
      <p:ext uri="{BB962C8B-B14F-4D97-AF65-F5344CB8AC3E}">
        <p14:creationId xmlns:p14="http://schemas.microsoft.com/office/powerpoint/2010/main" val="1707193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0B7D-02CD-4842-8984-11441119C652}"/>
              </a:ext>
            </a:extLst>
          </p:cNvPr>
          <p:cNvSpPr>
            <a:spLocks noGrp="1"/>
          </p:cNvSpPr>
          <p:nvPr>
            <p:ph type="ctrTitle"/>
          </p:nvPr>
        </p:nvSpPr>
        <p:spPr>
          <a:xfrm>
            <a:off x="3613212" y="230819"/>
            <a:ext cx="8327254" cy="541538"/>
          </a:xfrm>
        </p:spPr>
        <p:txBody>
          <a:bodyPr>
            <a:normAutofit/>
          </a:bodyPr>
          <a:lstStyle/>
          <a:p>
            <a:r>
              <a:rPr lang="en-US" altLang="en-US" sz="2800" b="1" dirty="0"/>
              <a:t>Weather can create a driving hazard.</a:t>
            </a:r>
            <a:endParaRPr lang="en-US" sz="2800" b="1" dirty="0"/>
          </a:p>
        </p:txBody>
      </p:sp>
      <p:sp>
        <p:nvSpPr>
          <p:cNvPr id="3" name="Subtitle 2">
            <a:extLst>
              <a:ext uri="{FF2B5EF4-FFF2-40B4-BE49-F238E27FC236}">
                <a16:creationId xmlns:a16="http://schemas.microsoft.com/office/drawing/2014/main" id="{6E6B3799-313D-4048-AC31-C92FEC7ECB43}"/>
              </a:ext>
            </a:extLst>
          </p:cNvPr>
          <p:cNvSpPr>
            <a:spLocks noGrp="1"/>
          </p:cNvSpPr>
          <p:nvPr>
            <p:ph type="subTitle" idx="1"/>
          </p:nvPr>
        </p:nvSpPr>
        <p:spPr>
          <a:xfrm>
            <a:off x="3799644" y="967667"/>
            <a:ext cx="8140822" cy="5659514"/>
          </a:xfrm>
        </p:spPr>
        <p:txBody>
          <a:bodyPr/>
          <a:lstStyle/>
          <a:p>
            <a:r>
              <a:rPr lang="en-US" altLang="en-US" b="1" dirty="0"/>
              <a:t>FOG: </a:t>
            </a:r>
            <a:r>
              <a:rPr lang="en-US" altLang="en-US" dirty="0"/>
              <a:t>slow down, drive with headlights on, do not overdrive you headlights, use your turn signal long before you turn</a:t>
            </a:r>
          </a:p>
          <a:p>
            <a:pPr algn="l"/>
            <a:r>
              <a:rPr lang="en-US" altLang="en-US" b="1" dirty="0"/>
              <a:t>RAIN: </a:t>
            </a:r>
            <a:r>
              <a:rPr lang="en-US" altLang="en-US" dirty="0"/>
              <a:t>increase your following distance, slow down, rain causes serious problems I.E. hydroplaning, cause roads to get slick with dust, oil and leaves</a:t>
            </a:r>
          </a:p>
          <a:p>
            <a:pPr marL="50800" indent="0" algn="l"/>
            <a:r>
              <a:rPr lang="en-US" altLang="en-US" b="1" dirty="0"/>
              <a:t>WINTER DRIVING CONDITONS:</a:t>
            </a:r>
          </a:p>
          <a:p>
            <a:pPr algn="l">
              <a:lnSpc>
                <a:spcPct val="80000"/>
              </a:lnSpc>
              <a:buFont typeface="Arial" panose="020B0604020202020204" pitchFamily="34" charset="0"/>
              <a:buChar char="•"/>
            </a:pPr>
            <a:r>
              <a:rPr lang="en-US" altLang="en-US" dirty="0"/>
              <a:t>Drive slower and increase following distance. </a:t>
            </a:r>
          </a:p>
          <a:p>
            <a:pPr algn="l">
              <a:lnSpc>
                <a:spcPct val="80000"/>
              </a:lnSpc>
              <a:buFont typeface="Arial" panose="020B0604020202020204" pitchFamily="34" charset="0"/>
              <a:buChar char="•"/>
            </a:pPr>
            <a:r>
              <a:rPr lang="en-US" altLang="en-US" dirty="0"/>
              <a:t>Remove all snow and ice from your vehicle. Clear all windows. Be sure all lights are visible</a:t>
            </a:r>
          </a:p>
          <a:p>
            <a:pPr algn="l">
              <a:lnSpc>
                <a:spcPct val="80000"/>
              </a:lnSpc>
              <a:buFont typeface="Arial" panose="020B0604020202020204" pitchFamily="34" charset="0"/>
              <a:buChar char="•"/>
            </a:pPr>
            <a:r>
              <a:rPr lang="en-US" altLang="en-US" dirty="0"/>
              <a:t>Start slowly. Gentle braking in slow, steady strokes helps you find out how much traction you have.</a:t>
            </a:r>
          </a:p>
          <a:p>
            <a:pPr algn="l">
              <a:lnSpc>
                <a:spcPct val="80000"/>
              </a:lnSpc>
              <a:buFont typeface="Arial" panose="020B0604020202020204" pitchFamily="34" charset="0"/>
              <a:buChar char="•"/>
            </a:pPr>
            <a:r>
              <a:rPr lang="en-US" altLang="en-US" dirty="0"/>
              <a:t>Approach bridges, shaded sports, overpasses and turns slowly.</a:t>
            </a:r>
          </a:p>
          <a:p>
            <a:pPr algn="l">
              <a:lnSpc>
                <a:spcPct val="80000"/>
              </a:lnSpc>
              <a:buFont typeface="Arial" panose="020B0604020202020204" pitchFamily="34" charset="0"/>
              <a:buChar char="•"/>
            </a:pPr>
            <a:r>
              <a:rPr lang="en-US" altLang="en-US" dirty="0"/>
              <a:t>Plan ahead for winter driving. Carrying necessary items in vehicle.</a:t>
            </a:r>
          </a:p>
          <a:p>
            <a:pPr marL="393700" indent="-342900" algn="l">
              <a:buFont typeface="Arial" panose="020B0604020202020204" pitchFamily="34" charset="0"/>
              <a:buChar char="•"/>
            </a:pPr>
            <a:endParaRPr lang="en-US" altLang="en-US" b="1" dirty="0"/>
          </a:p>
          <a:p>
            <a:endParaRPr lang="en-US" dirty="0"/>
          </a:p>
        </p:txBody>
      </p:sp>
      <p:pic>
        <p:nvPicPr>
          <p:cNvPr id="4" name="Picture 3">
            <a:extLst>
              <a:ext uri="{FF2B5EF4-FFF2-40B4-BE49-F238E27FC236}">
                <a16:creationId xmlns:a16="http://schemas.microsoft.com/office/drawing/2014/main" id="{67C69883-C437-4C82-9966-BCC0DFC94D4B}"/>
              </a:ext>
            </a:extLst>
          </p:cNvPr>
          <p:cNvPicPr>
            <a:picLocks noChangeAspect="1"/>
          </p:cNvPicPr>
          <p:nvPr/>
        </p:nvPicPr>
        <p:blipFill>
          <a:blip r:embed="rId2"/>
          <a:stretch>
            <a:fillRect/>
          </a:stretch>
        </p:blipFill>
        <p:spPr>
          <a:xfrm>
            <a:off x="0" y="0"/>
            <a:ext cx="3444539" cy="6846401"/>
          </a:xfrm>
          <a:prstGeom prst="rect">
            <a:avLst/>
          </a:prstGeom>
        </p:spPr>
      </p:pic>
      <p:sp>
        <p:nvSpPr>
          <p:cNvPr id="5" name="TextBox 4">
            <a:extLst>
              <a:ext uri="{FF2B5EF4-FFF2-40B4-BE49-F238E27FC236}">
                <a16:creationId xmlns:a16="http://schemas.microsoft.com/office/drawing/2014/main" id="{0AA8FAD6-17A5-40C4-94E9-21DD85827664}"/>
              </a:ext>
            </a:extLst>
          </p:cNvPr>
          <p:cNvSpPr txBox="1"/>
          <p:nvPr/>
        </p:nvSpPr>
        <p:spPr>
          <a:xfrm>
            <a:off x="217504" y="2423605"/>
            <a:ext cx="2849732" cy="954107"/>
          </a:xfrm>
          <a:prstGeom prst="rect">
            <a:avLst/>
          </a:prstGeom>
          <a:noFill/>
        </p:spPr>
        <p:txBody>
          <a:bodyPr wrap="square" rtlCol="0">
            <a:spAutoFit/>
          </a:bodyPr>
          <a:lstStyle/>
          <a:p>
            <a:r>
              <a:rPr lang="en-US" altLang="en-US" sz="2800" b="1" dirty="0"/>
              <a:t>WEATHER CONDITIONS:</a:t>
            </a:r>
            <a:endParaRPr lang="en-US" sz="2800" dirty="0"/>
          </a:p>
        </p:txBody>
      </p:sp>
    </p:spTree>
    <p:extLst>
      <p:ext uri="{BB962C8B-B14F-4D97-AF65-F5344CB8AC3E}">
        <p14:creationId xmlns:p14="http://schemas.microsoft.com/office/powerpoint/2010/main" val="38565300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6CF8-BD43-4CB4-824D-672085EEAA5C}"/>
              </a:ext>
            </a:extLst>
          </p:cNvPr>
          <p:cNvSpPr>
            <a:spLocks noGrp="1"/>
          </p:cNvSpPr>
          <p:nvPr>
            <p:ph type="ctrTitle"/>
          </p:nvPr>
        </p:nvSpPr>
        <p:spPr>
          <a:xfrm>
            <a:off x="3977196" y="408373"/>
            <a:ext cx="7910003" cy="1704512"/>
          </a:xfrm>
        </p:spPr>
        <p:txBody>
          <a:bodyPr>
            <a:normAutofit fontScale="90000"/>
          </a:bodyPr>
          <a:lstStyle/>
          <a:p>
            <a:r>
              <a:rPr lang="en-US" altLang="en-US" dirty="0">
                <a:solidFill>
                  <a:schemeClr val="accent2">
                    <a:lumMod val="50000"/>
                  </a:schemeClr>
                </a:solidFill>
              </a:rPr>
              <a:t>CELLULAR PHONE </a:t>
            </a:r>
            <a:br>
              <a:rPr lang="en-US" altLang="en-US" dirty="0">
                <a:solidFill>
                  <a:schemeClr val="accent2">
                    <a:lumMod val="50000"/>
                  </a:schemeClr>
                </a:solidFill>
              </a:rPr>
            </a:br>
            <a:r>
              <a:rPr lang="en-US" altLang="en-US" dirty="0">
                <a:solidFill>
                  <a:schemeClr val="accent2">
                    <a:lumMod val="50000"/>
                  </a:schemeClr>
                </a:solidFill>
              </a:rPr>
              <a:t>and other devices. </a:t>
            </a:r>
            <a:endParaRPr lang="en-US" dirty="0">
              <a:solidFill>
                <a:schemeClr val="accent2">
                  <a:lumMod val="50000"/>
                </a:schemeClr>
              </a:solidFill>
            </a:endParaRPr>
          </a:p>
        </p:txBody>
      </p:sp>
      <p:sp>
        <p:nvSpPr>
          <p:cNvPr id="3" name="Subtitle 2">
            <a:extLst>
              <a:ext uri="{FF2B5EF4-FFF2-40B4-BE49-F238E27FC236}">
                <a16:creationId xmlns:a16="http://schemas.microsoft.com/office/drawing/2014/main" id="{382BD66C-4D94-40AC-8F13-F2688F533E89}"/>
              </a:ext>
            </a:extLst>
          </p:cNvPr>
          <p:cNvSpPr>
            <a:spLocks noGrp="1"/>
          </p:cNvSpPr>
          <p:nvPr>
            <p:ph type="subTitle" idx="1"/>
          </p:nvPr>
        </p:nvSpPr>
        <p:spPr>
          <a:xfrm>
            <a:off x="3977197" y="2796466"/>
            <a:ext cx="8087556" cy="2461334"/>
          </a:xfrm>
        </p:spPr>
        <p:txBody>
          <a:bodyPr/>
          <a:lstStyle/>
          <a:p>
            <a:pPr marL="0" lvl="0" indent="0" algn="l" fontAlgn="base">
              <a:spcBef>
                <a:spcPct val="20000"/>
              </a:spcBef>
              <a:spcAft>
                <a:spcPct val="0"/>
              </a:spcAft>
              <a:buClr>
                <a:srgbClr val="3333CC"/>
              </a:buClr>
              <a:buSzPct val="60000"/>
            </a:pPr>
            <a:r>
              <a:rPr lang="en-US" altLang="en-US" sz="2800" kern="1200" dirty="0">
                <a:solidFill>
                  <a:srgbClr val="000000"/>
                </a:solidFill>
                <a:latin typeface="Tahoma"/>
                <a:ea typeface="+mn-ea"/>
                <a:cs typeface="+mn-cs"/>
              </a:rPr>
              <a:t>Don’t not do anything while driving that takes your attention away from the road. </a:t>
            </a:r>
            <a:r>
              <a:rPr lang="en-US" altLang="en-US" sz="2800" b="1" kern="1200" dirty="0">
                <a:solidFill>
                  <a:srgbClr val="000000"/>
                </a:solidFill>
                <a:latin typeface="Tahoma"/>
                <a:ea typeface="+mn-ea"/>
                <a:cs typeface="+mn-cs"/>
              </a:rPr>
              <a:t>REMEMBER YOU ARE DRIVING A 3,000 POUND BULLET</a:t>
            </a:r>
            <a:endParaRPr lang="en-US" altLang="en-US" sz="2800" kern="1200" dirty="0">
              <a:solidFill>
                <a:srgbClr val="000000"/>
              </a:solidFill>
              <a:latin typeface="Tahoma"/>
              <a:ea typeface="+mn-ea"/>
              <a:cs typeface="+mn-cs"/>
            </a:endParaRPr>
          </a:p>
          <a:p>
            <a:endParaRPr lang="en-US" dirty="0"/>
          </a:p>
        </p:txBody>
      </p:sp>
      <p:pic>
        <p:nvPicPr>
          <p:cNvPr id="6" name="Picture 5">
            <a:extLst>
              <a:ext uri="{FF2B5EF4-FFF2-40B4-BE49-F238E27FC236}">
                <a16:creationId xmlns:a16="http://schemas.microsoft.com/office/drawing/2014/main" id="{87D4365D-4017-474A-BE54-EE764548D87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4380" y="1322028"/>
            <a:ext cx="2909953" cy="4537234"/>
          </a:xfrm>
          <a:prstGeom prst="rect">
            <a:avLst/>
          </a:prstGeom>
        </p:spPr>
      </p:pic>
      <p:sp>
        <p:nvSpPr>
          <p:cNvPr id="7" name="TextBox 6">
            <a:extLst>
              <a:ext uri="{FF2B5EF4-FFF2-40B4-BE49-F238E27FC236}">
                <a16:creationId xmlns:a16="http://schemas.microsoft.com/office/drawing/2014/main" id="{A2ABEB27-1137-4085-A969-1840F26AC538}"/>
              </a:ext>
            </a:extLst>
          </p:cNvPr>
          <p:cNvSpPr txBox="1"/>
          <p:nvPr/>
        </p:nvSpPr>
        <p:spPr>
          <a:xfrm>
            <a:off x="683581" y="5983549"/>
            <a:ext cx="2909953" cy="338554"/>
          </a:xfrm>
          <a:prstGeom prst="rect">
            <a:avLst/>
          </a:prstGeom>
          <a:noFill/>
        </p:spPr>
        <p:txBody>
          <a:bodyPr wrap="square" rtlCol="0">
            <a:spAutoFit/>
          </a:bodyPr>
          <a:lstStyle/>
          <a:p>
            <a:r>
              <a:rPr lang="en-US" sz="800" dirty="0">
                <a:hlinkClick r:id="rId3" tooltip="https://www.insauga.com/government-cracking-down-on-distracted-driving-in-mississauga"/>
              </a:rPr>
              <a:t>This Photo</a:t>
            </a:r>
            <a:r>
              <a:rPr lang="en-US" sz="800" dirty="0"/>
              <a:t> by Unknown Author is licensed under </a:t>
            </a:r>
            <a:r>
              <a:rPr lang="en-US" sz="800" dirty="0">
                <a:hlinkClick r:id="rId4" tooltip="https://creativecommons.org/licenses/by-nc-nd/3.0/"/>
              </a:rPr>
              <a:t>CC BY-NC-ND</a:t>
            </a:r>
            <a:endParaRPr lang="en-US" sz="800" dirty="0"/>
          </a:p>
        </p:txBody>
      </p:sp>
    </p:spTree>
    <p:extLst>
      <p:ext uri="{BB962C8B-B14F-4D97-AF65-F5344CB8AC3E}">
        <p14:creationId xmlns:p14="http://schemas.microsoft.com/office/powerpoint/2010/main" val="256415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23" name="Google Shape;323;p1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24" name="Google Shape;324;p11"/>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25" name="Google Shape;325;p11"/>
          <p:cNvSpPr txBox="1">
            <a:spLocks noGrp="1"/>
          </p:cNvSpPr>
          <p:nvPr>
            <p:ph type="title"/>
          </p:nvPr>
        </p:nvSpPr>
        <p:spPr>
          <a:xfrm>
            <a:off x="1094655" y="1095504"/>
            <a:ext cx="3236199" cy="44807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Reporting Abuse and Neglect</a:t>
            </a:r>
            <a:endParaRPr sz="6000"/>
          </a:p>
        </p:txBody>
      </p:sp>
      <p:cxnSp>
        <p:nvCxnSpPr>
          <p:cNvPr id="326" name="Google Shape;326;p11"/>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327" name="Google Shape;327;p11"/>
          <p:cNvSpPr txBox="1">
            <a:spLocks noGrp="1"/>
          </p:cNvSpPr>
          <p:nvPr>
            <p:ph type="body" idx="1"/>
          </p:nvPr>
        </p:nvSpPr>
        <p:spPr>
          <a:xfrm>
            <a:off x="5519792" y="1690980"/>
            <a:ext cx="4702848" cy="35602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300"/>
              <a:buNone/>
            </a:pPr>
            <a:r>
              <a:rPr lang="en-US" sz="3000">
                <a:latin typeface="Garamond"/>
                <a:ea typeface="Garamond"/>
                <a:cs typeface="Garamond"/>
                <a:sym typeface="Garamond"/>
              </a:rPr>
              <a:t>Act quickly.</a:t>
            </a:r>
            <a:endParaRPr sz="3000"/>
          </a:p>
          <a:p>
            <a:pPr marL="0" lvl="0" indent="0" algn="l" rtl="0">
              <a:lnSpc>
                <a:spcPct val="90000"/>
              </a:lnSpc>
              <a:spcBef>
                <a:spcPts val="2133"/>
              </a:spcBef>
              <a:spcAft>
                <a:spcPts val="0"/>
              </a:spcAft>
              <a:buClr>
                <a:schemeClr val="dk1"/>
              </a:buClr>
              <a:buSzPts val="1300"/>
              <a:buNone/>
            </a:pPr>
            <a:r>
              <a:rPr lang="en-US" sz="3000">
                <a:latin typeface="Garamond"/>
                <a:ea typeface="Garamond"/>
                <a:cs typeface="Garamond"/>
                <a:sym typeface="Garamond"/>
              </a:rPr>
              <a:t>Protecting the recipient is your primary responsibility: report abuse or neglect</a:t>
            </a:r>
            <a:endParaRPr sz="3000"/>
          </a:p>
          <a:p>
            <a:pPr marL="0" lvl="0" indent="0" algn="l" rtl="0">
              <a:lnSpc>
                <a:spcPct val="90000"/>
              </a:lnSpc>
              <a:spcBef>
                <a:spcPts val="2133"/>
              </a:spcBef>
              <a:spcAft>
                <a:spcPts val="0"/>
              </a:spcAft>
              <a:buClr>
                <a:schemeClr val="dk1"/>
              </a:buClr>
              <a:buSzPts val="1300"/>
              <a:buNone/>
            </a:pPr>
            <a:r>
              <a:rPr lang="en-US" sz="3000">
                <a:latin typeface="Garamond"/>
                <a:ea typeface="Garamond"/>
                <a:cs typeface="Garamond"/>
                <a:sym typeface="Garamond"/>
              </a:rPr>
              <a:t>All violations must be verbally reported immediately with a written report within 24 hours.</a:t>
            </a:r>
            <a:endParaRPr sz="3000"/>
          </a:p>
        </p:txBody>
      </p:sp>
      <p:sp>
        <p:nvSpPr>
          <p:cNvPr id="328" name="Google Shape;328;p1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7</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E53352-B3A6-4D1C-9C77-775A489F3610}"/>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4307944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EB57F-D8E6-4AFA-AA2D-16BF1E5204AA}"/>
              </a:ext>
            </a:extLst>
          </p:cNvPr>
          <p:cNvPicPr>
            <a:picLocks noChangeAspect="1"/>
          </p:cNvPicPr>
          <p:nvPr/>
        </p:nvPicPr>
        <p:blipFill>
          <a:blip r:embed="rId3"/>
          <a:stretch>
            <a:fillRect/>
          </a:stretch>
        </p:blipFill>
        <p:spPr>
          <a:xfrm>
            <a:off x="852257" y="230819"/>
            <a:ext cx="3302494" cy="1447061"/>
          </a:xfrm>
          <a:prstGeom prst="rect">
            <a:avLst/>
          </a:prstGeom>
        </p:spPr>
      </p:pic>
      <p:sp>
        <p:nvSpPr>
          <p:cNvPr id="3" name="Subtitle 2">
            <a:extLst>
              <a:ext uri="{FF2B5EF4-FFF2-40B4-BE49-F238E27FC236}">
                <a16:creationId xmlns:a16="http://schemas.microsoft.com/office/drawing/2014/main" id="{8B2FD3D9-9284-4781-AB81-29999ED033F4}"/>
              </a:ext>
            </a:extLst>
          </p:cNvPr>
          <p:cNvSpPr>
            <a:spLocks noGrp="1"/>
          </p:cNvSpPr>
          <p:nvPr>
            <p:ph type="subTitle" idx="1"/>
          </p:nvPr>
        </p:nvSpPr>
        <p:spPr>
          <a:xfrm>
            <a:off x="710214" y="1677879"/>
            <a:ext cx="4305669" cy="4740675"/>
          </a:xfrm>
        </p:spPr>
        <p:txBody>
          <a:bodyPr/>
          <a:lstStyle/>
          <a:p>
            <a:pPr marL="228600" lvl="0" indent="-228600" algn="l">
              <a:spcBef>
                <a:spcPts val="0"/>
              </a:spcBef>
              <a:buSzPts val="2600"/>
              <a:buChar char="•"/>
            </a:pPr>
            <a:r>
              <a:rPr lang="en-US" dirty="0"/>
              <a:t>Never overload outlets</a:t>
            </a:r>
          </a:p>
          <a:p>
            <a:pPr marL="228600" lvl="0" indent="-228600" algn="l">
              <a:buSzPts val="2600"/>
              <a:buChar char="•"/>
            </a:pPr>
            <a:r>
              <a:rPr lang="en-US" dirty="0"/>
              <a:t>Check wires and replace damaged or ‘hot’</a:t>
            </a:r>
          </a:p>
          <a:p>
            <a:pPr marL="228600" lvl="0" indent="-228600" algn="l">
              <a:buSzPts val="2600"/>
              <a:buChar char="•"/>
            </a:pPr>
            <a:r>
              <a:rPr lang="en-US" dirty="0"/>
              <a:t>Most electrical fires occur in the bedroom</a:t>
            </a:r>
          </a:p>
          <a:p>
            <a:pPr marL="228600" lvl="0" indent="-228600" algn="l">
              <a:buSzPts val="2600"/>
              <a:buChar char="•"/>
            </a:pPr>
            <a:r>
              <a:rPr lang="en-US" dirty="0"/>
              <a:t>Store appliances when not in use</a:t>
            </a:r>
          </a:p>
          <a:p>
            <a:pPr marL="228600" lvl="0" indent="-228600" algn="l">
              <a:buSzPts val="2600"/>
              <a:buChar char="•"/>
            </a:pPr>
            <a:r>
              <a:rPr lang="en-US" dirty="0"/>
              <a:t>Turn off power at the source</a:t>
            </a:r>
          </a:p>
          <a:p>
            <a:pPr marL="228600" lvl="0" indent="-228600" algn="l">
              <a:buSzPts val="2600"/>
              <a:buChar char="•"/>
            </a:pPr>
            <a:r>
              <a:rPr lang="en-US" dirty="0"/>
              <a:t>Electricity can cause physical harm </a:t>
            </a:r>
          </a:p>
          <a:p>
            <a:endParaRPr lang="en-US" dirty="0"/>
          </a:p>
        </p:txBody>
      </p:sp>
      <p:pic>
        <p:nvPicPr>
          <p:cNvPr id="5" name="Picture 4">
            <a:extLst>
              <a:ext uri="{FF2B5EF4-FFF2-40B4-BE49-F238E27FC236}">
                <a16:creationId xmlns:a16="http://schemas.microsoft.com/office/drawing/2014/main" id="{59831B19-28C6-464F-A105-8F4BCECE3F0B}"/>
              </a:ext>
            </a:extLst>
          </p:cNvPr>
          <p:cNvPicPr>
            <a:picLocks noChangeAspect="1"/>
          </p:cNvPicPr>
          <p:nvPr/>
        </p:nvPicPr>
        <p:blipFill>
          <a:blip r:embed="rId4"/>
          <a:stretch>
            <a:fillRect/>
          </a:stretch>
        </p:blipFill>
        <p:spPr>
          <a:xfrm>
            <a:off x="6678969" y="1955307"/>
            <a:ext cx="4261473" cy="4352921"/>
          </a:xfrm>
          <a:prstGeom prst="rect">
            <a:avLst/>
          </a:prstGeom>
        </p:spPr>
      </p:pic>
      <p:sp>
        <p:nvSpPr>
          <p:cNvPr id="6" name="Thought Bubble: Cloud 5">
            <a:extLst>
              <a:ext uri="{FF2B5EF4-FFF2-40B4-BE49-F238E27FC236}">
                <a16:creationId xmlns:a16="http://schemas.microsoft.com/office/drawing/2014/main" id="{4D6B544D-DDE6-42FE-8C94-DD9FD24C462B}"/>
              </a:ext>
            </a:extLst>
          </p:cNvPr>
          <p:cNvSpPr/>
          <p:nvPr/>
        </p:nvSpPr>
        <p:spPr>
          <a:xfrm>
            <a:off x="5264458" y="115411"/>
            <a:ext cx="2974019" cy="16423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1583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E105-8E5B-4ED5-A4A5-ABEE52047F3F}"/>
              </a:ext>
            </a:extLst>
          </p:cNvPr>
          <p:cNvSpPr>
            <a:spLocks noGrp="1"/>
          </p:cNvSpPr>
          <p:nvPr>
            <p:ph type="ctrTitle"/>
          </p:nvPr>
        </p:nvSpPr>
        <p:spPr>
          <a:xfrm>
            <a:off x="248575" y="381741"/>
            <a:ext cx="6897949" cy="1218460"/>
          </a:xfrm>
        </p:spPr>
        <p:txBody>
          <a:bodyPr/>
          <a:lstStyle/>
          <a:p>
            <a:r>
              <a:rPr lang="en-US" dirty="0"/>
              <a:t>Cleaning Products</a:t>
            </a:r>
          </a:p>
        </p:txBody>
      </p:sp>
      <p:sp>
        <p:nvSpPr>
          <p:cNvPr id="3" name="Subtitle 2">
            <a:extLst>
              <a:ext uri="{FF2B5EF4-FFF2-40B4-BE49-F238E27FC236}">
                <a16:creationId xmlns:a16="http://schemas.microsoft.com/office/drawing/2014/main" id="{C534118E-0301-4C5E-BC7E-927E7C3447D8}"/>
              </a:ext>
            </a:extLst>
          </p:cNvPr>
          <p:cNvSpPr>
            <a:spLocks noGrp="1"/>
          </p:cNvSpPr>
          <p:nvPr>
            <p:ph type="subTitle" idx="1"/>
          </p:nvPr>
        </p:nvSpPr>
        <p:spPr>
          <a:xfrm>
            <a:off x="3133816" y="2075079"/>
            <a:ext cx="8158579" cy="4698582"/>
          </a:xfrm>
        </p:spPr>
        <p:txBody>
          <a:bodyPr/>
          <a:lstStyle/>
          <a:p>
            <a:pPr marL="228600" lvl="0" indent="-228600" algn="l">
              <a:lnSpc>
                <a:spcPct val="80000"/>
              </a:lnSpc>
              <a:spcBef>
                <a:spcPts val="0"/>
              </a:spcBef>
              <a:buSzPts val="2800"/>
              <a:buChar char="•"/>
            </a:pPr>
            <a:r>
              <a:rPr lang="en-US" dirty="0"/>
              <a:t>Store in a secure location</a:t>
            </a:r>
          </a:p>
          <a:p>
            <a:pPr marL="228600" lvl="0" indent="-228600" algn="l">
              <a:lnSpc>
                <a:spcPct val="80000"/>
              </a:lnSpc>
              <a:buSzPts val="2800"/>
              <a:buChar char="•"/>
            </a:pPr>
            <a:r>
              <a:rPr lang="en-US" dirty="0"/>
              <a:t>Don't mix products </a:t>
            </a:r>
          </a:p>
          <a:p>
            <a:pPr marL="228600" lvl="0" indent="-228600" algn="l">
              <a:lnSpc>
                <a:spcPct val="80000"/>
              </a:lnSpc>
              <a:buSzPts val="2800"/>
              <a:buChar char="•"/>
            </a:pPr>
            <a:r>
              <a:rPr lang="en-US" dirty="0"/>
              <a:t>Keep in original containers with labels intact </a:t>
            </a:r>
          </a:p>
          <a:p>
            <a:pPr marL="228600" lvl="0" indent="-228600" algn="l">
              <a:lnSpc>
                <a:spcPct val="80000"/>
              </a:lnSpc>
              <a:buSzPts val="2800"/>
              <a:buChar char="•"/>
            </a:pPr>
            <a:r>
              <a:rPr lang="en-US" dirty="0"/>
              <a:t>Cleaning products are intended for external use only. Refer to the product label for emergency information if a cleaning product is swallowed, comes in contact with eyes or if irritating fumes from combined chemicals are inhaled. </a:t>
            </a:r>
          </a:p>
          <a:p>
            <a:pPr marL="0" lvl="0" indent="0" algn="l">
              <a:lnSpc>
                <a:spcPct val="80000"/>
              </a:lnSpc>
              <a:buSzPts val="2800"/>
            </a:pPr>
            <a:endParaRPr lang="en-US" dirty="0"/>
          </a:p>
          <a:p>
            <a:pPr marL="457200" lvl="1" indent="0" algn="l">
              <a:lnSpc>
                <a:spcPct val="80000"/>
              </a:lnSpc>
              <a:buSzPts val="2400"/>
            </a:pPr>
            <a:r>
              <a:rPr lang="en-US" dirty="0"/>
              <a:t>U.S. Poison Control Center’s hotline: 1-800-222-1222 </a:t>
            </a:r>
          </a:p>
          <a:p>
            <a:pPr marL="457200" lvl="1" indent="0" algn="l">
              <a:lnSpc>
                <a:spcPct val="80000"/>
              </a:lnSpc>
              <a:buSzPts val="2400"/>
            </a:pPr>
            <a:r>
              <a:rPr lang="en-US" dirty="0"/>
              <a:t>Call number listed on the product label.   </a:t>
            </a:r>
          </a:p>
          <a:p>
            <a:pPr marL="457200" lvl="1" indent="0" algn="l">
              <a:lnSpc>
                <a:spcPct val="80000"/>
              </a:lnSpc>
              <a:buSzPts val="2400"/>
            </a:pPr>
            <a:r>
              <a:rPr lang="en-US" dirty="0"/>
              <a:t>Call 9-1-1 in an emergency</a:t>
            </a:r>
          </a:p>
        </p:txBody>
      </p:sp>
      <p:pic>
        <p:nvPicPr>
          <p:cNvPr id="4" name="Picture 3">
            <a:extLst>
              <a:ext uri="{FF2B5EF4-FFF2-40B4-BE49-F238E27FC236}">
                <a16:creationId xmlns:a16="http://schemas.microsoft.com/office/drawing/2014/main" id="{92906F39-5A55-45DD-AF94-98E6184E93F6}"/>
              </a:ext>
            </a:extLst>
          </p:cNvPr>
          <p:cNvPicPr>
            <a:picLocks noChangeAspect="1"/>
          </p:cNvPicPr>
          <p:nvPr/>
        </p:nvPicPr>
        <p:blipFill>
          <a:blip r:embed="rId3"/>
          <a:stretch>
            <a:fillRect/>
          </a:stretch>
        </p:blipFill>
        <p:spPr>
          <a:xfrm>
            <a:off x="248575" y="2075079"/>
            <a:ext cx="2182557" cy="999831"/>
          </a:xfrm>
          <a:prstGeom prst="rect">
            <a:avLst/>
          </a:prstGeom>
        </p:spPr>
      </p:pic>
      <p:sp>
        <p:nvSpPr>
          <p:cNvPr id="6" name="Flowchart: Delay 5">
            <a:extLst>
              <a:ext uri="{FF2B5EF4-FFF2-40B4-BE49-F238E27FC236}">
                <a16:creationId xmlns:a16="http://schemas.microsoft.com/office/drawing/2014/main" id="{3F516EAE-A3FF-4471-B670-144B91100E70}"/>
              </a:ext>
            </a:extLst>
          </p:cNvPr>
          <p:cNvSpPr/>
          <p:nvPr/>
        </p:nvSpPr>
        <p:spPr>
          <a:xfrm>
            <a:off x="0" y="6107837"/>
            <a:ext cx="1233996" cy="75016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79FF8D2-8BB4-4FD6-9F5F-51A7A3F2FC77}"/>
              </a:ext>
            </a:extLst>
          </p:cNvPr>
          <p:cNvSpPr/>
          <p:nvPr/>
        </p:nvSpPr>
        <p:spPr>
          <a:xfrm rot="10800000">
            <a:off x="9658905" y="26634"/>
            <a:ext cx="2533095" cy="130501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0302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FA29D9-5450-4824-BB91-D7BB3A952139}"/>
              </a:ext>
            </a:extLst>
          </p:cNvPr>
          <p:cNvSpPr>
            <a:spLocks noGrp="1"/>
          </p:cNvSpPr>
          <p:nvPr>
            <p:ph type="subTitle" idx="1"/>
          </p:nvPr>
        </p:nvSpPr>
        <p:spPr>
          <a:xfrm>
            <a:off x="497150" y="1660125"/>
            <a:ext cx="4456590" cy="4793942"/>
          </a:xfrm>
        </p:spPr>
        <p:txBody>
          <a:bodyPr>
            <a:normAutofit/>
          </a:bodyPr>
          <a:lstStyle/>
          <a:p>
            <a:pPr marL="0" lvl="0" indent="0" algn="l">
              <a:spcBef>
                <a:spcPts val="0"/>
              </a:spcBef>
              <a:buSzPts val="2800"/>
            </a:pPr>
            <a:r>
              <a:rPr lang="en-US" b="1" dirty="0"/>
              <a:t>General guidelines: </a:t>
            </a:r>
            <a:endParaRPr lang="en-US" dirty="0"/>
          </a:p>
          <a:p>
            <a:pPr marL="228600" lvl="0" indent="-228600" algn="l">
              <a:buSzPts val="2800"/>
              <a:buChar char="•"/>
            </a:pPr>
            <a:r>
              <a:rPr lang="en-US" dirty="0"/>
              <a:t>Use all the product. If you can't, give it to another adult.</a:t>
            </a:r>
          </a:p>
          <a:p>
            <a:pPr marL="228600" lvl="0" indent="-228600" algn="l">
              <a:buSzPts val="2800"/>
              <a:buChar char="•"/>
            </a:pPr>
            <a:r>
              <a:rPr lang="en-US" dirty="0"/>
              <a:t>Follow label directions for recycling/disposal.</a:t>
            </a:r>
          </a:p>
          <a:p>
            <a:pPr marL="228600" lvl="0" indent="-228600" algn="l">
              <a:buSzPts val="2800"/>
              <a:buChar char="•"/>
            </a:pPr>
            <a:r>
              <a:rPr lang="en-US" dirty="0"/>
              <a:t>Do not mix products. </a:t>
            </a:r>
          </a:p>
          <a:p>
            <a:pPr marL="228600" lvl="0" indent="-228600" algn="l">
              <a:buSzPts val="2800"/>
              <a:buChar char="•"/>
            </a:pPr>
            <a:r>
              <a:rPr lang="en-US" dirty="0"/>
              <a:t>Do not reuse containers. </a:t>
            </a:r>
          </a:p>
          <a:p>
            <a:pPr marL="228600" lvl="0" indent="-228600" algn="l">
              <a:buSzPts val="2800"/>
              <a:buChar char="•"/>
            </a:pPr>
            <a:r>
              <a:rPr lang="en-US" dirty="0"/>
              <a:t>Recycle empty containers.</a:t>
            </a:r>
          </a:p>
        </p:txBody>
      </p:sp>
      <p:sp>
        <p:nvSpPr>
          <p:cNvPr id="4" name="Rectangle 3">
            <a:extLst>
              <a:ext uri="{FF2B5EF4-FFF2-40B4-BE49-F238E27FC236}">
                <a16:creationId xmlns:a16="http://schemas.microsoft.com/office/drawing/2014/main" id="{69A921C1-80AC-476D-88ED-EB5159D78C82}"/>
              </a:ext>
            </a:extLst>
          </p:cNvPr>
          <p:cNvSpPr/>
          <p:nvPr/>
        </p:nvSpPr>
        <p:spPr>
          <a:xfrm>
            <a:off x="381740" y="814586"/>
            <a:ext cx="5122415" cy="461665"/>
          </a:xfrm>
          <a:prstGeom prst="rect">
            <a:avLst/>
          </a:prstGeom>
        </p:spPr>
        <p:txBody>
          <a:bodyPr wrap="square">
            <a:spAutoFit/>
          </a:bodyPr>
          <a:lstStyle/>
          <a:p>
            <a:r>
              <a:rPr lang="en-US" sz="2400" b="1" dirty="0"/>
              <a:t>Disposing of Cleaning Products</a:t>
            </a:r>
          </a:p>
        </p:txBody>
      </p:sp>
      <p:pic>
        <p:nvPicPr>
          <p:cNvPr id="5" name="Picture 4">
            <a:extLst>
              <a:ext uri="{FF2B5EF4-FFF2-40B4-BE49-F238E27FC236}">
                <a16:creationId xmlns:a16="http://schemas.microsoft.com/office/drawing/2014/main" id="{C01BD501-7FA7-430B-83A2-D61D42D62106}"/>
              </a:ext>
            </a:extLst>
          </p:cNvPr>
          <p:cNvPicPr>
            <a:picLocks noChangeAspect="1"/>
          </p:cNvPicPr>
          <p:nvPr/>
        </p:nvPicPr>
        <p:blipFill>
          <a:blip r:embed="rId3"/>
          <a:stretch>
            <a:fillRect/>
          </a:stretch>
        </p:blipFill>
        <p:spPr>
          <a:xfrm>
            <a:off x="6578346" y="1297966"/>
            <a:ext cx="5572227" cy="5560034"/>
          </a:xfrm>
          <a:prstGeom prst="rect">
            <a:avLst/>
          </a:prstGeom>
        </p:spPr>
      </p:pic>
      <p:sp>
        <p:nvSpPr>
          <p:cNvPr id="6" name="Right Triangle 5">
            <a:extLst>
              <a:ext uri="{FF2B5EF4-FFF2-40B4-BE49-F238E27FC236}">
                <a16:creationId xmlns:a16="http://schemas.microsoft.com/office/drawing/2014/main" id="{91038F31-325F-4193-9CCF-584DEDCE200E}"/>
              </a:ext>
            </a:extLst>
          </p:cNvPr>
          <p:cNvSpPr/>
          <p:nvPr/>
        </p:nvSpPr>
        <p:spPr>
          <a:xfrm>
            <a:off x="0" y="5923541"/>
            <a:ext cx="9144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39FB4EE-5DFA-4FE6-B9C4-3A06CFAD243A}"/>
              </a:ext>
            </a:extLst>
          </p:cNvPr>
          <p:cNvSpPr/>
          <p:nvPr/>
        </p:nvSpPr>
        <p:spPr>
          <a:xfrm rot="10800000">
            <a:off x="10821880" y="-1"/>
            <a:ext cx="1370120" cy="81458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A07B1A-63CE-462F-B036-55FE5FEFB57C}"/>
              </a:ext>
            </a:extLst>
          </p:cNvPr>
          <p:cNvSpPr/>
          <p:nvPr/>
        </p:nvSpPr>
        <p:spPr>
          <a:xfrm>
            <a:off x="11506940" y="6234259"/>
            <a:ext cx="497150" cy="603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7729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2B12-3688-48B3-97FD-7F3B6662C2CA}"/>
              </a:ext>
            </a:extLst>
          </p:cNvPr>
          <p:cNvSpPr>
            <a:spLocks noGrp="1"/>
          </p:cNvSpPr>
          <p:nvPr>
            <p:ph type="ctrTitle"/>
          </p:nvPr>
        </p:nvSpPr>
        <p:spPr>
          <a:xfrm>
            <a:off x="568171" y="221942"/>
            <a:ext cx="8993079" cy="923277"/>
          </a:xfrm>
        </p:spPr>
        <p:txBody>
          <a:bodyPr/>
          <a:lstStyle/>
          <a:p>
            <a:r>
              <a:rPr lang="en-US" sz="4400" dirty="0">
                <a:solidFill>
                  <a:srgbClr val="000000"/>
                </a:solidFill>
                <a:latin typeface="Twentieth Century"/>
                <a:sym typeface="Twentieth Century"/>
              </a:rPr>
              <a:t>Back Safety and Lifting</a:t>
            </a:r>
            <a:endParaRPr lang="en-US" dirty="0"/>
          </a:p>
        </p:txBody>
      </p:sp>
      <p:sp>
        <p:nvSpPr>
          <p:cNvPr id="3" name="Subtitle 2">
            <a:extLst>
              <a:ext uri="{FF2B5EF4-FFF2-40B4-BE49-F238E27FC236}">
                <a16:creationId xmlns:a16="http://schemas.microsoft.com/office/drawing/2014/main" id="{45534460-8027-48A3-ABD4-F373ACEC4A60}"/>
              </a:ext>
            </a:extLst>
          </p:cNvPr>
          <p:cNvSpPr>
            <a:spLocks noGrp="1"/>
          </p:cNvSpPr>
          <p:nvPr>
            <p:ph type="subTitle" idx="1"/>
          </p:nvPr>
        </p:nvSpPr>
        <p:spPr>
          <a:xfrm>
            <a:off x="2583402" y="1731146"/>
            <a:ext cx="8084598" cy="2405848"/>
          </a:xfrm>
        </p:spPr>
        <p:txBody>
          <a:bodyPr/>
          <a:lstStyle/>
          <a:p>
            <a:pPr marL="228600" lvl="0" indent="-228600" algn="l">
              <a:spcBef>
                <a:spcPts val="0"/>
              </a:spcBef>
              <a:buSzPts val="2800"/>
              <a:buChar char="•"/>
            </a:pPr>
            <a:r>
              <a:rPr lang="en-US" dirty="0"/>
              <a:t>Survey the situation.</a:t>
            </a:r>
          </a:p>
          <a:p>
            <a:pPr marL="228600" lvl="0" indent="-228600" algn="l">
              <a:buSzPts val="2800"/>
              <a:buChar char="•"/>
            </a:pPr>
            <a:r>
              <a:rPr lang="en-US" dirty="0"/>
              <a:t>Tell the individual what you are doing</a:t>
            </a:r>
          </a:p>
          <a:p>
            <a:pPr marL="228600" lvl="0" indent="-228600" algn="l">
              <a:buSzPts val="2800"/>
              <a:buChar char="•"/>
            </a:pPr>
            <a:r>
              <a:rPr lang="en-US" dirty="0"/>
              <a:t>Get help when you need it</a:t>
            </a:r>
          </a:p>
          <a:p>
            <a:pPr marL="228600" lvl="0" indent="-228600" algn="l">
              <a:buSzPts val="2800"/>
              <a:buChar char="•"/>
            </a:pPr>
            <a:r>
              <a:rPr lang="en-US" dirty="0"/>
              <a:t>Safe lifting is not graceful</a:t>
            </a:r>
          </a:p>
          <a:p>
            <a:endParaRPr lang="en-US" dirty="0"/>
          </a:p>
        </p:txBody>
      </p:sp>
      <p:pic>
        <p:nvPicPr>
          <p:cNvPr id="4" name="Picture 3">
            <a:extLst>
              <a:ext uri="{FF2B5EF4-FFF2-40B4-BE49-F238E27FC236}">
                <a16:creationId xmlns:a16="http://schemas.microsoft.com/office/drawing/2014/main" id="{49E9B6D1-5D4E-436A-A3AE-1B8DF40DB1BE}"/>
              </a:ext>
            </a:extLst>
          </p:cNvPr>
          <p:cNvPicPr>
            <a:picLocks noChangeAspect="1"/>
          </p:cNvPicPr>
          <p:nvPr/>
        </p:nvPicPr>
        <p:blipFill>
          <a:blip r:embed="rId2"/>
          <a:stretch>
            <a:fillRect/>
          </a:stretch>
        </p:blipFill>
        <p:spPr>
          <a:xfrm>
            <a:off x="2389311" y="4631948"/>
            <a:ext cx="3706689" cy="1518036"/>
          </a:xfrm>
          <a:prstGeom prst="rect">
            <a:avLst/>
          </a:prstGeom>
        </p:spPr>
      </p:pic>
      <p:sp>
        <p:nvSpPr>
          <p:cNvPr id="5" name="Oval 4">
            <a:extLst>
              <a:ext uri="{FF2B5EF4-FFF2-40B4-BE49-F238E27FC236}">
                <a16:creationId xmlns:a16="http://schemas.microsoft.com/office/drawing/2014/main" id="{C094E162-4ED6-4F30-BA1F-0BA7DEE4721D}"/>
              </a:ext>
            </a:extLst>
          </p:cNvPr>
          <p:cNvSpPr/>
          <p:nvPr/>
        </p:nvSpPr>
        <p:spPr>
          <a:xfrm>
            <a:off x="9561250" y="40283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521039-24F2-4629-B014-1C7767DC6849}"/>
              </a:ext>
            </a:extLst>
          </p:cNvPr>
          <p:cNvPicPr>
            <a:picLocks noChangeAspect="1"/>
          </p:cNvPicPr>
          <p:nvPr/>
        </p:nvPicPr>
        <p:blipFill>
          <a:blip r:embed="rId3"/>
          <a:stretch>
            <a:fillRect/>
          </a:stretch>
        </p:blipFill>
        <p:spPr>
          <a:xfrm>
            <a:off x="9139165" y="3542162"/>
            <a:ext cx="938865" cy="938865"/>
          </a:xfrm>
          <a:prstGeom prst="rect">
            <a:avLst/>
          </a:prstGeom>
        </p:spPr>
      </p:pic>
      <p:pic>
        <p:nvPicPr>
          <p:cNvPr id="7" name="Picture 6">
            <a:extLst>
              <a:ext uri="{FF2B5EF4-FFF2-40B4-BE49-F238E27FC236}">
                <a16:creationId xmlns:a16="http://schemas.microsoft.com/office/drawing/2014/main" id="{F64D965D-19F4-42CB-B0D7-05C534F3B65E}"/>
              </a:ext>
            </a:extLst>
          </p:cNvPr>
          <p:cNvPicPr>
            <a:picLocks noChangeAspect="1"/>
          </p:cNvPicPr>
          <p:nvPr/>
        </p:nvPicPr>
        <p:blipFill>
          <a:blip r:embed="rId3"/>
          <a:stretch>
            <a:fillRect/>
          </a:stretch>
        </p:blipFill>
        <p:spPr>
          <a:xfrm>
            <a:off x="11186947" y="5849277"/>
            <a:ext cx="938865" cy="938865"/>
          </a:xfrm>
          <a:prstGeom prst="rect">
            <a:avLst/>
          </a:prstGeom>
        </p:spPr>
      </p:pic>
    </p:spTree>
    <p:extLst>
      <p:ext uri="{BB962C8B-B14F-4D97-AF65-F5344CB8AC3E}">
        <p14:creationId xmlns:p14="http://schemas.microsoft.com/office/powerpoint/2010/main" val="25849266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3" descr="This video teaches youth the difference between a disaster, emergency, and hazard. Children will also learn what types of emergencies to prepare for and what to do in order to prepare for them." title="Introduction to Emergency Planning">
            <a:hlinkClick r:id="rId3"/>
          </p:cNvPr>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4" descr="This video teaches children what to do in different types of severe weather—such as tornadoes, hurricanes, and extreme heat or cold—and what they can do to prepare." title="Severe Weather">
            <a:hlinkClick r:id="rId3"/>
          </p:cNvPr>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6"/>
        <p:cNvGrpSpPr/>
        <p:nvPr/>
      </p:nvGrpSpPr>
      <p:grpSpPr>
        <a:xfrm>
          <a:off x="0" y="0"/>
          <a:ext cx="0" cy="0"/>
          <a:chOff x="0" y="0"/>
          <a:chExt cx="0" cy="0"/>
        </a:xfrm>
      </p:grpSpPr>
      <p:sp>
        <p:nvSpPr>
          <p:cNvPr id="1187" name="Google Shape;1187;p100"/>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188" name="Google Shape;1188;p100"/>
          <p:cNvSpPr txBox="1">
            <a:spLocks noGrp="1"/>
          </p:cNvSpPr>
          <p:nvPr>
            <p:ph type="title"/>
          </p:nvPr>
        </p:nvSpPr>
        <p:spPr>
          <a:xfrm>
            <a:off x="9036543" y="2023110"/>
            <a:ext cx="2700990" cy="284607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Gill Sans"/>
              <a:buNone/>
            </a:pPr>
            <a:r>
              <a:rPr lang="en-US">
                <a:latin typeface="Garamond"/>
                <a:ea typeface="Garamond"/>
                <a:cs typeface="Garamond"/>
                <a:sym typeface="Garamond"/>
              </a:rPr>
              <a:t>SENSITIVITY TRAINING: HEARING LOSS</a:t>
            </a:r>
            <a:endParaRPr/>
          </a:p>
        </p:txBody>
      </p:sp>
      <p:sp>
        <p:nvSpPr>
          <p:cNvPr id="1189" name="Google Shape;1189;p100"/>
          <p:cNvSpPr/>
          <p:nvPr/>
        </p:nvSpPr>
        <p:spPr>
          <a:xfrm rot="-5400000">
            <a:off x="3433973" y="-827233"/>
            <a:ext cx="1715478" cy="858342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190" name="Google Shape;1190;p100"/>
          <p:cNvSpPr/>
          <p:nvPr/>
        </p:nvSpPr>
        <p:spPr>
          <a:xfrm>
            <a:off x="302085" y="664308"/>
            <a:ext cx="8082632" cy="5600340"/>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1191" name="Google Shape;1191;p100"/>
          <p:cNvPicPr preferRelativeResize="0">
            <a:picLocks noGrp="1"/>
          </p:cNvPicPr>
          <p:nvPr>
            <p:ph type="pic" idx="2"/>
          </p:nvPr>
        </p:nvPicPr>
        <p:blipFill rotWithShape="1">
          <a:blip r:embed="rId3">
            <a:alphaModFix/>
          </a:blip>
          <a:srcRect l="4354" r="20098" b="-1"/>
          <a:stretch/>
        </p:blipFill>
        <p:spPr>
          <a:xfrm>
            <a:off x="545238" y="858525"/>
            <a:ext cx="7608304" cy="5211906"/>
          </a:xfrm>
          <a:prstGeom prst="rect">
            <a:avLst/>
          </a:prstGeom>
          <a:noFill/>
          <a:ln w="19050" cap="sq" cmpd="sng">
            <a:solidFill>
              <a:srgbClr val="8296B0">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1192" name="Google Shape;1192;p100"/>
          <p:cNvSpPr/>
          <p:nvPr/>
        </p:nvSpPr>
        <p:spPr>
          <a:xfrm rot="5400000">
            <a:off x="7950447" y="3392097"/>
            <a:ext cx="1719072"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193" name="Google Shape;1193;p10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7"/>
        <p:cNvGrpSpPr/>
        <p:nvPr/>
      </p:nvGrpSpPr>
      <p:grpSpPr>
        <a:xfrm>
          <a:off x="0" y="0"/>
          <a:ext cx="0" cy="0"/>
          <a:chOff x="0" y="0"/>
          <a:chExt cx="0" cy="0"/>
        </a:xfrm>
      </p:grpSpPr>
      <p:sp>
        <p:nvSpPr>
          <p:cNvPr id="1198" name="Google Shape;1198;p10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199" name="Google Shape;1199;p101"/>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200" name="Google Shape;1200;p101"/>
          <p:cNvSpPr txBox="1">
            <a:spLocks noGrp="1"/>
          </p:cNvSpPr>
          <p:nvPr>
            <p:ph type="title"/>
          </p:nvPr>
        </p:nvSpPr>
        <p:spPr>
          <a:xfrm>
            <a:off x="1183098" y="1320574"/>
            <a:ext cx="3240506" cy="40646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sz="6000">
                <a:solidFill>
                  <a:srgbClr val="FFFFFF"/>
                </a:solidFill>
              </a:rPr>
              <a:t>Hearing Loss</a:t>
            </a:r>
            <a:endParaRPr sz="6000"/>
          </a:p>
        </p:txBody>
      </p:sp>
      <p:sp>
        <p:nvSpPr>
          <p:cNvPr id="1201" name="Google Shape;1201;p101"/>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1202" name="Google Shape;1202;p101"/>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203" name="Google Shape;1203;p101"/>
          <p:cNvSpPr txBox="1">
            <a:spLocks noGrp="1"/>
          </p:cNvSpPr>
          <p:nvPr>
            <p:ph type="body" idx="1"/>
          </p:nvPr>
        </p:nvSpPr>
        <p:spPr>
          <a:xfrm>
            <a:off x="5370153" y="1526033"/>
            <a:ext cx="6291525" cy="3935281"/>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500"/>
              </a:spcBef>
              <a:spcAft>
                <a:spcPts val="0"/>
              </a:spcAft>
              <a:buSzPts val="1120"/>
              <a:buChar char="•"/>
            </a:pPr>
            <a:r>
              <a:rPr lang="en-US" sz="3000">
                <a:latin typeface="Garamond"/>
                <a:ea typeface="Garamond"/>
                <a:cs typeface="Garamond"/>
                <a:sym typeface="Garamond"/>
              </a:rPr>
              <a:t>Decreased in hearing sensitivity in one or both ears. </a:t>
            </a:r>
            <a:endParaRPr sz="3000">
              <a:latin typeface="Garamond"/>
              <a:ea typeface="Garamond"/>
              <a:cs typeface="Garamond"/>
              <a:sym typeface="Garamond"/>
            </a:endParaRPr>
          </a:p>
          <a:p>
            <a:pPr marL="228600" lvl="0" indent="-228600" algn="l" rtl="0">
              <a:lnSpc>
                <a:spcPct val="70000"/>
              </a:lnSpc>
              <a:spcBef>
                <a:spcPts val="500"/>
              </a:spcBef>
              <a:spcAft>
                <a:spcPts val="0"/>
              </a:spcAft>
              <a:buSzPts val="1120"/>
              <a:buChar char="•"/>
            </a:pPr>
            <a:r>
              <a:rPr lang="en-US" sz="3000">
                <a:latin typeface="Garamond"/>
                <a:ea typeface="Garamond"/>
                <a:cs typeface="Garamond"/>
                <a:sym typeface="Garamond"/>
              </a:rPr>
              <a:t>Varies from mild to moderate loss</a:t>
            </a:r>
            <a:endParaRPr sz="3000">
              <a:latin typeface="Garamond"/>
              <a:ea typeface="Garamond"/>
              <a:cs typeface="Garamond"/>
              <a:sym typeface="Garamond"/>
            </a:endParaRPr>
          </a:p>
          <a:p>
            <a:pPr marL="228600" lvl="0" indent="-228600" algn="l" rtl="0">
              <a:lnSpc>
                <a:spcPct val="70000"/>
              </a:lnSpc>
              <a:spcBef>
                <a:spcPts val="500"/>
              </a:spcBef>
              <a:spcAft>
                <a:spcPts val="0"/>
              </a:spcAft>
              <a:buSzPts val="1120"/>
              <a:buChar char="•"/>
            </a:pPr>
            <a:r>
              <a:rPr lang="en-US" sz="3000">
                <a:latin typeface="Garamond"/>
                <a:ea typeface="Garamond"/>
                <a:cs typeface="Garamond"/>
                <a:sym typeface="Garamond"/>
              </a:rPr>
              <a:t>Many causes: physical conditions such as childhood illness, heredity, injury, age, or prolonged exposure to noise. </a:t>
            </a:r>
            <a:endParaRPr sz="3000">
              <a:latin typeface="Garamond"/>
              <a:ea typeface="Garamond"/>
              <a:cs typeface="Garamond"/>
              <a:sym typeface="Garamond"/>
            </a:endParaRPr>
          </a:p>
          <a:p>
            <a:pPr marL="228600" lvl="0" indent="-228600" algn="l" rtl="0">
              <a:lnSpc>
                <a:spcPct val="70000"/>
              </a:lnSpc>
              <a:spcBef>
                <a:spcPts val="500"/>
              </a:spcBef>
              <a:spcAft>
                <a:spcPts val="0"/>
              </a:spcAft>
              <a:buSzPts val="1120"/>
              <a:buChar char="•"/>
            </a:pPr>
            <a:r>
              <a:rPr lang="en-US" sz="3000">
                <a:latin typeface="Garamond"/>
                <a:ea typeface="Garamond"/>
                <a:cs typeface="Garamond"/>
                <a:sym typeface="Garamond"/>
              </a:rPr>
              <a:t>Hearing can vary from mild to moderate loss. </a:t>
            </a:r>
            <a:endParaRPr sz="3000">
              <a:latin typeface="Garamond"/>
              <a:ea typeface="Garamond"/>
              <a:cs typeface="Garamond"/>
              <a:sym typeface="Garamond"/>
            </a:endParaRPr>
          </a:p>
          <a:p>
            <a:pPr marL="228600" lvl="0" indent="-228600" algn="l" rtl="0">
              <a:lnSpc>
                <a:spcPct val="70000"/>
              </a:lnSpc>
              <a:spcBef>
                <a:spcPts val="500"/>
              </a:spcBef>
              <a:spcAft>
                <a:spcPts val="0"/>
              </a:spcAft>
              <a:buSzPts val="1120"/>
              <a:buChar char="•"/>
            </a:pPr>
            <a:r>
              <a:rPr lang="en-US" sz="3000">
                <a:latin typeface="Garamond"/>
                <a:ea typeface="Garamond"/>
                <a:cs typeface="Garamond"/>
                <a:sym typeface="Garamond"/>
              </a:rPr>
              <a:t>Individuals may be able to hear sound but have difficulty distinguishing specific speech patterns in a conversation.</a:t>
            </a:r>
            <a:endParaRPr sz="3000"/>
          </a:p>
          <a:p>
            <a:pPr marL="228600" lvl="0" indent="-228600" algn="l" rtl="0">
              <a:lnSpc>
                <a:spcPct val="70000"/>
              </a:lnSpc>
              <a:spcBef>
                <a:spcPts val="500"/>
              </a:spcBef>
              <a:spcAft>
                <a:spcPts val="0"/>
              </a:spcAft>
              <a:buSzPts val="1120"/>
              <a:buChar char="•"/>
            </a:pPr>
            <a:r>
              <a:rPr lang="en-US" sz="3000">
                <a:latin typeface="Garamond"/>
                <a:ea typeface="Garamond"/>
                <a:cs typeface="Garamond"/>
                <a:sym typeface="Garamond"/>
              </a:rPr>
              <a:t>Can affect way sound is experienced, and communication with others.</a:t>
            </a:r>
            <a:endParaRPr sz="3000">
              <a:latin typeface="Garamond"/>
              <a:ea typeface="Garamond"/>
              <a:cs typeface="Garamond"/>
              <a:sym typeface="Garamond"/>
            </a:endParaRPr>
          </a:p>
        </p:txBody>
      </p:sp>
      <p:sp>
        <p:nvSpPr>
          <p:cNvPr id="1204" name="Google Shape;1204;p10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8"/>
        <p:cNvGrpSpPr/>
        <p:nvPr/>
      </p:nvGrpSpPr>
      <p:grpSpPr>
        <a:xfrm>
          <a:off x="0" y="0"/>
          <a:ext cx="0" cy="0"/>
          <a:chOff x="0" y="0"/>
          <a:chExt cx="0" cy="0"/>
        </a:xfrm>
      </p:grpSpPr>
      <p:sp>
        <p:nvSpPr>
          <p:cNvPr id="1209" name="Google Shape;1209;p19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210" name="Google Shape;1210;p196"/>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211" name="Google Shape;1211;p196"/>
          <p:cNvSpPr txBox="1">
            <a:spLocks noGrp="1"/>
          </p:cNvSpPr>
          <p:nvPr>
            <p:ph type="title"/>
          </p:nvPr>
        </p:nvSpPr>
        <p:spPr>
          <a:xfrm>
            <a:off x="1183098" y="1320574"/>
            <a:ext cx="3240506" cy="40646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sz="6000">
                <a:solidFill>
                  <a:srgbClr val="FFFFFF"/>
                </a:solidFill>
              </a:rPr>
              <a:t>Hard of Hearing vs. Deaf</a:t>
            </a:r>
            <a:endParaRPr sz="6000"/>
          </a:p>
        </p:txBody>
      </p:sp>
      <p:sp>
        <p:nvSpPr>
          <p:cNvPr id="1212" name="Google Shape;1212;p196"/>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1213" name="Google Shape;1213;p196"/>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214" name="Google Shape;1214;p196"/>
          <p:cNvSpPr txBox="1">
            <a:spLocks noGrp="1"/>
          </p:cNvSpPr>
          <p:nvPr>
            <p:ph type="body" idx="1"/>
          </p:nvPr>
        </p:nvSpPr>
        <p:spPr>
          <a:xfrm>
            <a:off x="5370153" y="1526033"/>
            <a:ext cx="6332658" cy="3935281"/>
          </a:xfrm>
          <a:prstGeom prst="rect">
            <a:avLst/>
          </a:prstGeom>
          <a:noFill/>
          <a:ln>
            <a:noFill/>
          </a:ln>
        </p:spPr>
        <p:txBody>
          <a:bodyPr spcFirstLastPara="1" wrap="square" lIns="91425" tIns="45700" rIns="91425" bIns="45700" anchor="t" anchorCtr="0">
            <a:noAutofit/>
          </a:bodyPr>
          <a:lstStyle/>
          <a:p>
            <a:pPr marL="228600" lvl="0" indent="-139700" algn="l" rtl="0">
              <a:lnSpc>
                <a:spcPct val="70000"/>
              </a:lnSpc>
              <a:spcBef>
                <a:spcPts val="1000"/>
              </a:spcBef>
              <a:spcAft>
                <a:spcPts val="0"/>
              </a:spcAft>
              <a:buSzPts val="1400"/>
              <a:buNone/>
            </a:pPr>
            <a:r>
              <a:rPr lang="en-US" sz="3000" b="1"/>
              <a:t>Hard of Hearing</a:t>
            </a:r>
            <a:r>
              <a:rPr lang="en-US" sz="3000"/>
              <a:t>: conditions affect the frequency and/or intensity of one’s hearing; uses individuals use their hearing to assist in communication.  </a:t>
            </a:r>
            <a:endParaRPr sz="3000"/>
          </a:p>
          <a:p>
            <a:pPr marL="228600" lvl="0" indent="-139700" algn="l" rtl="0">
              <a:lnSpc>
                <a:spcPct val="70000"/>
              </a:lnSpc>
              <a:spcBef>
                <a:spcPts val="1000"/>
              </a:spcBef>
              <a:spcAft>
                <a:spcPts val="0"/>
              </a:spcAft>
              <a:buClr>
                <a:schemeClr val="dk1"/>
              </a:buClr>
              <a:buSzPts val="1400"/>
              <a:buNone/>
            </a:pPr>
            <a:endParaRPr sz="3000" b="1"/>
          </a:p>
          <a:p>
            <a:pPr marL="228600" lvl="0" indent="-228600" algn="l" rtl="0">
              <a:lnSpc>
                <a:spcPct val="70000"/>
              </a:lnSpc>
              <a:spcBef>
                <a:spcPts val="1000"/>
              </a:spcBef>
              <a:spcAft>
                <a:spcPts val="0"/>
              </a:spcAft>
              <a:buClr>
                <a:schemeClr val="dk1"/>
              </a:buClr>
              <a:buSzPts val="1400"/>
              <a:buChar char="•"/>
            </a:pPr>
            <a:r>
              <a:rPr lang="en-US" sz="3000" b="1"/>
              <a:t>Deaf:</a:t>
            </a:r>
            <a:r>
              <a:rPr lang="en-US" sz="3000"/>
              <a:t> describes a more limited group: individuals who do not hear well enough to rely on their hearing to process speech and language.</a:t>
            </a:r>
            <a:endParaRPr sz="3000"/>
          </a:p>
          <a:p>
            <a:pPr marL="685800" lvl="1" indent="-228600" algn="l" rtl="0">
              <a:lnSpc>
                <a:spcPct val="70000"/>
              </a:lnSpc>
              <a:spcBef>
                <a:spcPts val="1000"/>
              </a:spcBef>
              <a:spcAft>
                <a:spcPts val="0"/>
              </a:spcAft>
              <a:buSzPts val="1400"/>
              <a:buChar char="•"/>
            </a:pPr>
            <a:r>
              <a:rPr lang="en-US" sz="3000">
                <a:latin typeface="Garamond"/>
                <a:ea typeface="Garamond"/>
                <a:cs typeface="Garamond"/>
                <a:sym typeface="Garamond"/>
              </a:rPr>
              <a:t>Profound or total loss of hearing in both ears resulting in not hearing well enough to rely on hearing to process speech and language.</a:t>
            </a:r>
            <a:endParaRPr sz="3000">
              <a:latin typeface="Garamond"/>
              <a:ea typeface="Garamond"/>
              <a:cs typeface="Garamond"/>
              <a:sym typeface="Garamond"/>
            </a:endParaRPr>
          </a:p>
        </p:txBody>
      </p:sp>
      <p:sp>
        <p:nvSpPr>
          <p:cNvPr id="1215" name="Google Shape;1215;p19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1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334" name="Google Shape;334;p12"/>
          <p:cNvGrpSpPr/>
          <p:nvPr/>
        </p:nvGrpSpPr>
        <p:grpSpPr>
          <a:xfrm>
            <a:off x="74300" y="2385102"/>
            <a:ext cx="574091" cy="2087796"/>
            <a:chOff x="209668" y="2857422"/>
            <a:chExt cx="463662" cy="2087796"/>
          </a:xfrm>
        </p:grpSpPr>
        <p:sp>
          <p:nvSpPr>
            <p:cNvPr id="335" name="Google Shape;335;p12"/>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336" name="Google Shape;336;p12"/>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337" name="Google Shape;337;p12"/>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38" name="Google Shape;338;p12"/>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39" name="Google Shape;339;p12"/>
          <p:cNvSpPr txBox="1">
            <a:spLocks noGrp="1"/>
          </p:cNvSpPr>
          <p:nvPr>
            <p:ph type="title"/>
          </p:nvPr>
        </p:nvSpPr>
        <p:spPr>
          <a:xfrm>
            <a:off x="1371499" y="2780644"/>
            <a:ext cx="4724501" cy="129607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Whistleblowers Protection Act</a:t>
            </a:r>
            <a:endParaRPr sz="6000"/>
          </a:p>
        </p:txBody>
      </p:sp>
      <p:sp>
        <p:nvSpPr>
          <p:cNvPr id="340" name="Google Shape;340;p12"/>
          <p:cNvSpPr txBox="1">
            <a:spLocks noGrp="1"/>
          </p:cNvSpPr>
          <p:nvPr>
            <p:ph type="body" idx="1"/>
          </p:nvPr>
        </p:nvSpPr>
        <p:spPr>
          <a:xfrm>
            <a:off x="6291923" y="1239927"/>
            <a:ext cx="4971824" cy="46805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300"/>
              <a:buNone/>
            </a:pPr>
            <a:r>
              <a:rPr lang="en-US" sz="3000">
                <a:latin typeface="Garamond"/>
                <a:ea typeface="Garamond"/>
                <a:cs typeface="Garamond"/>
                <a:sym typeface="Garamond"/>
              </a:rPr>
              <a:t>Protects employees who report rights violations.</a:t>
            </a:r>
            <a:endParaRPr sz="3000"/>
          </a:p>
          <a:p>
            <a:pPr marL="0" lvl="0" indent="0" algn="l" rtl="0">
              <a:lnSpc>
                <a:spcPct val="90000"/>
              </a:lnSpc>
              <a:spcBef>
                <a:spcPts val="2133"/>
              </a:spcBef>
              <a:spcAft>
                <a:spcPts val="0"/>
              </a:spcAft>
              <a:buClr>
                <a:schemeClr val="dk1"/>
              </a:buClr>
              <a:buSzPts val="1300"/>
              <a:buNone/>
            </a:pPr>
            <a:r>
              <a:rPr lang="en-US" sz="3000"/>
              <a:t>I</a:t>
            </a:r>
            <a:r>
              <a:rPr lang="en-US" sz="3000">
                <a:latin typeface="Garamond"/>
                <a:ea typeface="Garamond"/>
                <a:cs typeface="Garamond"/>
                <a:sym typeface="Garamond"/>
              </a:rPr>
              <a:t>llegal to discharge, threaten or discriminate against employees</a:t>
            </a:r>
            <a:r>
              <a:rPr lang="en-US" sz="3000"/>
              <a:t> on </a:t>
            </a:r>
            <a:r>
              <a:rPr lang="en-US" sz="3000">
                <a:latin typeface="Garamond"/>
                <a:ea typeface="Garamond"/>
                <a:cs typeface="Garamond"/>
                <a:sym typeface="Garamond"/>
              </a:rPr>
              <a:t>compensation, terms, conditions, locations / privileges</a:t>
            </a:r>
            <a:endParaRPr sz="3000"/>
          </a:p>
        </p:txBody>
      </p:sp>
      <p:sp>
        <p:nvSpPr>
          <p:cNvPr id="341" name="Google Shape;341;p1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7</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9"/>
        <p:cNvGrpSpPr/>
        <p:nvPr/>
      </p:nvGrpSpPr>
      <p:grpSpPr>
        <a:xfrm>
          <a:off x="0" y="0"/>
          <a:ext cx="0" cy="0"/>
          <a:chOff x="0" y="0"/>
          <a:chExt cx="0" cy="0"/>
        </a:xfrm>
      </p:grpSpPr>
      <p:sp>
        <p:nvSpPr>
          <p:cNvPr id="1220" name="Google Shape;1220;p10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221" name="Google Shape;1221;p10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222" name="Google Shape;1222;p102"/>
          <p:cNvSpPr txBox="1">
            <a:spLocks noGrp="1"/>
          </p:cNvSpPr>
          <p:nvPr>
            <p:ph type="title"/>
          </p:nvPr>
        </p:nvSpPr>
        <p:spPr>
          <a:xfrm>
            <a:off x="110359" y="1153572"/>
            <a:ext cx="3776875"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sz="6000">
                <a:solidFill>
                  <a:srgbClr val="FFFFFF"/>
                </a:solidFill>
              </a:rPr>
              <a:t>ADULT HEARING LOSS</a:t>
            </a:r>
            <a:endParaRPr sz="6000"/>
          </a:p>
        </p:txBody>
      </p:sp>
      <p:sp>
        <p:nvSpPr>
          <p:cNvPr id="1223" name="Google Shape;1223;p10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224" name="Google Shape;1224;p102"/>
          <p:cNvSpPr txBox="1">
            <a:spLocks noGrp="1"/>
          </p:cNvSpPr>
          <p:nvPr>
            <p:ph type="body" idx="1"/>
          </p:nvPr>
        </p:nvSpPr>
        <p:spPr>
          <a:xfrm>
            <a:off x="4431810" y="1719867"/>
            <a:ext cx="6906491" cy="34182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sz="3000" dirty="0"/>
              <a:t>Some who develop hearing loss later in life find it difficult to adjust and behaviorally compensate for hearing loss. </a:t>
            </a:r>
            <a:endParaRPr sz="3000" dirty="0"/>
          </a:p>
          <a:p>
            <a:pPr marL="685800" lvl="1" indent="-228600" algn="l" rtl="0">
              <a:lnSpc>
                <a:spcPct val="90000"/>
              </a:lnSpc>
              <a:spcBef>
                <a:spcPts val="500"/>
              </a:spcBef>
              <a:spcAft>
                <a:spcPts val="0"/>
              </a:spcAft>
              <a:buClr>
                <a:schemeClr val="dk1"/>
              </a:buClr>
              <a:buSzPts val="2400"/>
              <a:buChar char="•"/>
            </a:pPr>
            <a:r>
              <a:rPr lang="en-US" sz="3000">
                <a:latin typeface="Garamond"/>
                <a:ea typeface="Garamond"/>
                <a:cs typeface="Garamond"/>
                <a:sym typeface="Garamond"/>
              </a:rPr>
              <a:t>May not use </a:t>
            </a:r>
            <a:r>
              <a:rPr lang="en-US" sz="3000" dirty="0">
                <a:latin typeface="Garamond"/>
                <a:ea typeface="Garamond"/>
                <a:cs typeface="Garamond"/>
                <a:sym typeface="Garamond"/>
              </a:rPr>
              <a:t>American Sign Language (ASL)</a:t>
            </a:r>
            <a:endParaRPr sz="3000" dirty="0"/>
          </a:p>
          <a:p>
            <a:pPr marL="685800" lvl="1" indent="-228600" algn="l" rtl="0">
              <a:lnSpc>
                <a:spcPct val="90000"/>
              </a:lnSpc>
              <a:spcBef>
                <a:spcPts val="500"/>
              </a:spcBef>
              <a:spcAft>
                <a:spcPts val="0"/>
              </a:spcAft>
              <a:buClr>
                <a:schemeClr val="dk1"/>
              </a:buClr>
              <a:buSzPts val="2400"/>
              <a:buChar char="•"/>
            </a:pPr>
            <a:r>
              <a:rPr lang="en-US" sz="3000" dirty="0">
                <a:latin typeface="Garamond"/>
                <a:ea typeface="Garamond"/>
                <a:cs typeface="Garamond"/>
                <a:sym typeface="Garamond"/>
              </a:rPr>
              <a:t>May not be as proficient as individuals who experience hearing loss at birth or at very on age. </a:t>
            </a:r>
            <a:endParaRPr sz="3000" dirty="0">
              <a:latin typeface="Garamond"/>
              <a:ea typeface="Garamond"/>
              <a:cs typeface="Garamond"/>
              <a:sym typeface="Garamond"/>
            </a:endParaRPr>
          </a:p>
        </p:txBody>
      </p:sp>
      <p:sp>
        <p:nvSpPr>
          <p:cNvPr id="1225" name="Google Shape;1225;p10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a:t>Preferred Terminology</a:t>
            </a:r>
            <a:endParaRPr sz="6000"/>
          </a:p>
        </p:txBody>
      </p:sp>
      <p:grpSp>
        <p:nvGrpSpPr>
          <p:cNvPr id="1231" name="Google Shape;1231;p103"/>
          <p:cNvGrpSpPr/>
          <p:nvPr/>
        </p:nvGrpSpPr>
        <p:grpSpPr>
          <a:xfrm>
            <a:off x="3505200" y="1690741"/>
            <a:ext cx="5181599" cy="4351232"/>
            <a:chOff x="0" y="53"/>
            <a:chExt cx="5181599" cy="4351232"/>
          </a:xfrm>
        </p:grpSpPr>
        <p:sp>
          <p:nvSpPr>
            <p:cNvPr id="1232" name="Google Shape;1232;p103"/>
            <p:cNvSpPr/>
            <p:nvPr/>
          </p:nvSpPr>
          <p:spPr>
            <a:xfrm rot="5400000">
              <a:off x="2674466" y="-596782"/>
              <a:ext cx="1698042" cy="3316224"/>
            </a:xfrm>
            <a:prstGeom prst="round2SameRect">
              <a:avLst>
                <a:gd name="adj1" fmla="val 16667"/>
                <a:gd name="adj2" fmla="val 0"/>
              </a:avLst>
            </a:prstGeom>
            <a:solidFill>
              <a:srgbClr val="CCD3EA">
                <a:alpha val="87843"/>
              </a:srgbClr>
            </a:solidFill>
            <a:ln w="12700" cap="flat" cmpd="sng">
              <a:solidFill>
                <a:srgbClr val="CCD3EA">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233" name="Google Shape;1233;p103"/>
            <p:cNvSpPr txBox="1"/>
            <p:nvPr/>
          </p:nvSpPr>
          <p:spPr>
            <a:xfrm>
              <a:off x="1865375" y="295201"/>
              <a:ext cx="3233332" cy="1532258"/>
            </a:xfrm>
            <a:prstGeom prst="rect">
              <a:avLst/>
            </a:prstGeom>
            <a:noFill/>
            <a:ln>
              <a:noFill/>
            </a:ln>
          </p:spPr>
          <p:txBody>
            <a:bodyPr spcFirstLastPara="1" wrap="square" lIns="87625" tIns="43800" rIns="87625" bIns="43800" anchor="ctr" anchorCtr="0">
              <a:noAutofit/>
            </a:bodyPr>
            <a:lstStyle/>
            <a:p>
              <a:pPr marL="228600" marR="0" lvl="1" indent="-228600" algn="l" rtl="0">
                <a:lnSpc>
                  <a:spcPct val="90000"/>
                </a:lnSpc>
                <a:spcBef>
                  <a:spcPts val="0"/>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A person who has a speech disorder</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Deaf</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Hard of Hearing </a:t>
              </a:r>
              <a:endParaRPr sz="2400" b="0" i="0" u="none" strike="noStrike" cap="none">
                <a:solidFill>
                  <a:srgbClr val="000000"/>
                </a:solidFill>
                <a:latin typeface="Garamond"/>
                <a:ea typeface="Garamond"/>
                <a:cs typeface="Garamond"/>
                <a:sym typeface="Garamond"/>
              </a:endParaRPr>
            </a:p>
          </p:txBody>
        </p:sp>
        <p:sp>
          <p:nvSpPr>
            <p:cNvPr id="1234" name="Google Shape;1234;p103"/>
            <p:cNvSpPr/>
            <p:nvPr/>
          </p:nvSpPr>
          <p:spPr>
            <a:xfrm>
              <a:off x="0" y="53"/>
              <a:ext cx="1865376" cy="212255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235" name="Google Shape;1235;p103"/>
            <p:cNvSpPr txBox="1"/>
            <p:nvPr/>
          </p:nvSpPr>
          <p:spPr>
            <a:xfrm>
              <a:off x="91060" y="91113"/>
              <a:ext cx="1683256" cy="1940432"/>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700" b="0" i="0" u="none" strike="noStrike" cap="none">
                  <a:solidFill>
                    <a:schemeClr val="lt1"/>
                  </a:solidFill>
                  <a:latin typeface="Garamond"/>
                  <a:ea typeface="Garamond"/>
                  <a:cs typeface="Garamond"/>
                  <a:sym typeface="Garamond"/>
                </a:rPr>
                <a:t>Acceptable to Neutral:</a:t>
              </a:r>
              <a:endParaRPr sz="2700" b="0" i="0" u="none" strike="noStrike" cap="none">
                <a:solidFill>
                  <a:schemeClr val="lt1"/>
                </a:solidFill>
                <a:latin typeface="Garamond"/>
                <a:ea typeface="Garamond"/>
                <a:cs typeface="Garamond"/>
                <a:sym typeface="Garamond"/>
              </a:endParaRPr>
            </a:p>
          </p:txBody>
        </p:sp>
        <p:sp>
          <p:nvSpPr>
            <p:cNvPr id="1236" name="Google Shape;1236;p103"/>
            <p:cNvSpPr/>
            <p:nvPr/>
          </p:nvSpPr>
          <p:spPr>
            <a:xfrm rot="5400000">
              <a:off x="2674466" y="1631897"/>
              <a:ext cx="1698042" cy="3316224"/>
            </a:xfrm>
            <a:prstGeom prst="round2SameRect">
              <a:avLst>
                <a:gd name="adj1" fmla="val 16667"/>
                <a:gd name="adj2" fmla="val 0"/>
              </a:avLst>
            </a:prstGeom>
            <a:solidFill>
              <a:srgbClr val="CCD3EA">
                <a:alpha val="87843"/>
              </a:srgbClr>
            </a:solidFill>
            <a:ln w="12700" cap="flat" cmpd="sng">
              <a:solidFill>
                <a:srgbClr val="CCD3EA">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237" name="Google Shape;1237;p103"/>
            <p:cNvSpPr txBox="1"/>
            <p:nvPr/>
          </p:nvSpPr>
          <p:spPr>
            <a:xfrm>
              <a:off x="1865375" y="2523880"/>
              <a:ext cx="3233332" cy="1532258"/>
            </a:xfrm>
            <a:prstGeom prst="rect">
              <a:avLst/>
            </a:prstGeom>
            <a:noFill/>
            <a:ln>
              <a:noFill/>
            </a:ln>
          </p:spPr>
          <p:txBody>
            <a:bodyPr spcFirstLastPara="1" wrap="square" lIns="87625" tIns="43800" rIns="87625" bIns="43800" anchor="ctr" anchorCtr="0">
              <a:noAutofit/>
            </a:bodyPr>
            <a:lstStyle/>
            <a:p>
              <a:pPr marL="228600" marR="0" lvl="1" indent="-228600" algn="l" rtl="0">
                <a:lnSpc>
                  <a:spcPct val="90000"/>
                </a:lnSpc>
                <a:spcBef>
                  <a:spcPts val="0"/>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Deaf and dumb</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Deaf mute</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Hearing impaired</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Hearing loss</a:t>
              </a:r>
              <a:endParaRPr sz="2400" b="0" i="0" u="none" strike="noStrike" cap="none">
                <a:solidFill>
                  <a:srgbClr val="000000"/>
                </a:solidFill>
                <a:latin typeface="Garamond"/>
                <a:ea typeface="Garamond"/>
                <a:cs typeface="Garamond"/>
                <a:sym typeface="Garamond"/>
              </a:endParaRPr>
            </a:p>
          </p:txBody>
        </p:sp>
        <p:sp>
          <p:nvSpPr>
            <p:cNvPr id="1238" name="Google Shape;1238;p103"/>
            <p:cNvSpPr/>
            <p:nvPr/>
          </p:nvSpPr>
          <p:spPr>
            <a:xfrm>
              <a:off x="0" y="2228733"/>
              <a:ext cx="1865376" cy="212255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239" name="Google Shape;1239;p103"/>
            <p:cNvSpPr txBox="1"/>
            <p:nvPr/>
          </p:nvSpPr>
          <p:spPr>
            <a:xfrm>
              <a:off x="91060" y="2319793"/>
              <a:ext cx="1683256" cy="1940432"/>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000" b="0" i="0" u="none" strike="noStrike" cap="none">
                  <a:solidFill>
                    <a:schemeClr val="lt1"/>
                  </a:solidFill>
                  <a:latin typeface="Garamond"/>
                  <a:ea typeface="Garamond"/>
                  <a:cs typeface="Garamond"/>
                  <a:sym typeface="Garamond"/>
                </a:rPr>
                <a:t>Unacceptable to Offensive:</a:t>
              </a:r>
              <a:endParaRPr sz="2000" b="0" i="0" u="none" strike="noStrike" cap="none">
                <a:solidFill>
                  <a:schemeClr val="lt1"/>
                </a:solidFill>
                <a:latin typeface="Garamond"/>
                <a:ea typeface="Garamond"/>
                <a:cs typeface="Garamond"/>
                <a:sym typeface="Garamond"/>
              </a:endParaRPr>
            </a:p>
          </p:txBody>
        </p:sp>
      </p:grpSp>
      <p:sp>
        <p:nvSpPr>
          <p:cNvPr id="1240" name="Google Shape;1240;p10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1"/>
        <p:cNvGrpSpPr/>
        <p:nvPr/>
      </p:nvGrpSpPr>
      <p:grpSpPr>
        <a:xfrm>
          <a:off x="0" y="0"/>
          <a:ext cx="0" cy="0"/>
          <a:chOff x="0" y="0"/>
          <a:chExt cx="0" cy="0"/>
        </a:xfrm>
      </p:grpSpPr>
      <p:sp>
        <p:nvSpPr>
          <p:cNvPr id="1252" name="Google Shape;1252;p21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253" name="Google Shape;1253;p215"/>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254" name="Google Shape;1254;p215"/>
          <p:cNvSpPr txBox="1">
            <a:spLocks noGrp="1"/>
          </p:cNvSpPr>
          <p:nvPr>
            <p:ph type="ctrTitle"/>
          </p:nvPr>
        </p:nvSpPr>
        <p:spPr>
          <a:xfrm>
            <a:off x="1171074" y="1396686"/>
            <a:ext cx="3240506" cy="40646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US">
                <a:solidFill>
                  <a:srgbClr val="FFFFFF"/>
                </a:solidFill>
                <a:latin typeface="Garamond"/>
                <a:ea typeface="Garamond"/>
                <a:cs typeface="Garamond"/>
                <a:sym typeface="Garamond"/>
              </a:rPr>
              <a:t>Barriers can be related to:</a:t>
            </a:r>
            <a:endParaRPr/>
          </a:p>
        </p:txBody>
      </p:sp>
      <p:sp>
        <p:nvSpPr>
          <p:cNvPr id="1255" name="Google Shape;1255;p215"/>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6" name="Google Shape;1256;p215"/>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57" name="Google Shape;1257;p215"/>
          <p:cNvSpPr txBox="1">
            <a:spLocks noGrp="1"/>
          </p:cNvSpPr>
          <p:nvPr>
            <p:ph type="subTitle" idx="1"/>
          </p:nvPr>
        </p:nvSpPr>
        <p:spPr>
          <a:xfrm>
            <a:off x="5370153" y="1526033"/>
            <a:ext cx="5536397" cy="3935281"/>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Access</a:t>
            </a:r>
            <a:endParaRPr sz="3000"/>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Attitude</a:t>
            </a:r>
            <a:endParaRPr sz="3000"/>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Competency</a:t>
            </a:r>
            <a:endParaRPr sz="3000"/>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Safety Risk</a:t>
            </a:r>
            <a:endParaRPr sz="3000"/>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Potentially Poor Care</a:t>
            </a:r>
            <a:endParaRPr sz="3000"/>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Stress</a:t>
            </a:r>
            <a:endParaRPr sz="3000"/>
          </a:p>
          <a:p>
            <a:pPr marL="457200" lvl="0" indent="-76200" algn="l" rtl="0">
              <a:lnSpc>
                <a:spcPct val="90000"/>
              </a:lnSpc>
              <a:spcBef>
                <a:spcPts val="1000"/>
              </a:spcBef>
              <a:spcAft>
                <a:spcPts val="0"/>
              </a:spcAft>
              <a:buSzPts val="2400"/>
              <a:buFont typeface="Arial"/>
              <a:buNone/>
            </a:pPr>
            <a:endParaRPr sz="3000">
              <a:solidFill>
                <a:schemeClr val="dk1"/>
              </a:solidFill>
              <a:latin typeface="Garamond"/>
              <a:ea typeface="Garamond"/>
              <a:cs typeface="Garamond"/>
              <a:sym typeface="Garamond"/>
            </a:endParaRPr>
          </a:p>
          <a:p>
            <a:pPr marL="457200" lvl="0" indent="-76200" algn="l" rtl="0">
              <a:lnSpc>
                <a:spcPct val="90000"/>
              </a:lnSpc>
              <a:spcBef>
                <a:spcPts val="1000"/>
              </a:spcBef>
              <a:spcAft>
                <a:spcPts val="0"/>
              </a:spcAft>
              <a:buSzPts val="2400"/>
              <a:buFont typeface="Arial"/>
              <a:buNone/>
            </a:pPr>
            <a:endParaRPr sz="3000">
              <a:solidFill>
                <a:schemeClr val="dk1"/>
              </a:solidFill>
              <a:latin typeface="Garamond"/>
              <a:ea typeface="Garamond"/>
              <a:cs typeface="Garamond"/>
              <a:sym typeface="Garamond"/>
            </a:endParaRPr>
          </a:p>
        </p:txBody>
      </p:sp>
      <p:sp>
        <p:nvSpPr>
          <p:cNvPr id="1258" name="Google Shape;1258;p21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07"/>
          <p:cNvSpPr txBox="1">
            <a:spLocks noGrp="1"/>
          </p:cNvSpPr>
          <p:nvPr>
            <p:ph type="title"/>
          </p:nvPr>
        </p:nvSpPr>
        <p:spPr>
          <a:xfrm>
            <a:off x="1143000" y="476251"/>
            <a:ext cx="9906000" cy="952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6000"/>
              <a:t>Factors that Influence Understanding</a:t>
            </a:r>
            <a:endParaRPr sz="6000"/>
          </a:p>
        </p:txBody>
      </p:sp>
      <p:sp>
        <p:nvSpPr>
          <p:cNvPr id="1264" name="Google Shape;1264;p107"/>
          <p:cNvSpPr txBox="1">
            <a:spLocks noGrp="1"/>
          </p:cNvSpPr>
          <p:nvPr>
            <p:ph type="body" idx="3"/>
          </p:nvPr>
        </p:nvSpPr>
        <p:spPr>
          <a:xfrm>
            <a:off x="6362703" y="952501"/>
            <a:ext cx="4646602" cy="388938"/>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Clr>
                <a:schemeClr val="lt1"/>
              </a:buClr>
              <a:buSzPts val="2220"/>
              <a:buNone/>
            </a:pPr>
            <a:r>
              <a:rPr lang="en-US" sz="2220">
                <a:solidFill>
                  <a:schemeClr val="lt1"/>
                </a:solidFill>
              </a:rPr>
              <a:t>Speaker:</a:t>
            </a:r>
            <a:endParaRPr/>
          </a:p>
        </p:txBody>
      </p:sp>
      <p:sp>
        <p:nvSpPr>
          <p:cNvPr id="1265" name="Google Shape;1265;p10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29</a:t>
            </a:r>
            <a:endParaRPr sz="1200" b="0" i="0" u="none" strike="noStrike" cap="none">
              <a:solidFill>
                <a:srgbClr val="000000"/>
              </a:solidFill>
              <a:latin typeface="Garamond"/>
              <a:ea typeface="Garamond"/>
              <a:cs typeface="Garamond"/>
              <a:sym typeface="Garamond"/>
            </a:endParaRPr>
          </a:p>
        </p:txBody>
      </p:sp>
      <p:graphicFrame>
        <p:nvGraphicFramePr>
          <p:cNvPr id="1266" name="Google Shape;1266;p107"/>
          <p:cNvGraphicFramePr/>
          <p:nvPr/>
        </p:nvGraphicFramePr>
        <p:xfrm>
          <a:off x="2850100" y="1905001"/>
          <a:ext cx="6491800" cy="4680204"/>
        </p:xfrm>
        <a:graphic>
          <a:graphicData uri="http://schemas.openxmlformats.org/drawingml/2006/table">
            <a:tbl>
              <a:tblPr firstRow="1" firstCol="1" bandRow="1">
                <a:noFill/>
                <a:tableStyleId>{1CD02F92-49FE-405D-97F2-4ADAB8161A26}</a:tableStyleId>
              </a:tblPr>
              <a:tblGrid>
                <a:gridCol w="3232850">
                  <a:extLst>
                    <a:ext uri="{9D8B030D-6E8A-4147-A177-3AD203B41FA5}">
                      <a16:colId xmlns:a16="http://schemas.microsoft.com/office/drawing/2014/main" val="20000"/>
                    </a:ext>
                  </a:extLst>
                </a:gridCol>
                <a:gridCol w="3258950">
                  <a:extLst>
                    <a:ext uri="{9D8B030D-6E8A-4147-A177-3AD203B41FA5}">
                      <a16:colId xmlns:a16="http://schemas.microsoft.com/office/drawing/2014/main" val="20001"/>
                    </a:ext>
                  </a:extLst>
                </a:gridCol>
              </a:tblGrid>
              <a:tr h="250650">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latin typeface="Garamond"/>
                          <a:ea typeface="Garamond"/>
                          <a:cs typeface="Garamond"/>
                          <a:sym typeface="Garamond"/>
                        </a:rPr>
                        <a:t>Listeners</a:t>
                      </a:r>
                      <a:endParaRPr sz="1600" u="none" strike="noStrike" cap="none">
                        <a:latin typeface="Garamond"/>
                        <a:ea typeface="Garamond"/>
                        <a:cs typeface="Garamond"/>
                        <a:sym typeface="Garamond"/>
                      </a:endParaRPr>
                    </a:p>
                  </a:txBody>
                  <a:tcPr marL="68575" marR="68575" marT="0" marB="0"/>
                </a:tc>
                <a:tc>
                  <a:txBody>
                    <a:bodyPr/>
                    <a:lstStyle/>
                    <a:p>
                      <a:pPr marL="0" marR="0" lvl="0" indent="0" algn="ctr" rtl="0">
                        <a:lnSpc>
                          <a:spcPct val="107000"/>
                        </a:lnSpc>
                        <a:spcBef>
                          <a:spcPts val="0"/>
                        </a:spcBef>
                        <a:spcAft>
                          <a:spcPts val="0"/>
                        </a:spcAft>
                        <a:buClr>
                          <a:srgbClr val="000000"/>
                        </a:buClr>
                        <a:buSzPts val="1600"/>
                        <a:buFont typeface="Arial"/>
                        <a:buNone/>
                      </a:pPr>
                      <a:r>
                        <a:rPr lang="en-US" sz="1600" u="none" strike="noStrike" cap="none">
                          <a:latin typeface="Garamond"/>
                          <a:ea typeface="Garamond"/>
                          <a:cs typeface="Garamond"/>
                          <a:sym typeface="Garamond"/>
                        </a:rPr>
                        <a:t>Speakers</a:t>
                      </a:r>
                      <a:endParaRPr sz="1600" u="none" strike="noStrike" cap="none">
                        <a:latin typeface="Garamond"/>
                        <a:ea typeface="Garamond"/>
                        <a:cs typeface="Garamond"/>
                        <a:sym typeface="Garamond"/>
                      </a:endParaRPr>
                    </a:p>
                  </a:txBody>
                  <a:tcPr marL="68575" marR="68575" marT="0" marB="0"/>
                </a:tc>
                <a:extLst>
                  <a:ext uri="{0D108BD9-81ED-4DB2-BD59-A6C34878D82A}">
                    <a16:rowId xmlns:a16="http://schemas.microsoft.com/office/drawing/2014/main" val="10000"/>
                  </a:ext>
                </a:extLst>
              </a:tr>
              <a:tr h="4209525">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Level of hearing loss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Type of hearing loss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Use of hearing aid</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Use of assistive listening devices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Attention level</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Motivation to hear</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Expectation</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Emotional state</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Fatigue</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Distracting sensations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Distracting thoughts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Speechreading skills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Tinnitus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Tension level</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Manual communication</a:t>
                      </a:r>
                      <a:endParaRPr sz="1400" u="none" strike="noStrike" cap="none"/>
                    </a:p>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Garamond"/>
                          <a:ea typeface="Garamond"/>
                          <a:cs typeface="Garamond"/>
                          <a:sym typeface="Garamond"/>
                        </a:rPr>
                        <a:t> </a:t>
                      </a:r>
                      <a:endParaRPr sz="1600" u="none" strike="noStrike" cap="none">
                        <a:latin typeface="Garamond"/>
                        <a:ea typeface="Garamond"/>
                        <a:cs typeface="Garamond"/>
                        <a:sym typeface="Garamond"/>
                      </a:endParaRPr>
                    </a:p>
                  </a:txBody>
                  <a:tcPr marL="68575" marR="68575"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Voice intensity</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Voice projection</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Rate of speech</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Clarity of speech</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Facial expression body language</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Foreign accent</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Facing listener</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Monotonous tone</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Beard/mustache</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Emotionality</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Mannerisms</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Objects in mouth</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Interest of message</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Relationship to listener</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Quality of interpreter</a:t>
                      </a:r>
                      <a:endParaRPr sz="1400" u="none" strike="noStrike" cap="none"/>
                    </a:p>
                    <a:p>
                      <a:pPr marL="342900" marR="0" lvl="0" indent="-342900" algn="l" rtl="0">
                        <a:lnSpc>
                          <a:spcPct val="107000"/>
                        </a:lnSpc>
                        <a:spcBef>
                          <a:spcPts val="0"/>
                        </a:spcBef>
                        <a:spcAft>
                          <a:spcPts val="0"/>
                        </a:spcAft>
                        <a:buClr>
                          <a:srgbClr val="000000"/>
                        </a:buClr>
                        <a:buSzPts val="1000"/>
                        <a:buFont typeface="Noto Sans Symbols"/>
                        <a:buChar char="▪"/>
                      </a:pPr>
                      <a:r>
                        <a:rPr lang="en-US" sz="1600" u="none" strike="noStrike" cap="none">
                          <a:latin typeface="Garamond"/>
                          <a:ea typeface="Garamond"/>
                          <a:cs typeface="Garamond"/>
                          <a:sym typeface="Garamond"/>
                        </a:rPr>
                        <a:t>Quality of typist</a:t>
                      </a:r>
                      <a:endParaRPr sz="1600" u="none" strike="noStrike" cap="none">
                        <a:latin typeface="Garamond"/>
                        <a:ea typeface="Garamond"/>
                        <a:cs typeface="Garamond"/>
                        <a:sym typeface="Garamond"/>
                      </a:endParaRPr>
                    </a:p>
                  </a:txBody>
                  <a:tcPr marL="68575" marR="68575"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70"/>
        <p:cNvGrpSpPr/>
        <p:nvPr/>
      </p:nvGrpSpPr>
      <p:grpSpPr>
        <a:xfrm>
          <a:off x="0" y="0"/>
          <a:ext cx="0" cy="0"/>
          <a:chOff x="0" y="0"/>
          <a:chExt cx="0" cy="0"/>
        </a:xfrm>
      </p:grpSpPr>
      <p:sp>
        <p:nvSpPr>
          <p:cNvPr id="1271" name="Google Shape;1271;p10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29</a:t>
            </a:r>
            <a:endParaRPr sz="1200" b="0" i="0" u="none" strike="noStrike" cap="none">
              <a:solidFill>
                <a:srgbClr val="000000"/>
              </a:solidFill>
              <a:latin typeface="Garamond"/>
              <a:ea typeface="Garamond"/>
              <a:cs typeface="Garamond"/>
              <a:sym typeface="Garamond"/>
            </a:endParaRPr>
          </a:p>
        </p:txBody>
      </p:sp>
      <p:pic>
        <p:nvPicPr>
          <p:cNvPr id="1272" name="Google Shape;1272;p108" descr="In this collaboration between DMU's Audiology and Drama departments, the experiences of people with mild hearing loss are presented and performed by actors. They speak poignantly, frankly and sometimes amusingly about how it has affected family, work, relationships and social life and how the first signs of hearing loss manifested themselves.&#10;&#10;&#10;Book your place for an Open Day: http://www.dmu.ac.uk/opendays&#10;&#10;Follow DMU on:&#10;&#10;Facebook - http://dmu.ac.uk/facebook&#10;Twitter - http://dmu.ac.uk/twitter&#10;YouTube - http://dmu.ac.uk/youtube&#10;Snapchat - http://www.dmu.ac.uk/snapchat&#10;Instagram - http://dmu.ac.uk/instagram&#10;LinkedIN - http://dmu.ac.uk/linkedin&#10;GooglePlus - http://dmu.ac.uk/googleplus&#10;Web: http://www.dmu.ac.uk" title="Being Heard: Experiences of people with mild hearing loss">
            <a:hlinkClick r:id="rId3"/>
          </p:cNvPr>
          <p:cNvPicPr preferRelativeResize="0"/>
          <p:nvPr/>
        </p:nvPicPr>
        <p:blipFill rotWithShape="1">
          <a:blip r:embed="rId4">
            <a:alphaModFix/>
          </a:blip>
          <a:srcRect/>
          <a:stretch/>
        </p:blipFill>
        <p:spPr>
          <a:xfrm>
            <a:off x="1524000" y="12"/>
            <a:ext cx="9144000"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6"/>
        <p:cNvGrpSpPr/>
        <p:nvPr/>
      </p:nvGrpSpPr>
      <p:grpSpPr>
        <a:xfrm>
          <a:off x="0" y="0"/>
          <a:ext cx="0" cy="0"/>
          <a:chOff x="0" y="0"/>
          <a:chExt cx="0" cy="0"/>
        </a:xfrm>
      </p:grpSpPr>
      <p:sp>
        <p:nvSpPr>
          <p:cNvPr id="1277" name="Google Shape;1277;p10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278" name="Google Shape;1278;p109"/>
          <p:cNvSpPr txBox="1">
            <a:spLocks noGrp="1"/>
          </p:cNvSpPr>
          <p:nvPr>
            <p:ph type="title"/>
          </p:nvPr>
        </p:nvSpPr>
        <p:spPr>
          <a:xfrm>
            <a:off x="838199" y="1093788"/>
            <a:ext cx="10506455" cy="296720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800"/>
              <a:buFont typeface="Calibri"/>
              <a:buNone/>
            </a:pPr>
            <a:r>
              <a:rPr lang="en-US" sz="6800">
                <a:solidFill>
                  <a:schemeClr val="dk1"/>
                </a:solidFill>
              </a:rPr>
              <a:t>Maximizing </a:t>
            </a:r>
            <a:r>
              <a:rPr lang="en-US" sz="6800"/>
              <a:t>Hard of Hearing</a:t>
            </a:r>
            <a:r>
              <a:rPr lang="en-US" sz="6800">
                <a:solidFill>
                  <a:schemeClr val="dk1"/>
                </a:solidFill>
              </a:rPr>
              <a:t> person’s ability to participate in conversation</a:t>
            </a:r>
            <a:endParaRPr sz="6800">
              <a:solidFill>
                <a:schemeClr val="dk1"/>
              </a:solidFill>
            </a:endParaRPr>
          </a:p>
        </p:txBody>
      </p:sp>
      <p:sp>
        <p:nvSpPr>
          <p:cNvPr id="1279" name="Google Shape;1279;p109"/>
          <p:cNvSpPr/>
          <p:nvPr/>
        </p:nvSpPr>
        <p:spPr>
          <a:xfrm>
            <a:off x="841248" y="4331166"/>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280" name="Google Shape;1280;p109"/>
          <p:cNvSpPr/>
          <p:nvPr/>
        </p:nvSpPr>
        <p:spPr>
          <a:xfrm rot="5400000">
            <a:off x="9346882" y="2348839"/>
            <a:ext cx="54864" cy="394677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281" name="Google Shape;1281;p10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29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6"/>
        <p:cNvGrpSpPr/>
        <p:nvPr/>
      </p:nvGrpSpPr>
      <p:grpSpPr>
        <a:xfrm>
          <a:off x="0" y="0"/>
          <a:ext cx="0" cy="0"/>
          <a:chOff x="0" y="0"/>
          <a:chExt cx="0" cy="0"/>
        </a:xfrm>
      </p:grpSpPr>
      <p:sp>
        <p:nvSpPr>
          <p:cNvPr id="1287" name="Google Shape;1287;p21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1288" name="Google Shape;1288;p217" descr="A close up of a sign&#10;&#10;Description automatically generated"/>
          <p:cNvPicPr preferRelativeResize="0"/>
          <p:nvPr/>
        </p:nvPicPr>
        <p:blipFill rotWithShape="1">
          <a:blip r:embed="rId3">
            <a:alphaModFix/>
          </a:blip>
          <a:srcRect b="15"/>
          <a:stretch/>
        </p:blipFill>
        <p:spPr>
          <a:xfrm>
            <a:off x="20" y="1282"/>
            <a:ext cx="12191980" cy="6856718"/>
          </a:xfrm>
          <a:prstGeom prst="rect">
            <a:avLst/>
          </a:prstGeom>
          <a:noFill/>
          <a:ln>
            <a:noFill/>
          </a:ln>
        </p:spPr>
      </p:pic>
      <p:sp>
        <p:nvSpPr>
          <p:cNvPr id="1289" name="Google Shape;1289;p21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30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rgbClr val="B3C6E7"/>
            </a:gs>
            <a:gs pos="84000">
              <a:srgbClr val="4C78C6"/>
            </a:gs>
            <a:gs pos="100000">
              <a:srgbClr val="254378"/>
            </a:gs>
          </a:gsLst>
          <a:path path="circle">
            <a:fillToRect l="50000" t="50000" r="50000" b="50000"/>
          </a:path>
          <a:tileRect/>
        </a:gradFill>
        <a:effectLst/>
      </p:bgPr>
    </p:bg>
    <p:spTree>
      <p:nvGrpSpPr>
        <p:cNvPr id="1" name="Shape 1293"/>
        <p:cNvGrpSpPr/>
        <p:nvPr/>
      </p:nvGrpSpPr>
      <p:grpSpPr>
        <a:xfrm>
          <a:off x="0" y="0"/>
          <a:ext cx="0" cy="0"/>
          <a:chOff x="0" y="0"/>
          <a:chExt cx="0" cy="0"/>
        </a:xfrm>
      </p:grpSpPr>
      <p:sp>
        <p:nvSpPr>
          <p:cNvPr id="1294" name="Google Shape;1294;p111"/>
          <p:cNvSpPr txBox="1">
            <a:spLocks noGrp="1"/>
          </p:cNvSpPr>
          <p:nvPr>
            <p:ph type="body" idx="2"/>
          </p:nvPr>
        </p:nvSpPr>
        <p:spPr>
          <a:xfrm>
            <a:off x="813285" y="1032567"/>
            <a:ext cx="4878391" cy="550317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3000"/>
              <a:t>Speak slowly and distinctly, pausing more frequently than normally</a:t>
            </a:r>
            <a:endParaRPr sz="3000"/>
          </a:p>
          <a:p>
            <a:pPr marL="228600" lvl="0" indent="-228600" algn="l" rtl="0">
              <a:lnSpc>
                <a:spcPct val="80000"/>
              </a:lnSpc>
              <a:spcBef>
                <a:spcPts val="1000"/>
              </a:spcBef>
              <a:spcAft>
                <a:spcPts val="0"/>
              </a:spcAft>
              <a:buClr>
                <a:schemeClr val="dk1"/>
              </a:buClr>
              <a:buSzPts val="2590"/>
              <a:buChar char="•"/>
            </a:pPr>
            <a:r>
              <a:rPr lang="en-US" sz="3000"/>
              <a:t>Do not over-accentuate words</a:t>
            </a:r>
            <a:endParaRPr sz="3000"/>
          </a:p>
          <a:p>
            <a:pPr marL="228600" lvl="0" indent="-228600" algn="l" rtl="0">
              <a:lnSpc>
                <a:spcPct val="80000"/>
              </a:lnSpc>
              <a:spcBef>
                <a:spcPts val="1000"/>
              </a:spcBef>
              <a:spcAft>
                <a:spcPts val="0"/>
              </a:spcAft>
              <a:buClr>
                <a:schemeClr val="dk1"/>
              </a:buClr>
              <a:buSzPts val="2590"/>
              <a:buChar char="•"/>
            </a:pPr>
            <a:r>
              <a:rPr lang="en-US" sz="3000"/>
              <a:t>Articulate consonants with special care  </a:t>
            </a:r>
            <a:endParaRPr sz="3000"/>
          </a:p>
          <a:p>
            <a:pPr marL="228600" lvl="0" indent="-228600" algn="l" rtl="0">
              <a:lnSpc>
                <a:spcPct val="80000"/>
              </a:lnSpc>
              <a:spcBef>
                <a:spcPts val="1000"/>
              </a:spcBef>
              <a:spcAft>
                <a:spcPts val="0"/>
              </a:spcAft>
              <a:buClr>
                <a:schemeClr val="dk1"/>
              </a:buClr>
              <a:buSzPts val="2590"/>
              <a:buChar char="•"/>
            </a:pPr>
            <a:r>
              <a:rPr lang="en-US" sz="3000"/>
              <a:t>Raise volume of voice and keep your voice at same volume; do not drop voice at end of sentence.</a:t>
            </a:r>
            <a:endParaRPr sz="3000"/>
          </a:p>
          <a:p>
            <a:pPr marL="228600" lvl="0" indent="-228600" algn="l" rtl="0">
              <a:lnSpc>
                <a:spcPct val="80000"/>
              </a:lnSpc>
              <a:spcBef>
                <a:spcPts val="1000"/>
              </a:spcBef>
              <a:spcAft>
                <a:spcPts val="0"/>
              </a:spcAft>
              <a:buClr>
                <a:schemeClr val="dk1"/>
              </a:buClr>
              <a:buSzPts val="2590"/>
              <a:buChar char="•"/>
            </a:pPr>
            <a:r>
              <a:rPr lang="en-US" sz="3000"/>
              <a:t>Talk in normal/lower voice</a:t>
            </a:r>
            <a:endParaRPr sz="3000"/>
          </a:p>
          <a:p>
            <a:pPr marL="228600" lvl="0" indent="-228600" algn="l" rtl="0">
              <a:lnSpc>
                <a:spcPct val="80000"/>
              </a:lnSpc>
              <a:spcBef>
                <a:spcPts val="1000"/>
              </a:spcBef>
              <a:spcAft>
                <a:spcPts val="0"/>
              </a:spcAft>
              <a:buClr>
                <a:schemeClr val="dk1"/>
              </a:buClr>
              <a:buSzPts val="2590"/>
              <a:buChar char="•"/>
            </a:pPr>
            <a:r>
              <a:rPr lang="en-US" sz="3000"/>
              <a:t>Ask HOH person for comfortable voice level</a:t>
            </a:r>
            <a:endParaRPr sz="3000"/>
          </a:p>
        </p:txBody>
      </p:sp>
      <p:sp>
        <p:nvSpPr>
          <p:cNvPr id="1295" name="Google Shape;1295;p111"/>
          <p:cNvSpPr txBox="1">
            <a:spLocks noGrp="1"/>
          </p:cNvSpPr>
          <p:nvPr>
            <p:ph type="body" idx="4"/>
          </p:nvPr>
        </p:nvSpPr>
        <p:spPr>
          <a:xfrm>
            <a:off x="6503505" y="1023879"/>
            <a:ext cx="4875210" cy="5410899"/>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2590"/>
              <a:buChar char="•"/>
            </a:pPr>
            <a:r>
              <a:rPr lang="en-US" sz="3000"/>
              <a:t>Pronounce names with care; make a reference to the name if possible</a:t>
            </a:r>
            <a:endParaRPr sz="3000"/>
          </a:p>
          <a:p>
            <a:pPr marL="228600" lvl="0" indent="-228600" algn="l" rtl="0">
              <a:lnSpc>
                <a:spcPct val="110000"/>
              </a:lnSpc>
              <a:spcBef>
                <a:spcPts val="1000"/>
              </a:spcBef>
              <a:spcAft>
                <a:spcPts val="0"/>
              </a:spcAft>
              <a:buClr>
                <a:schemeClr val="dk1"/>
              </a:buClr>
              <a:buSzPts val="2590"/>
              <a:buChar char="•"/>
            </a:pPr>
            <a:r>
              <a:rPr lang="en-US" sz="3000"/>
              <a:t>Change to a new subject at a slower rate </a:t>
            </a:r>
            <a:endParaRPr sz="3000"/>
          </a:p>
          <a:p>
            <a:pPr marL="228600" lvl="0" indent="-228600" algn="l" rtl="0">
              <a:lnSpc>
                <a:spcPct val="110000"/>
              </a:lnSpc>
              <a:spcBef>
                <a:spcPts val="1000"/>
              </a:spcBef>
              <a:spcAft>
                <a:spcPts val="0"/>
              </a:spcAft>
              <a:buClr>
                <a:schemeClr val="dk1"/>
              </a:buClr>
              <a:buSzPts val="2590"/>
              <a:buChar char="•"/>
            </a:pPr>
            <a:r>
              <a:rPr lang="en-US" sz="3000"/>
              <a:t>Use shorter phrases </a:t>
            </a:r>
            <a:endParaRPr sz="3000"/>
          </a:p>
          <a:p>
            <a:pPr marL="228600" lvl="0" indent="-228600" algn="l" rtl="0">
              <a:lnSpc>
                <a:spcPct val="110000"/>
              </a:lnSpc>
              <a:spcBef>
                <a:spcPts val="1000"/>
              </a:spcBef>
              <a:spcAft>
                <a:spcPts val="0"/>
              </a:spcAft>
              <a:buClr>
                <a:schemeClr val="dk1"/>
              </a:buClr>
              <a:buSzPts val="2590"/>
              <a:buChar char="•"/>
            </a:pPr>
            <a:r>
              <a:rPr lang="en-US" sz="3000"/>
              <a:t>Do not show annoyance by careless facial expression</a:t>
            </a:r>
            <a:endParaRPr sz="3000"/>
          </a:p>
          <a:p>
            <a:pPr marL="228600" lvl="0" indent="-228600" algn="l" rtl="0">
              <a:lnSpc>
                <a:spcPct val="110000"/>
              </a:lnSpc>
              <a:spcBef>
                <a:spcPts val="1000"/>
              </a:spcBef>
              <a:spcAft>
                <a:spcPts val="0"/>
              </a:spcAft>
              <a:buClr>
                <a:schemeClr val="dk1"/>
              </a:buClr>
              <a:buSzPts val="2590"/>
              <a:buChar char="•"/>
            </a:pPr>
            <a:r>
              <a:rPr lang="en-US" sz="3000"/>
              <a:t>In a group, repeat important statements</a:t>
            </a:r>
            <a:endParaRPr sz="3000"/>
          </a:p>
        </p:txBody>
      </p:sp>
      <p:sp>
        <p:nvSpPr>
          <p:cNvPr id="1296" name="Google Shape;1296;p111"/>
          <p:cNvSpPr txBox="1"/>
          <p:nvPr/>
        </p:nvSpPr>
        <p:spPr>
          <a:xfrm>
            <a:off x="1472715" y="254795"/>
            <a:ext cx="9906000" cy="82391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290"/>
              <a:buFont typeface="Calibri"/>
              <a:buNone/>
            </a:pPr>
            <a:r>
              <a:rPr lang="en-US" sz="4200" b="0" i="0" u="none" strike="noStrike" cap="none">
                <a:solidFill>
                  <a:schemeClr val="dk1"/>
                </a:solidFill>
                <a:latin typeface="Garamond"/>
                <a:ea typeface="Garamond"/>
                <a:cs typeface="Garamond"/>
                <a:sym typeface="Garamond"/>
              </a:rPr>
              <a:t>Verbal Aids</a:t>
            </a:r>
            <a:endParaRPr sz="4200" b="0" i="0" u="none" strike="noStrike" cap="none">
              <a:solidFill>
                <a:srgbClr val="000000"/>
              </a:solidFill>
              <a:latin typeface="Garamond"/>
              <a:ea typeface="Garamond"/>
              <a:cs typeface="Garamond"/>
              <a:sym typeface="Garamond"/>
            </a:endParaRPr>
          </a:p>
        </p:txBody>
      </p:sp>
      <p:sp>
        <p:nvSpPr>
          <p:cNvPr id="1297" name="Google Shape;1297;p11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30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01"/>
        <p:cNvGrpSpPr/>
        <p:nvPr/>
      </p:nvGrpSpPr>
      <p:grpSpPr>
        <a:xfrm>
          <a:off x="0" y="0"/>
          <a:ext cx="0" cy="0"/>
          <a:chOff x="0" y="0"/>
          <a:chExt cx="0" cy="0"/>
        </a:xfrm>
      </p:grpSpPr>
      <p:sp>
        <p:nvSpPr>
          <p:cNvPr id="1302" name="Google Shape;1302;p11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30</a:t>
            </a:r>
            <a:endParaRPr sz="1200" b="0" i="0" u="none" strike="noStrike" cap="none">
              <a:solidFill>
                <a:srgbClr val="000000"/>
              </a:solidFill>
              <a:latin typeface="Garamond"/>
              <a:ea typeface="Garamond"/>
              <a:cs typeface="Garamond"/>
              <a:sym typeface="Garamond"/>
            </a:endParaRPr>
          </a:p>
        </p:txBody>
      </p:sp>
      <p:pic>
        <p:nvPicPr>
          <p:cNvPr id="1303" name="Google Shape;1303;p112" descr="How does it actually sound to the person with a hearing loss when listening to music or having a conversation in a crowded place? If you would like to know more about hearing loss go to bloom hearing in your local country." title="How does it sound for people with a hearing loss?">
            <a:hlinkClick r:id="rId3"/>
          </p:cNvPr>
          <p:cNvPicPr preferRelativeResize="0"/>
          <p:nvPr/>
        </p:nvPicPr>
        <p:blipFill rotWithShape="1">
          <a:blip r:embed="rId4">
            <a:alphaModFix/>
          </a:blip>
          <a:srcRect/>
          <a:stretch/>
        </p:blipFill>
        <p:spPr>
          <a:xfrm>
            <a:off x="1524000" y="12"/>
            <a:ext cx="9144000" cy="6858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7"/>
        <p:cNvGrpSpPr/>
        <p:nvPr/>
      </p:nvGrpSpPr>
      <p:grpSpPr>
        <a:xfrm>
          <a:off x="0" y="0"/>
          <a:ext cx="0" cy="0"/>
          <a:chOff x="0" y="0"/>
          <a:chExt cx="0" cy="0"/>
        </a:xfrm>
      </p:grpSpPr>
      <p:sp>
        <p:nvSpPr>
          <p:cNvPr id="1308" name="Google Shape;1308;p118"/>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09" name="Google Shape;1309;p118"/>
          <p:cNvSpPr txBox="1">
            <a:spLocks noGrp="1"/>
          </p:cNvSpPr>
          <p:nvPr>
            <p:ph type="title"/>
          </p:nvPr>
        </p:nvSpPr>
        <p:spPr>
          <a:xfrm>
            <a:off x="1078828" y="1147158"/>
            <a:ext cx="6038470" cy="47133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Calibri"/>
              <a:buNone/>
            </a:pPr>
            <a:r>
              <a:rPr lang="en-US" sz="6000">
                <a:solidFill>
                  <a:schemeClr val="dk1"/>
                </a:solidFill>
              </a:rPr>
              <a:t>Guidelines for better communication</a:t>
            </a:r>
            <a:endParaRPr/>
          </a:p>
        </p:txBody>
      </p:sp>
      <p:grpSp>
        <p:nvGrpSpPr>
          <p:cNvPr id="1310" name="Google Shape;1310;p118"/>
          <p:cNvGrpSpPr/>
          <p:nvPr/>
        </p:nvGrpSpPr>
        <p:grpSpPr>
          <a:xfrm>
            <a:off x="0" y="3154317"/>
            <a:ext cx="731521" cy="673460"/>
            <a:chOff x="3940602" y="308034"/>
            <a:chExt cx="2116791" cy="3428999"/>
          </a:xfrm>
        </p:grpSpPr>
        <p:sp>
          <p:nvSpPr>
            <p:cNvPr id="1311" name="Google Shape;1311;p118"/>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12" name="Google Shape;1312;p118"/>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13" name="Google Shape;1313;p118"/>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314" name="Google Shape;1314;p118"/>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15" name="Google Shape;1315;p11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31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5"/>
        <p:cNvGrpSpPr/>
        <p:nvPr/>
      </p:nvGrpSpPr>
      <p:grpSpPr>
        <a:xfrm>
          <a:off x="0" y="0"/>
          <a:ext cx="0" cy="0"/>
          <a:chOff x="0" y="0"/>
          <a:chExt cx="0" cy="0"/>
        </a:xfrm>
      </p:grpSpPr>
      <p:sp>
        <p:nvSpPr>
          <p:cNvPr id="346" name="Google Shape;346;p1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347" name="Google Shape;347;p13"/>
          <p:cNvGrpSpPr/>
          <p:nvPr/>
        </p:nvGrpSpPr>
        <p:grpSpPr>
          <a:xfrm rot="5400000">
            <a:off x="-2340441" y="2666183"/>
            <a:ext cx="5860051" cy="527712"/>
            <a:chOff x="6081624" y="1998368"/>
            <a:chExt cx="5613457" cy="782175"/>
          </a:xfrm>
        </p:grpSpPr>
        <p:sp>
          <p:nvSpPr>
            <p:cNvPr id="348" name="Google Shape;348;p13"/>
            <p:cNvSpPr/>
            <p:nvPr/>
          </p:nvSpPr>
          <p:spPr>
            <a:xfrm rot="5400000">
              <a:off x="11228040" y="2313027"/>
              <a:ext cx="781700"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49" name="Google Shape;349;p13"/>
            <p:cNvSpPr/>
            <p:nvPr/>
          </p:nvSpPr>
          <p:spPr>
            <a:xfrm rot="10800000">
              <a:off x="6081624" y="1998844"/>
              <a:ext cx="5372968" cy="7816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350" name="Google Shape;350;p13"/>
          <p:cNvSpPr/>
          <p:nvPr/>
        </p:nvSpPr>
        <p:spPr>
          <a:xfrm>
            <a:off x="579528" y="922919"/>
            <a:ext cx="11111729" cy="5461252"/>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51" name="Google Shape;351;p13"/>
          <p:cNvSpPr txBox="1">
            <a:spLocks noGrp="1"/>
          </p:cNvSpPr>
          <p:nvPr>
            <p:ph type="title"/>
          </p:nvPr>
        </p:nvSpPr>
        <p:spPr>
          <a:xfrm>
            <a:off x="1282963" y="1238080"/>
            <a:ext cx="9849751" cy="134967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Bullard-Plawecki Employee Right to Know Act</a:t>
            </a:r>
            <a:endParaRPr sz="6000"/>
          </a:p>
        </p:txBody>
      </p:sp>
      <p:sp>
        <p:nvSpPr>
          <p:cNvPr id="352" name="Google Shape;352;p13"/>
          <p:cNvSpPr txBox="1">
            <a:spLocks noGrp="1"/>
          </p:cNvSpPr>
          <p:nvPr>
            <p:ph type="body" idx="1"/>
          </p:nvPr>
        </p:nvSpPr>
        <p:spPr>
          <a:xfrm>
            <a:off x="1289304" y="2902913"/>
            <a:ext cx="9849751" cy="303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300"/>
              <a:buNone/>
            </a:pPr>
            <a:r>
              <a:rPr lang="en-US" sz="3000">
                <a:latin typeface="Garamond"/>
                <a:ea typeface="Garamond"/>
                <a:cs typeface="Garamond"/>
                <a:sym typeface="Garamond"/>
              </a:rPr>
              <a:t>Notifies employee when disciplinary reports, letter of reprimands, disciplinary actions will be divulged.</a:t>
            </a:r>
            <a:endParaRPr sz="3000"/>
          </a:p>
        </p:txBody>
      </p:sp>
      <p:sp>
        <p:nvSpPr>
          <p:cNvPr id="353" name="Google Shape;353;p1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7</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9"/>
        <p:cNvGrpSpPr/>
        <p:nvPr/>
      </p:nvGrpSpPr>
      <p:grpSpPr>
        <a:xfrm>
          <a:off x="0" y="0"/>
          <a:ext cx="0" cy="0"/>
          <a:chOff x="0" y="0"/>
          <a:chExt cx="0" cy="0"/>
        </a:xfrm>
      </p:grpSpPr>
      <p:sp>
        <p:nvSpPr>
          <p:cNvPr id="1320" name="Google Shape;1320;p11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321" name="Google Shape;1321;p113"/>
          <p:cNvGrpSpPr/>
          <p:nvPr/>
        </p:nvGrpSpPr>
        <p:grpSpPr>
          <a:xfrm>
            <a:off x="4" y="1216597"/>
            <a:ext cx="731521" cy="673460"/>
            <a:chOff x="3940602" y="308034"/>
            <a:chExt cx="2116791" cy="3428999"/>
          </a:xfrm>
        </p:grpSpPr>
        <p:sp>
          <p:nvSpPr>
            <p:cNvPr id="1322" name="Google Shape;1322;p113"/>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23" name="Google Shape;1323;p113"/>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24" name="Google Shape;1324;p113"/>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325" name="Google Shape;1325;p113"/>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26" name="Google Shape;1326;p113"/>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6000">
                <a:solidFill>
                  <a:schemeClr val="dk1"/>
                </a:solidFill>
              </a:rPr>
              <a:t>Adapting the Environment</a:t>
            </a:r>
            <a:endParaRPr sz="6000"/>
          </a:p>
        </p:txBody>
      </p:sp>
      <p:sp>
        <p:nvSpPr>
          <p:cNvPr id="1327" name="Google Shape;1327;p113"/>
          <p:cNvSpPr txBox="1">
            <a:spLocks noGrp="1"/>
          </p:cNvSpPr>
          <p:nvPr>
            <p:ph type="body" idx="2"/>
          </p:nvPr>
        </p:nvSpPr>
        <p:spPr>
          <a:xfrm>
            <a:off x="1045028" y="3017522"/>
            <a:ext cx="9941319" cy="3124658"/>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Clr>
                <a:schemeClr val="dk1"/>
              </a:buClr>
              <a:buSzPts val="2400"/>
              <a:buFont typeface="Arial"/>
              <a:buChar char="•"/>
            </a:pPr>
            <a:r>
              <a:rPr lang="en-US" sz="3000"/>
              <a:t>Eliminate or decrease background noise</a:t>
            </a:r>
            <a:endParaRPr sz="3000"/>
          </a:p>
          <a:p>
            <a:pPr marL="228600" lvl="0" indent="-228600" algn="l" rtl="0">
              <a:lnSpc>
                <a:spcPct val="80000"/>
              </a:lnSpc>
              <a:spcBef>
                <a:spcPts val="1000"/>
              </a:spcBef>
              <a:spcAft>
                <a:spcPts val="0"/>
              </a:spcAft>
              <a:buClr>
                <a:schemeClr val="dk1"/>
              </a:buClr>
              <a:buSzPts val="2400"/>
              <a:buFont typeface="Arial"/>
              <a:buChar char="•"/>
            </a:pPr>
            <a:r>
              <a:rPr lang="en-US" sz="3000"/>
              <a:t>Place person in strategic place to hear; consider sitting closer</a:t>
            </a:r>
            <a:endParaRPr sz="3000"/>
          </a:p>
          <a:p>
            <a:pPr marL="228600" lvl="0" indent="-228600" algn="l" rtl="0">
              <a:lnSpc>
                <a:spcPct val="80000"/>
              </a:lnSpc>
              <a:spcBef>
                <a:spcPts val="1000"/>
              </a:spcBef>
              <a:spcAft>
                <a:spcPts val="0"/>
              </a:spcAft>
              <a:buClr>
                <a:schemeClr val="dk1"/>
              </a:buClr>
              <a:buSzPts val="2400"/>
              <a:buFont typeface="Arial"/>
              <a:buChar char="•"/>
            </a:pPr>
            <a:r>
              <a:rPr lang="en-US" sz="3000"/>
              <a:t>Use furnishings that absorb sound and reduce resonance</a:t>
            </a:r>
            <a:endParaRPr sz="3000"/>
          </a:p>
          <a:p>
            <a:pPr marL="228600" lvl="0" indent="-228600" algn="l" rtl="0">
              <a:lnSpc>
                <a:spcPct val="80000"/>
              </a:lnSpc>
              <a:spcBef>
                <a:spcPts val="1000"/>
              </a:spcBef>
              <a:spcAft>
                <a:spcPts val="0"/>
              </a:spcAft>
              <a:buClr>
                <a:schemeClr val="dk1"/>
              </a:buClr>
              <a:buSzPts val="2400"/>
              <a:buFont typeface="Arial"/>
              <a:buChar char="•"/>
            </a:pPr>
            <a:r>
              <a:rPr lang="en-US" sz="3000"/>
              <a:t>Modify Lighting and seating arrangements</a:t>
            </a:r>
            <a:endParaRPr sz="3000"/>
          </a:p>
          <a:p>
            <a:pPr marL="228600" lvl="0" indent="-228600" algn="l" rtl="0">
              <a:lnSpc>
                <a:spcPct val="80000"/>
              </a:lnSpc>
              <a:spcBef>
                <a:spcPts val="1000"/>
              </a:spcBef>
              <a:spcAft>
                <a:spcPts val="0"/>
              </a:spcAft>
              <a:buClr>
                <a:schemeClr val="dk1"/>
              </a:buClr>
              <a:buSzPts val="2400"/>
              <a:buFont typeface="Arial"/>
              <a:buChar char="•"/>
            </a:pPr>
            <a:r>
              <a:rPr lang="en-US" sz="3000"/>
              <a:t>Avoid use of intercommunication systems</a:t>
            </a:r>
            <a:endParaRPr sz="3000"/>
          </a:p>
          <a:p>
            <a:pPr marL="228600" lvl="0" indent="-228600" algn="l" rtl="0">
              <a:lnSpc>
                <a:spcPct val="80000"/>
              </a:lnSpc>
              <a:spcBef>
                <a:spcPts val="1000"/>
              </a:spcBef>
              <a:spcAft>
                <a:spcPts val="0"/>
              </a:spcAft>
              <a:buClr>
                <a:schemeClr val="dk1"/>
              </a:buClr>
              <a:buSzPts val="2400"/>
              <a:buFont typeface="Arial"/>
              <a:buChar char="•"/>
            </a:pPr>
            <a:r>
              <a:rPr lang="en-US" sz="3000"/>
              <a:t>One person speaking at a time</a:t>
            </a:r>
            <a:endParaRPr sz="3000"/>
          </a:p>
          <a:p>
            <a:pPr marL="0" lvl="0" indent="0" algn="ctr" rtl="0">
              <a:lnSpc>
                <a:spcPct val="80000"/>
              </a:lnSpc>
              <a:spcBef>
                <a:spcPts val="1000"/>
              </a:spcBef>
              <a:spcAft>
                <a:spcPts val="0"/>
              </a:spcAft>
              <a:buClr>
                <a:schemeClr val="dk1"/>
              </a:buClr>
              <a:buSzPts val="2400"/>
              <a:buNone/>
            </a:pPr>
            <a:r>
              <a:rPr lang="en-US" sz="3000" b="1"/>
              <a:t>Review Speaker Tips in Participant Guide pg. 29</a:t>
            </a:r>
            <a:endParaRPr sz="3000" b="1"/>
          </a:p>
          <a:p>
            <a:pPr marL="228600" lvl="0" indent="-76200" algn="l" rtl="0">
              <a:lnSpc>
                <a:spcPct val="80000"/>
              </a:lnSpc>
              <a:spcBef>
                <a:spcPts val="1000"/>
              </a:spcBef>
              <a:spcAft>
                <a:spcPts val="0"/>
              </a:spcAft>
              <a:buClr>
                <a:schemeClr val="dk1"/>
              </a:buClr>
              <a:buSzPts val="2400"/>
              <a:buFont typeface="Arial"/>
              <a:buNone/>
            </a:pPr>
            <a:endParaRPr sz="3000"/>
          </a:p>
        </p:txBody>
      </p:sp>
      <p:cxnSp>
        <p:nvCxnSpPr>
          <p:cNvPr id="1328" name="Google Shape;1328;p113"/>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329" name="Google Shape;1329;p11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4"/>
        <p:cNvGrpSpPr/>
        <p:nvPr/>
      </p:nvGrpSpPr>
      <p:grpSpPr>
        <a:xfrm>
          <a:off x="0" y="0"/>
          <a:ext cx="0" cy="0"/>
          <a:chOff x="0" y="0"/>
          <a:chExt cx="0" cy="0"/>
        </a:xfrm>
      </p:grpSpPr>
      <p:sp>
        <p:nvSpPr>
          <p:cNvPr id="1335" name="Google Shape;1335;p119"/>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36" name="Google Shape;1336;p119"/>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ramond"/>
              <a:ea typeface="Garamond"/>
              <a:cs typeface="Garamond"/>
              <a:sym typeface="Garamond"/>
            </a:endParaRPr>
          </a:p>
        </p:txBody>
      </p:sp>
      <p:sp>
        <p:nvSpPr>
          <p:cNvPr id="1337" name="Google Shape;1337;p119"/>
          <p:cNvSpPr txBox="1">
            <a:spLocks noGrp="1"/>
          </p:cNvSpPr>
          <p:nvPr>
            <p:ph type="title"/>
          </p:nvPr>
        </p:nvSpPr>
        <p:spPr>
          <a:xfrm>
            <a:off x="343417" y="1153571"/>
            <a:ext cx="3480438"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700"/>
              <a:buFont typeface="Calibri"/>
              <a:buNone/>
            </a:pPr>
            <a:r>
              <a:rPr lang="en-US" sz="4000" dirty="0">
                <a:solidFill>
                  <a:srgbClr val="FFFFFF"/>
                </a:solidFill>
              </a:rPr>
              <a:t>Communication with Deaf or Hard of Hearing individuals</a:t>
            </a:r>
            <a:endParaRPr sz="4000" dirty="0"/>
          </a:p>
        </p:txBody>
      </p:sp>
      <p:sp>
        <p:nvSpPr>
          <p:cNvPr id="1338" name="Google Shape;1338;p119"/>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339" name="Google Shape;1339;p119"/>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SzPts val="2000"/>
              <a:buChar char="•"/>
            </a:pPr>
            <a:r>
              <a:rPr lang="en-US" sz="3000"/>
              <a:t>Learn about them - ask for tips and what they prefer</a:t>
            </a:r>
            <a:endParaRPr sz="3000"/>
          </a:p>
          <a:p>
            <a:pPr marL="228600" lvl="0" indent="-228600" algn="l" rtl="0">
              <a:lnSpc>
                <a:spcPct val="90000"/>
              </a:lnSpc>
              <a:spcBef>
                <a:spcPts val="0"/>
              </a:spcBef>
              <a:spcAft>
                <a:spcPts val="0"/>
              </a:spcAft>
              <a:buSzPts val="2000"/>
              <a:buChar char="•"/>
            </a:pPr>
            <a:r>
              <a:rPr lang="en-US" sz="3000"/>
              <a:t>Observe for understanding</a:t>
            </a:r>
            <a:endParaRPr sz="3000"/>
          </a:p>
          <a:p>
            <a:pPr marL="228600" lvl="0" indent="-228600" algn="l" rtl="0">
              <a:lnSpc>
                <a:spcPct val="90000"/>
              </a:lnSpc>
              <a:spcBef>
                <a:spcPts val="0"/>
              </a:spcBef>
              <a:spcAft>
                <a:spcPts val="0"/>
              </a:spcAft>
              <a:buClr>
                <a:schemeClr val="dk1"/>
              </a:buClr>
              <a:buSzPts val="2000"/>
              <a:buChar char="•"/>
            </a:pPr>
            <a:r>
              <a:rPr lang="en-US" sz="3000"/>
              <a:t>Rephrase, not repeat. </a:t>
            </a:r>
            <a:endParaRPr sz="3000"/>
          </a:p>
          <a:p>
            <a:pPr marL="228600" lvl="0" indent="-228600" algn="l" rtl="0">
              <a:lnSpc>
                <a:spcPct val="90000"/>
              </a:lnSpc>
              <a:spcBef>
                <a:spcPts val="1000"/>
              </a:spcBef>
              <a:spcAft>
                <a:spcPts val="0"/>
              </a:spcAft>
              <a:buClr>
                <a:schemeClr val="dk1"/>
              </a:buClr>
              <a:buSzPts val="2000"/>
              <a:buChar char="•"/>
            </a:pPr>
            <a:r>
              <a:rPr lang="en-US" sz="3000"/>
              <a:t>Text Messaging</a:t>
            </a:r>
            <a:endParaRPr sz="3000"/>
          </a:p>
          <a:p>
            <a:pPr marL="228600" lvl="0" indent="-228600" algn="l" rtl="0">
              <a:lnSpc>
                <a:spcPct val="90000"/>
              </a:lnSpc>
              <a:spcBef>
                <a:spcPts val="1000"/>
              </a:spcBef>
              <a:spcAft>
                <a:spcPts val="0"/>
              </a:spcAft>
              <a:buClr>
                <a:schemeClr val="dk1"/>
              </a:buClr>
              <a:buSzPts val="2000"/>
              <a:buChar char="•"/>
            </a:pPr>
            <a:r>
              <a:rPr lang="en-US" sz="3000"/>
              <a:t>TTY</a:t>
            </a:r>
            <a:endParaRPr sz="3000"/>
          </a:p>
        </p:txBody>
      </p:sp>
      <p:sp>
        <p:nvSpPr>
          <p:cNvPr id="1340" name="Google Shape;1340;p11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4"/>
        <p:cNvGrpSpPr/>
        <p:nvPr/>
      </p:nvGrpSpPr>
      <p:grpSpPr>
        <a:xfrm>
          <a:off x="0" y="0"/>
          <a:ext cx="0" cy="0"/>
          <a:chOff x="0" y="0"/>
          <a:chExt cx="0" cy="0"/>
        </a:xfrm>
      </p:grpSpPr>
      <p:sp>
        <p:nvSpPr>
          <p:cNvPr id="1345" name="Google Shape;1345;p1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1346" name="Google Shape;1346;p122"/>
          <p:cNvSpPr txBox="1">
            <a:spLocks noGrp="1"/>
          </p:cNvSpPr>
          <p:nvPr>
            <p:ph type="ctrTitle"/>
          </p:nvPr>
        </p:nvSpPr>
        <p:spPr>
          <a:xfrm>
            <a:off x="2197100" y="2447164"/>
            <a:ext cx="4978400" cy="1947960"/>
          </a:xfrm>
          <a:prstGeom prst="rect">
            <a:avLst/>
          </a:prstGeom>
          <a:noFill/>
          <a:ln>
            <a:noFill/>
          </a:ln>
        </p:spPr>
        <p:txBody>
          <a:bodyPr spcFirstLastPara="1" wrap="square" lIns="121900" tIns="121900" rIns="121900" bIns="1219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US"/>
              <a:t>Trauma Informed Care</a:t>
            </a:r>
            <a:endParaRPr/>
          </a:p>
        </p:txBody>
      </p:sp>
      <p:pic>
        <p:nvPicPr>
          <p:cNvPr id="1347" name="Google Shape;1347;p122"/>
          <p:cNvPicPr preferRelativeResize="0"/>
          <p:nvPr/>
        </p:nvPicPr>
        <p:blipFill rotWithShape="1">
          <a:blip r:embed="rId3">
            <a:alphaModFix/>
          </a:blip>
          <a:srcRect/>
          <a:stretch/>
        </p:blipFill>
        <p:spPr>
          <a:xfrm>
            <a:off x="717548" y="2776619"/>
            <a:ext cx="1289051" cy="1289051"/>
          </a:xfrm>
          <a:prstGeom prst="rect">
            <a:avLst/>
          </a:prstGeom>
          <a:noFill/>
          <a:ln>
            <a:noFill/>
          </a:ln>
        </p:spPr>
      </p:pic>
      <p:pic>
        <p:nvPicPr>
          <p:cNvPr id="1348" name="Google Shape;1348;p122"/>
          <p:cNvPicPr preferRelativeResize="0"/>
          <p:nvPr/>
        </p:nvPicPr>
        <p:blipFill rotWithShape="1">
          <a:blip r:embed="rId3">
            <a:alphaModFix amt="15000"/>
          </a:blip>
          <a:srcRect/>
          <a:stretch/>
        </p:blipFill>
        <p:spPr>
          <a:xfrm>
            <a:off x="6607815" y="716407"/>
            <a:ext cx="5411343" cy="5411343"/>
          </a:xfrm>
          <a:prstGeom prst="rect">
            <a:avLst/>
          </a:prstGeom>
          <a:noFill/>
          <a:ln>
            <a:noFill/>
          </a:ln>
        </p:spPr>
      </p:pic>
      <p:sp>
        <p:nvSpPr>
          <p:cNvPr id="1349" name="Google Shape;1349;p12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32</a:t>
            </a:r>
            <a:endParaRPr sz="1200" b="0" i="0" u="none" strike="noStrike" cap="none">
              <a:solidFill>
                <a:srgbClr val="000000"/>
              </a:solidFill>
              <a:latin typeface="Garamond"/>
              <a:ea typeface="Garamond"/>
              <a:cs typeface="Garamond"/>
              <a:sym typeface="Garamon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3"/>
        <p:cNvGrpSpPr/>
        <p:nvPr/>
      </p:nvGrpSpPr>
      <p:grpSpPr>
        <a:xfrm>
          <a:off x="0" y="0"/>
          <a:ext cx="0" cy="0"/>
          <a:chOff x="0" y="0"/>
          <a:chExt cx="0" cy="0"/>
        </a:xfrm>
      </p:grpSpPr>
      <p:pic>
        <p:nvPicPr>
          <p:cNvPr id="1354" name="Google Shape;1354;p123" descr="In this animated video, meet “Dr. Cruz,” who shares what she has learned about caring for patients with exposure to trauma, including abuse, neglect, and violence. Learn more at https://www.traumainformedcare.chcs.org/&#10;&#10;This video is available with Spanish subtitles: https://youtu.be/xglb6eR_8Lc&#10;&#10;This video was created through Advancing Trauma-Informed Care, a national initiative led by the Center for Health Care Strategies through support from the Robert Wood Johnson Foundation. Produced by Ruben de Luna Creative. The Center for Health Care Strategies encourages organizations to use this video to build awareness and inform stakeholders regarding trauma-informed care. For more information, please contact mail@chcs.org. &#10;&#10;© Center for Health Care Strategies" title="What is Trauma-Informed Care?">
            <a:hlinkClick r:id="rId3"/>
          </p:cNvPr>
          <p:cNvPicPr preferRelativeResize="0"/>
          <p:nvPr/>
        </p:nvPicPr>
        <p:blipFill rotWithShape="1">
          <a:blip r:embed="rId4">
            <a:alphaModFix/>
          </a:blip>
          <a:srcRect/>
          <a:stretch/>
        </p:blipFill>
        <p:spPr>
          <a:xfrm>
            <a:off x="1438275" y="0"/>
            <a:ext cx="9315450" cy="6858000"/>
          </a:xfrm>
          <a:prstGeom prst="rect">
            <a:avLst/>
          </a:prstGeom>
          <a:noFill/>
          <a:ln>
            <a:noFill/>
          </a:ln>
        </p:spPr>
      </p:pic>
      <p:sp>
        <p:nvSpPr>
          <p:cNvPr id="1355" name="Google Shape;1355;p12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32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9"/>
        <p:cNvGrpSpPr/>
        <p:nvPr/>
      </p:nvGrpSpPr>
      <p:grpSpPr>
        <a:xfrm>
          <a:off x="0" y="0"/>
          <a:ext cx="0" cy="0"/>
          <a:chOff x="0" y="0"/>
          <a:chExt cx="0" cy="0"/>
        </a:xfrm>
      </p:grpSpPr>
      <p:sp>
        <p:nvSpPr>
          <p:cNvPr id="1360" name="Google Shape;1360;p12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361" name="Google Shape;1361;p124"/>
          <p:cNvGrpSpPr/>
          <p:nvPr/>
        </p:nvGrpSpPr>
        <p:grpSpPr>
          <a:xfrm>
            <a:off x="74300" y="2385102"/>
            <a:ext cx="574091" cy="2087796"/>
            <a:chOff x="209668" y="2857422"/>
            <a:chExt cx="463662" cy="2087796"/>
          </a:xfrm>
        </p:grpSpPr>
        <p:sp>
          <p:nvSpPr>
            <p:cNvPr id="1362" name="Google Shape;1362;p124"/>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1363" name="Google Shape;1363;p124"/>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1364" name="Google Shape;1364;p124"/>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65" name="Google Shape;1365;p124"/>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366" name="Google Shape;1366;p124"/>
          <p:cNvSpPr txBox="1">
            <a:spLocks noGrp="1"/>
          </p:cNvSpPr>
          <p:nvPr>
            <p:ph type="title"/>
          </p:nvPr>
        </p:nvSpPr>
        <p:spPr>
          <a:xfrm>
            <a:off x="1153618" y="1239927"/>
            <a:ext cx="4008586" cy="46805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6000">
                <a:solidFill>
                  <a:schemeClr val="dk1"/>
                </a:solidFill>
              </a:rPr>
              <a:t>What is Trauma?</a:t>
            </a:r>
            <a:endParaRPr sz="6000"/>
          </a:p>
        </p:txBody>
      </p:sp>
      <p:sp>
        <p:nvSpPr>
          <p:cNvPr id="1367" name="Google Shape;1367;p124"/>
          <p:cNvSpPr txBox="1"/>
          <p:nvPr/>
        </p:nvSpPr>
        <p:spPr>
          <a:xfrm>
            <a:off x="4432707" y="1088390"/>
            <a:ext cx="5759736" cy="4680583"/>
          </a:xfrm>
          <a:prstGeom prst="rect">
            <a:avLst/>
          </a:prstGeom>
          <a:noFill/>
          <a:ln>
            <a:noFill/>
          </a:ln>
        </p:spPr>
        <p:txBody>
          <a:bodyPr spcFirstLastPara="1" wrap="square" lIns="91425" tIns="45700" rIns="91425" bIns="45700" anchor="ctr" anchorCtr="0">
            <a:noAutofit/>
          </a:bodyPr>
          <a:lstStyle/>
          <a:p>
            <a:pPr marL="457200" marR="0" lvl="0" indent="-457200" algn="l" rtl="0">
              <a:lnSpc>
                <a:spcPct val="90000"/>
              </a:lnSpc>
              <a:spcBef>
                <a:spcPts val="0"/>
              </a:spcBef>
              <a:spcAft>
                <a:spcPts val="0"/>
              </a:spcAft>
              <a:buClr>
                <a:schemeClr val="dk1"/>
              </a:buClr>
              <a:buSzPts val="2000"/>
              <a:buFont typeface="Arial"/>
              <a:buChar char="•"/>
            </a:pPr>
            <a:r>
              <a:rPr lang="en-US" sz="3000" b="0" i="0" u="none" strike="noStrike" cap="none">
                <a:solidFill>
                  <a:schemeClr val="dk1"/>
                </a:solidFill>
                <a:highlight>
                  <a:srgbClr val="FFFFFF"/>
                </a:highlight>
                <a:latin typeface="Garamond"/>
                <a:ea typeface="Garamond"/>
                <a:cs typeface="Garamond"/>
                <a:sym typeface="Garamond"/>
              </a:rPr>
              <a:t>Experience that puts a person or someone close to them at risk of serious harm or death.</a:t>
            </a:r>
            <a:endParaRPr sz="3000" b="0" i="0" u="none" strike="noStrike" cap="none">
              <a:solidFill>
                <a:srgbClr val="000000"/>
              </a:solidFill>
              <a:highlight>
                <a:srgbClr val="FFFFFF"/>
              </a:highlight>
              <a:latin typeface="Garamond"/>
              <a:ea typeface="Garamond"/>
              <a:cs typeface="Garamond"/>
              <a:sym typeface="Garamond"/>
            </a:endParaRPr>
          </a:p>
          <a:p>
            <a:pPr marL="0" marR="0" lvl="0" indent="0" algn="l" rtl="0">
              <a:lnSpc>
                <a:spcPct val="90000"/>
              </a:lnSpc>
              <a:spcBef>
                <a:spcPts val="0"/>
              </a:spcBef>
              <a:spcAft>
                <a:spcPts val="0"/>
              </a:spcAft>
              <a:buClr>
                <a:schemeClr val="dk1"/>
              </a:buClr>
              <a:buSzPts val="2000"/>
              <a:buFont typeface="Arial"/>
              <a:buNone/>
            </a:pPr>
            <a:endParaRPr sz="3000" b="0" i="0" u="none" strike="noStrike" cap="none">
              <a:solidFill>
                <a:schemeClr val="dk1"/>
              </a:solidFill>
              <a:latin typeface="Garamond"/>
              <a:ea typeface="Garamond"/>
              <a:cs typeface="Garamond"/>
              <a:sym typeface="Garamond"/>
            </a:endParaRPr>
          </a:p>
          <a:p>
            <a:pPr marL="457200" marR="0" lvl="0" indent="-457200" algn="l" rtl="0">
              <a:lnSpc>
                <a:spcPct val="90000"/>
              </a:lnSpc>
              <a:spcBef>
                <a:spcPts val="0"/>
              </a:spcBef>
              <a:spcAft>
                <a:spcPts val="0"/>
              </a:spcAft>
              <a:buClr>
                <a:schemeClr val="dk1"/>
              </a:buClr>
              <a:buSzPts val="2000"/>
              <a:buFont typeface="Arial"/>
              <a:buChar char="•"/>
            </a:pPr>
            <a:r>
              <a:rPr lang="en-US" sz="3000" b="0" i="0" u="none" strike="noStrike" cap="none">
                <a:solidFill>
                  <a:schemeClr val="dk1"/>
                </a:solidFill>
                <a:latin typeface="Garamond"/>
                <a:ea typeface="Garamond"/>
                <a:cs typeface="Garamond"/>
                <a:sym typeface="Garamond"/>
              </a:rPr>
              <a:t>Causes an overwhelming sense of terror, helplessness, and horror</a:t>
            </a:r>
            <a:endParaRPr sz="3000" b="0" i="0" u="none" strike="noStrike" cap="none">
              <a:solidFill>
                <a:srgbClr val="000000"/>
              </a:solidFill>
              <a:latin typeface="Garamond"/>
              <a:ea typeface="Garamond"/>
              <a:cs typeface="Garamond"/>
              <a:sym typeface="Garamond"/>
            </a:endParaRPr>
          </a:p>
          <a:p>
            <a:pPr marL="457200" marR="0" lvl="0" indent="-330200" algn="l" rtl="0">
              <a:lnSpc>
                <a:spcPct val="90000"/>
              </a:lnSpc>
              <a:spcBef>
                <a:spcPts val="0"/>
              </a:spcBef>
              <a:spcAft>
                <a:spcPts val="0"/>
              </a:spcAft>
              <a:buClr>
                <a:schemeClr val="dk1"/>
              </a:buClr>
              <a:buSzPts val="2000"/>
              <a:buFont typeface="Arial"/>
              <a:buNone/>
            </a:pPr>
            <a:endParaRPr sz="3000" b="0" i="0" u="none" strike="noStrike" cap="none">
              <a:solidFill>
                <a:schemeClr val="dk1"/>
              </a:solidFill>
              <a:latin typeface="Garamond"/>
              <a:ea typeface="Garamond"/>
              <a:cs typeface="Garamond"/>
              <a:sym typeface="Garamond"/>
            </a:endParaRPr>
          </a:p>
          <a:p>
            <a:pPr marL="457200" marR="0" lvl="0" indent="-457200" algn="l" rtl="0">
              <a:lnSpc>
                <a:spcPct val="90000"/>
              </a:lnSpc>
              <a:spcBef>
                <a:spcPts val="0"/>
              </a:spcBef>
              <a:spcAft>
                <a:spcPts val="0"/>
              </a:spcAft>
              <a:buClr>
                <a:schemeClr val="dk1"/>
              </a:buClr>
              <a:buSzPts val="2000"/>
              <a:buFont typeface="Arial"/>
              <a:buChar char="•"/>
            </a:pPr>
            <a:r>
              <a:rPr lang="en-US" sz="3000" b="0" i="0" u="none" strike="noStrike" cap="none">
                <a:solidFill>
                  <a:schemeClr val="dk1"/>
                </a:solidFill>
                <a:latin typeface="Garamond"/>
                <a:ea typeface="Garamond"/>
                <a:cs typeface="Garamond"/>
                <a:sym typeface="Garamond"/>
              </a:rPr>
              <a:t>Produces physical changes such as a pounding heart, rapid breathing, trembling, dizziness, or loss of bladder or bowel control</a:t>
            </a:r>
            <a:endParaRPr sz="3000" b="0" i="0" u="none" strike="noStrike" cap="none">
              <a:solidFill>
                <a:srgbClr val="000000"/>
              </a:solidFill>
              <a:latin typeface="Garamond"/>
              <a:ea typeface="Garamond"/>
              <a:cs typeface="Garamond"/>
              <a:sym typeface="Garamond"/>
            </a:endParaRPr>
          </a:p>
        </p:txBody>
      </p:sp>
      <p:sp>
        <p:nvSpPr>
          <p:cNvPr id="1368" name="Google Shape;1368;p12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2"/>
        <p:cNvGrpSpPr/>
        <p:nvPr/>
      </p:nvGrpSpPr>
      <p:grpSpPr>
        <a:xfrm>
          <a:off x="0" y="0"/>
          <a:ext cx="0" cy="0"/>
          <a:chOff x="0" y="0"/>
          <a:chExt cx="0" cy="0"/>
        </a:xfrm>
      </p:grpSpPr>
      <p:sp>
        <p:nvSpPr>
          <p:cNvPr id="1373" name="Google Shape;1373;p4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1374" name="Google Shape;1374;p40"/>
          <p:cNvSpPr/>
          <p:nvPr/>
        </p:nvSpPr>
        <p:spPr>
          <a:xfrm>
            <a:off x="0" y="0"/>
            <a:ext cx="4167272"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1375" name="Google Shape;1375;p40"/>
          <p:cNvSpPr txBox="1">
            <a:spLocks noGrp="1"/>
          </p:cNvSpPr>
          <p:nvPr>
            <p:ph type="title"/>
          </p:nvPr>
        </p:nvSpPr>
        <p:spPr>
          <a:xfrm>
            <a:off x="686833" y="1153572"/>
            <a:ext cx="3200400" cy="4461163"/>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rgbClr val="FFFFFF"/>
              </a:buClr>
              <a:buSzPts val="2800"/>
              <a:buNone/>
            </a:pPr>
            <a:r>
              <a:rPr lang="en-US" sz="6000">
                <a:solidFill>
                  <a:schemeClr val="lt1"/>
                </a:solidFill>
              </a:rPr>
              <a:t>Types of Trauma</a:t>
            </a:r>
            <a:endParaRPr sz="6000">
              <a:solidFill>
                <a:schemeClr val="lt1"/>
              </a:solidFill>
            </a:endParaRPr>
          </a:p>
        </p:txBody>
      </p:sp>
      <p:sp>
        <p:nvSpPr>
          <p:cNvPr id="1376" name="Google Shape;1376;p40"/>
          <p:cNvSpPr/>
          <p:nvPr/>
        </p:nvSpPr>
        <p:spPr>
          <a:xfrm rot="10800000" flipH="1">
            <a:off x="7550402" y="2455480"/>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aramond"/>
              <a:ea typeface="Garamond"/>
              <a:cs typeface="Garamond"/>
              <a:sym typeface="Garamond"/>
            </a:endParaRPr>
          </a:p>
        </p:txBody>
      </p:sp>
      <p:sp>
        <p:nvSpPr>
          <p:cNvPr id="1377" name="Google Shape;1377;p40"/>
          <p:cNvSpPr txBox="1">
            <a:spLocks noGrp="1"/>
          </p:cNvSpPr>
          <p:nvPr>
            <p:ph type="body" idx="1"/>
          </p:nvPr>
        </p:nvSpPr>
        <p:spPr>
          <a:xfrm>
            <a:off x="4447308" y="591344"/>
            <a:ext cx="6906491" cy="5585619"/>
          </a:xfrm>
          <a:prstGeom prst="rect">
            <a:avLst/>
          </a:prstGeom>
          <a:noFill/>
          <a:ln>
            <a:noFill/>
          </a:ln>
        </p:spPr>
        <p:txBody>
          <a:bodyPr spcFirstLastPara="1" wrap="square" lIns="121900" tIns="60950" rIns="121900" bIns="60950" anchor="ctr" anchorCtr="0">
            <a:normAutofit/>
          </a:bodyPr>
          <a:lstStyle/>
          <a:p>
            <a:pPr marL="457200" lvl="0" indent="-311150" algn="l" rtl="0">
              <a:lnSpc>
                <a:spcPct val="90000"/>
              </a:lnSpc>
              <a:spcBef>
                <a:spcPts val="0"/>
              </a:spcBef>
              <a:spcAft>
                <a:spcPts val="0"/>
              </a:spcAft>
              <a:buClr>
                <a:schemeClr val="dk1"/>
              </a:buClr>
              <a:buSzPts val="1300"/>
              <a:buChar char="●"/>
            </a:pPr>
            <a:r>
              <a:rPr lang="en-US" sz="3000">
                <a:solidFill>
                  <a:schemeClr val="dk1"/>
                </a:solidFill>
                <a:latin typeface="Garamond"/>
                <a:ea typeface="Garamond"/>
                <a:cs typeface="Garamond"/>
                <a:sym typeface="Garamond"/>
              </a:rPr>
              <a:t>Acute Trauma:  single event</a:t>
            </a:r>
            <a:endParaRPr/>
          </a:p>
          <a:p>
            <a:pPr marL="457200" lvl="0" indent="-311150" algn="l" rtl="0">
              <a:lnSpc>
                <a:spcPct val="90000"/>
              </a:lnSpc>
              <a:spcBef>
                <a:spcPts val="0"/>
              </a:spcBef>
              <a:spcAft>
                <a:spcPts val="0"/>
              </a:spcAft>
              <a:buClr>
                <a:schemeClr val="dk1"/>
              </a:buClr>
              <a:buSzPts val="1300"/>
              <a:buChar char="●"/>
            </a:pPr>
            <a:r>
              <a:rPr lang="en-US" sz="3000">
                <a:solidFill>
                  <a:schemeClr val="dk1"/>
                </a:solidFill>
                <a:latin typeface="Garamond"/>
                <a:ea typeface="Garamond"/>
                <a:cs typeface="Garamond"/>
                <a:sym typeface="Garamond"/>
              </a:rPr>
              <a:t>Chronic Trauma: repeated and prolonged</a:t>
            </a:r>
            <a:endParaRPr/>
          </a:p>
          <a:p>
            <a:pPr marL="457200" lvl="0" indent="-311150" algn="l" rtl="0">
              <a:lnSpc>
                <a:spcPct val="90000"/>
              </a:lnSpc>
              <a:spcBef>
                <a:spcPts val="0"/>
              </a:spcBef>
              <a:spcAft>
                <a:spcPts val="0"/>
              </a:spcAft>
              <a:buClr>
                <a:schemeClr val="dk1"/>
              </a:buClr>
              <a:buSzPts val="1300"/>
              <a:buChar char="●"/>
            </a:pPr>
            <a:r>
              <a:rPr lang="en-US" sz="3000">
                <a:solidFill>
                  <a:schemeClr val="dk1"/>
                </a:solidFill>
                <a:latin typeface="Garamond"/>
                <a:ea typeface="Garamond"/>
                <a:cs typeface="Garamond"/>
                <a:sym typeface="Garamond"/>
              </a:rPr>
              <a:t>Complex Trauma:  the experience of multiple traumatic events</a:t>
            </a:r>
            <a:endParaRPr/>
          </a:p>
          <a:p>
            <a:pPr marL="914400" lvl="1" indent="-298450" algn="l" rtl="0">
              <a:lnSpc>
                <a:spcPct val="90000"/>
              </a:lnSpc>
              <a:spcBef>
                <a:spcPts val="2133"/>
              </a:spcBef>
              <a:spcAft>
                <a:spcPts val="0"/>
              </a:spcAft>
              <a:buSzPts val="1100"/>
              <a:buChar char="○"/>
            </a:pPr>
            <a:r>
              <a:rPr lang="en-US" sz="3000">
                <a:solidFill>
                  <a:schemeClr val="dk1"/>
                </a:solidFill>
                <a:latin typeface="Garamond"/>
                <a:ea typeface="Garamond"/>
                <a:cs typeface="Garamond"/>
                <a:sym typeface="Garamond"/>
              </a:rPr>
              <a:t>Specific kind of chronic trauma</a:t>
            </a:r>
            <a:endParaRPr/>
          </a:p>
          <a:p>
            <a:pPr marL="914400" lvl="1" indent="-298450" algn="l" rtl="0">
              <a:lnSpc>
                <a:spcPct val="90000"/>
              </a:lnSpc>
              <a:spcBef>
                <a:spcPts val="2133"/>
              </a:spcBef>
              <a:spcAft>
                <a:spcPts val="0"/>
              </a:spcAft>
              <a:buSzPts val="1100"/>
              <a:buChar char="○"/>
            </a:pPr>
            <a:r>
              <a:rPr lang="en-US" sz="3000">
                <a:latin typeface="Garamond"/>
                <a:ea typeface="Garamond"/>
                <a:cs typeface="Garamond"/>
                <a:sym typeface="Garamond"/>
              </a:rPr>
              <a:t>Exposure to varied and multiple traumatic events</a:t>
            </a:r>
            <a:endParaRPr sz="3000">
              <a:solidFill>
                <a:srgbClr val="000000"/>
              </a:solidFill>
              <a:latin typeface="Garamond"/>
              <a:ea typeface="Garamond"/>
              <a:cs typeface="Garamond"/>
              <a:sym typeface="Garamond"/>
            </a:endParaRPr>
          </a:p>
          <a:p>
            <a:pPr marL="914400" lvl="1" indent="-228600" algn="l" rtl="0">
              <a:lnSpc>
                <a:spcPct val="90000"/>
              </a:lnSpc>
              <a:spcBef>
                <a:spcPts val="2133"/>
              </a:spcBef>
              <a:spcAft>
                <a:spcPts val="0"/>
              </a:spcAft>
              <a:buSzPts val="1100"/>
              <a:buNone/>
            </a:pPr>
            <a:endParaRPr sz="3000">
              <a:solidFill>
                <a:schemeClr val="dk1"/>
              </a:solidFill>
              <a:latin typeface="Garamond"/>
              <a:ea typeface="Garamond"/>
              <a:cs typeface="Garamond"/>
              <a:sym typeface="Garamond"/>
            </a:endParaRPr>
          </a:p>
          <a:p>
            <a:pPr marL="457200" lvl="0" indent="-228600" algn="l" rtl="0">
              <a:lnSpc>
                <a:spcPct val="90000"/>
              </a:lnSpc>
              <a:spcBef>
                <a:spcPts val="0"/>
              </a:spcBef>
              <a:spcAft>
                <a:spcPts val="0"/>
              </a:spcAft>
              <a:buClr>
                <a:schemeClr val="dk1"/>
              </a:buClr>
              <a:buSzPts val="1300"/>
              <a:buNone/>
            </a:pPr>
            <a:endParaRPr sz="3000">
              <a:solidFill>
                <a:schemeClr val="dk1"/>
              </a:solidFill>
              <a:latin typeface="Garamond"/>
              <a:ea typeface="Garamond"/>
              <a:cs typeface="Garamond"/>
              <a:sym typeface="Garamond"/>
            </a:endParaRPr>
          </a:p>
          <a:p>
            <a:pPr marL="457200" lvl="0" indent="-228600" algn="l" rtl="0">
              <a:lnSpc>
                <a:spcPct val="90000"/>
              </a:lnSpc>
              <a:spcBef>
                <a:spcPts val="0"/>
              </a:spcBef>
              <a:spcAft>
                <a:spcPts val="0"/>
              </a:spcAft>
              <a:buClr>
                <a:schemeClr val="dk1"/>
              </a:buClr>
              <a:buSzPts val="1300"/>
              <a:buNone/>
            </a:pPr>
            <a:endParaRPr sz="3000">
              <a:solidFill>
                <a:schemeClr val="dk1"/>
              </a:solidFill>
              <a:latin typeface="Garamond"/>
              <a:ea typeface="Garamond"/>
              <a:cs typeface="Garamond"/>
              <a:sym typeface="Garamond"/>
            </a:endParaRPr>
          </a:p>
        </p:txBody>
      </p:sp>
      <p:sp>
        <p:nvSpPr>
          <p:cNvPr id="1378" name="Google Shape;1378;p4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2"/>
        <p:cNvGrpSpPr/>
        <p:nvPr/>
      </p:nvGrpSpPr>
      <p:grpSpPr>
        <a:xfrm>
          <a:off x="0" y="0"/>
          <a:ext cx="0" cy="0"/>
          <a:chOff x="0" y="0"/>
          <a:chExt cx="0" cy="0"/>
        </a:xfrm>
      </p:grpSpPr>
      <p:sp>
        <p:nvSpPr>
          <p:cNvPr id="1383" name="Google Shape;1383;p2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384" name="Google Shape;1384;p218"/>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round/>
            <a:headEnd type="none" w="sm" len="sm"/>
            <a:tailEnd type="none" w="sm" len="sm"/>
          </a:ln>
          <a:effectLst>
            <a:outerShdw blurRad="139700" sx="102000" sy="102000" algn="ctr" rotWithShape="0">
              <a:srgbClr val="D8D8D8">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5" name="Google Shape;1385;p218"/>
          <p:cNvSpPr/>
          <p:nvPr/>
        </p:nvSpPr>
        <p:spPr>
          <a:xfrm>
            <a:off x="1121664" y="0"/>
            <a:ext cx="9948672"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6" name="Google Shape;1386;p218"/>
          <p:cNvSpPr txBox="1">
            <a:spLocks noGrp="1"/>
          </p:cNvSpPr>
          <p:nvPr>
            <p:ph type="title"/>
          </p:nvPr>
        </p:nvSpPr>
        <p:spPr>
          <a:xfrm>
            <a:off x="1524003" y="1999615"/>
            <a:ext cx="9144000" cy="276402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800"/>
              <a:buNone/>
            </a:pPr>
            <a:r>
              <a:rPr lang="en-US" sz="6000">
                <a:solidFill>
                  <a:schemeClr val="dk1"/>
                </a:solidFill>
                <a:latin typeface="Garamond"/>
                <a:ea typeface="Garamond"/>
                <a:cs typeface="Garamond"/>
                <a:sym typeface="Garamond"/>
              </a:rPr>
              <a:t>Complex Trauma</a:t>
            </a:r>
            <a:br>
              <a:rPr lang="en-US" sz="6000">
                <a:solidFill>
                  <a:schemeClr val="dk1"/>
                </a:solidFill>
                <a:latin typeface="Garamond"/>
                <a:ea typeface="Garamond"/>
                <a:cs typeface="Garamond"/>
                <a:sym typeface="Garamond"/>
              </a:rPr>
            </a:br>
            <a:br>
              <a:rPr lang="en-US" sz="6000">
                <a:solidFill>
                  <a:schemeClr val="dk1"/>
                </a:solidFill>
                <a:latin typeface="Garamond"/>
                <a:ea typeface="Garamond"/>
                <a:cs typeface="Garamond"/>
                <a:sym typeface="Garamond"/>
              </a:rPr>
            </a:br>
            <a:r>
              <a:rPr lang="en-US" sz="6000">
                <a:solidFill>
                  <a:schemeClr val="dk1"/>
                </a:solidFill>
                <a:latin typeface="Garamond"/>
                <a:ea typeface="Garamond"/>
                <a:cs typeface="Garamond"/>
                <a:sym typeface="Garamond"/>
              </a:rPr>
              <a:t>Post Traumatic Stress Disorder (PTSD)</a:t>
            </a:r>
            <a:br>
              <a:rPr lang="en-US" sz="6000">
                <a:solidFill>
                  <a:schemeClr val="dk1"/>
                </a:solidFill>
                <a:latin typeface="Garamond"/>
                <a:ea typeface="Garamond"/>
                <a:cs typeface="Garamond"/>
                <a:sym typeface="Garamond"/>
              </a:rPr>
            </a:br>
            <a:endParaRPr sz="6000">
              <a:solidFill>
                <a:schemeClr val="dk1"/>
              </a:solidFill>
              <a:latin typeface="Garamond"/>
              <a:ea typeface="Garamond"/>
              <a:cs typeface="Garamond"/>
              <a:sym typeface="Garamond"/>
            </a:endParaRPr>
          </a:p>
        </p:txBody>
      </p:sp>
      <p:sp>
        <p:nvSpPr>
          <p:cNvPr id="1387" name="Google Shape;1387;p218"/>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8" name="Google Shape;1388;p21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2"/>
        <p:cNvGrpSpPr/>
        <p:nvPr/>
      </p:nvGrpSpPr>
      <p:grpSpPr>
        <a:xfrm>
          <a:off x="0" y="0"/>
          <a:ext cx="0" cy="0"/>
          <a:chOff x="0" y="0"/>
          <a:chExt cx="0" cy="0"/>
        </a:xfrm>
      </p:grpSpPr>
      <p:sp>
        <p:nvSpPr>
          <p:cNvPr id="1393" name="Google Shape;1393;p2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1394" name="Google Shape;1394;p219" descr="Person working late at the office"/>
          <p:cNvPicPr preferRelativeResize="0">
            <a:picLocks noGrp="1"/>
          </p:cNvPicPr>
          <p:nvPr>
            <p:ph type="pic" idx="2"/>
          </p:nvPr>
        </p:nvPicPr>
        <p:blipFill rotWithShape="1">
          <a:blip r:embed="rId3">
            <a:alphaModFix/>
          </a:blip>
          <a:srcRect l="23298" t="7694" b="1392"/>
          <a:stretch/>
        </p:blipFill>
        <p:spPr>
          <a:xfrm>
            <a:off x="20" y="10"/>
            <a:ext cx="8668492" cy="6857990"/>
          </a:xfrm>
          <a:prstGeom prst="rect">
            <a:avLst/>
          </a:prstGeom>
          <a:noFill/>
          <a:ln>
            <a:noFill/>
          </a:ln>
        </p:spPr>
      </p:pic>
      <p:sp>
        <p:nvSpPr>
          <p:cNvPr id="1395" name="Google Shape;1395;p219"/>
          <p:cNvSpPr/>
          <p:nvPr/>
        </p:nvSpPr>
        <p:spPr>
          <a:xfrm flipH="1">
            <a:off x="3711653" y="0"/>
            <a:ext cx="8480347" cy="6858000"/>
          </a:xfrm>
          <a:prstGeom prst="rect">
            <a:avLst/>
          </a:prstGeom>
          <a:gradFill>
            <a:gsLst>
              <a:gs pos="0">
                <a:srgbClr val="FFFFFF">
                  <a:alpha val="0"/>
                </a:srgbClr>
              </a:gs>
              <a:gs pos="19000">
                <a:srgbClr val="FFFFFF">
                  <a:alpha val="36078"/>
                </a:srgbClr>
              </a:gs>
              <a:gs pos="35000">
                <a:srgbClr val="FFFFFF">
                  <a:alpha val="75294"/>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396" name="Google Shape;1396;p219"/>
          <p:cNvSpPr txBox="1">
            <a:spLocks noGrp="1"/>
          </p:cNvSpPr>
          <p:nvPr>
            <p:ph type="title"/>
          </p:nvPr>
        </p:nvSpPr>
        <p:spPr>
          <a:xfrm>
            <a:off x="7851648" y="3653856"/>
            <a:ext cx="4023360" cy="320413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sz="6000">
                <a:solidFill>
                  <a:schemeClr val="dk1"/>
                </a:solidFill>
                <a:latin typeface="Garamond"/>
                <a:ea typeface="Garamond"/>
                <a:cs typeface="Garamond"/>
                <a:sym typeface="Garamond"/>
              </a:rPr>
              <a:t>90% of people fit the traumatic event criteria in DSM-V</a:t>
            </a:r>
            <a:br>
              <a:rPr lang="en-US" sz="6000">
                <a:solidFill>
                  <a:schemeClr val="dk1"/>
                </a:solidFill>
                <a:latin typeface="Garamond"/>
                <a:ea typeface="Garamond"/>
                <a:cs typeface="Garamond"/>
                <a:sym typeface="Garamond"/>
              </a:rPr>
            </a:br>
            <a:endParaRPr sz="6000">
              <a:solidFill>
                <a:schemeClr val="dk1"/>
              </a:solidFill>
              <a:latin typeface="Garamond"/>
              <a:ea typeface="Garamond"/>
              <a:cs typeface="Garamond"/>
              <a:sym typeface="Garamond"/>
            </a:endParaRPr>
          </a:p>
        </p:txBody>
      </p:sp>
      <p:sp>
        <p:nvSpPr>
          <p:cNvPr id="1397" name="Google Shape;1397;p219"/>
          <p:cNvSpPr/>
          <p:nvPr/>
        </p:nvSpPr>
        <p:spPr>
          <a:xfrm rot="5400000">
            <a:off x="8130540"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398" name="Google Shape;1398;p219"/>
          <p:cNvSpPr/>
          <p:nvPr/>
        </p:nvSpPr>
        <p:spPr>
          <a:xfrm>
            <a:off x="7851648"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9" name="Google Shape;1399;p21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29"/>
          <p:cNvSpPr txBox="1">
            <a:spLocks noGrp="1"/>
          </p:cNvSpPr>
          <p:nvPr>
            <p:ph type="title"/>
          </p:nvPr>
        </p:nvSpPr>
        <p:spPr>
          <a:xfrm>
            <a:off x="1659265" y="0"/>
            <a:ext cx="9374000" cy="1332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2800"/>
              <a:buFont typeface="Calibri"/>
              <a:buNone/>
            </a:pPr>
            <a:r>
              <a:rPr lang="en-US" sz="6000"/>
              <a:t>ACES - Adverse Childhood Experiences Scale </a:t>
            </a:r>
            <a:endParaRPr sz="6000"/>
          </a:p>
        </p:txBody>
      </p:sp>
      <p:pic>
        <p:nvPicPr>
          <p:cNvPr id="1405" name="Google Shape;1405;p129"/>
          <p:cNvPicPr preferRelativeResize="0"/>
          <p:nvPr/>
        </p:nvPicPr>
        <p:blipFill rotWithShape="1">
          <a:blip r:embed="rId3">
            <a:alphaModFix/>
          </a:blip>
          <a:srcRect/>
          <a:stretch/>
        </p:blipFill>
        <p:spPr>
          <a:xfrm>
            <a:off x="1659265" y="2029109"/>
            <a:ext cx="8873469" cy="4135399"/>
          </a:xfrm>
          <a:prstGeom prst="rect">
            <a:avLst/>
          </a:prstGeom>
          <a:noFill/>
          <a:ln>
            <a:noFill/>
          </a:ln>
        </p:spPr>
      </p:pic>
      <p:sp>
        <p:nvSpPr>
          <p:cNvPr id="1406" name="Google Shape;1406;p129"/>
          <p:cNvSpPr txBox="1"/>
          <p:nvPr/>
        </p:nvSpPr>
        <p:spPr>
          <a:xfrm>
            <a:off x="6924033" y="5937167"/>
            <a:ext cx="4000000" cy="763600"/>
          </a:xfrm>
          <a:prstGeom prst="rect">
            <a:avLst/>
          </a:prstGeom>
          <a:noFill/>
          <a:ln>
            <a:noFill/>
          </a:ln>
        </p:spPr>
        <p:txBody>
          <a:bodyPr spcFirstLastPara="1" wrap="square" lIns="121900" tIns="121900" rIns="121900" bIns="121900" anchor="t" anchorCtr="0">
            <a:noAutofit/>
          </a:bodyPr>
          <a:lstStyle/>
          <a:p>
            <a:pPr marL="0" marR="0" lvl="0" indent="0" algn="l" rtl="0">
              <a:lnSpc>
                <a:spcPct val="170588"/>
              </a:lnSpc>
              <a:spcBef>
                <a:spcPts val="0"/>
              </a:spcBef>
              <a:spcAft>
                <a:spcPts val="0"/>
              </a:spcAft>
              <a:buClr>
                <a:srgbClr val="000000"/>
              </a:buClr>
              <a:buSzPts val="1133"/>
              <a:buFont typeface="Arial"/>
              <a:buNone/>
            </a:pPr>
            <a:r>
              <a:rPr lang="en-US" sz="1133" b="0" i="0" u="none" strike="noStrike" cap="none">
                <a:solidFill>
                  <a:schemeClr val="accent4"/>
                </a:solidFill>
                <a:highlight>
                  <a:srgbClr val="FFFFFF"/>
                </a:highlight>
                <a:latin typeface="Garamond"/>
                <a:ea typeface="Garamond"/>
                <a:cs typeface="Garamond"/>
                <a:sym typeface="Garamond"/>
              </a:rPr>
              <a:t>Source: Centers for Disease Control and Prevention</a:t>
            </a:r>
            <a:endParaRPr sz="1133" b="0" i="0" u="none" strike="noStrike" cap="none">
              <a:solidFill>
                <a:schemeClr val="accent4"/>
              </a:solidFill>
              <a:highlight>
                <a:srgbClr val="FFFFFF"/>
              </a:highlight>
              <a:latin typeface="Garamond"/>
              <a:ea typeface="Garamond"/>
              <a:cs typeface="Garamond"/>
              <a:sym typeface="Garamond"/>
            </a:endParaRPr>
          </a:p>
          <a:p>
            <a:pPr marL="0" marR="0" lvl="0" indent="0" algn="l" rtl="0">
              <a:lnSpc>
                <a:spcPct val="170588"/>
              </a:lnSpc>
              <a:spcBef>
                <a:spcPts val="267"/>
              </a:spcBef>
              <a:spcAft>
                <a:spcPts val="0"/>
              </a:spcAft>
              <a:buClr>
                <a:srgbClr val="000000"/>
              </a:buClr>
              <a:buSzPts val="1133"/>
              <a:buFont typeface="Arial"/>
              <a:buNone/>
            </a:pPr>
            <a:r>
              <a:rPr lang="en-US" sz="1133" b="0" i="0" u="none" strike="noStrike" cap="none">
                <a:solidFill>
                  <a:schemeClr val="accent4"/>
                </a:solidFill>
                <a:highlight>
                  <a:srgbClr val="FFFFFF"/>
                </a:highlight>
                <a:latin typeface="Garamond"/>
                <a:ea typeface="Garamond"/>
                <a:cs typeface="Garamond"/>
                <a:sym typeface="Garamond"/>
              </a:rPr>
              <a:t>Credit: Robert Wood Johnson Foundation</a:t>
            </a:r>
            <a:endParaRPr sz="1133" b="0" i="0" u="none" strike="noStrike" cap="none">
              <a:solidFill>
                <a:schemeClr val="accent4"/>
              </a:solidFill>
              <a:highlight>
                <a:srgbClr val="FFFFFF"/>
              </a:highlight>
              <a:latin typeface="Garamond"/>
              <a:ea typeface="Garamond"/>
              <a:cs typeface="Garamond"/>
              <a:sym typeface="Garamond"/>
            </a:endParaRPr>
          </a:p>
        </p:txBody>
      </p:sp>
      <p:sp>
        <p:nvSpPr>
          <p:cNvPr id="1407" name="Google Shape;1407;p12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30"/>
          <p:cNvSpPr txBox="1">
            <a:spLocks noGrp="1"/>
          </p:cNvSpPr>
          <p:nvPr>
            <p:ph type="title"/>
          </p:nvPr>
        </p:nvSpPr>
        <p:spPr>
          <a:xfrm>
            <a:off x="1738400" y="798100"/>
            <a:ext cx="9374000" cy="1332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2800"/>
              <a:buFont typeface="Calibri"/>
              <a:buNone/>
            </a:pPr>
            <a:r>
              <a:rPr lang="en-US" sz="6000"/>
              <a:t>ACEs Increases Health Risks</a:t>
            </a:r>
            <a:endParaRPr sz="6000"/>
          </a:p>
        </p:txBody>
      </p:sp>
      <p:pic>
        <p:nvPicPr>
          <p:cNvPr id="1413" name="Google Shape;1413;p130"/>
          <p:cNvPicPr preferRelativeResize="0"/>
          <p:nvPr/>
        </p:nvPicPr>
        <p:blipFill rotWithShape="1">
          <a:blip r:embed="rId3">
            <a:alphaModFix/>
          </a:blip>
          <a:srcRect/>
          <a:stretch/>
        </p:blipFill>
        <p:spPr>
          <a:xfrm>
            <a:off x="2501467" y="1961732"/>
            <a:ext cx="7847865" cy="4098168"/>
          </a:xfrm>
          <a:prstGeom prst="rect">
            <a:avLst/>
          </a:prstGeom>
          <a:noFill/>
          <a:ln>
            <a:noFill/>
          </a:ln>
        </p:spPr>
      </p:pic>
      <p:sp>
        <p:nvSpPr>
          <p:cNvPr id="1414" name="Google Shape;1414;p13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1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359" name="Google Shape;359;p14"/>
          <p:cNvGrpSpPr/>
          <p:nvPr/>
        </p:nvGrpSpPr>
        <p:grpSpPr>
          <a:xfrm>
            <a:off x="4" y="1216597"/>
            <a:ext cx="731521" cy="673460"/>
            <a:chOff x="3940602" y="308034"/>
            <a:chExt cx="2116791" cy="3428999"/>
          </a:xfrm>
        </p:grpSpPr>
        <p:sp>
          <p:nvSpPr>
            <p:cNvPr id="360" name="Google Shape;360;p14"/>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61" name="Google Shape;361;p14"/>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62" name="Google Shape;362;p14"/>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363" name="Google Shape;363;p14"/>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64" name="Google Shape;364;p14"/>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Incident Reports</a:t>
            </a:r>
            <a:endParaRPr sz="6000"/>
          </a:p>
        </p:txBody>
      </p:sp>
      <p:sp>
        <p:nvSpPr>
          <p:cNvPr id="365" name="Google Shape;365;p14"/>
          <p:cNvSpPr txBox="1">
            <a:spLocks noGrp="1"/>
          </p:cNvSpPr>
          <p:nvPr>
            <p:ph type="body" idx="1"/>
          </p:nvPr>
        </p:nvSpPr>
        <p:spPr>
          <a:xfrm>
            <a:off x="1045028" y="3017522"/>
            <a:ext cx="9941319" cy="3124658"/>
          </a:xfrm>
          <a:prstGeom prst="rect">
            <a:avLst/>
          </a:prstGeom>
          <a:noFill/>
          <a:ln>
            <a:noFill/>
          </a:ln>
        </p:spPr>
        <p:txBody>
          <a:bodyPr spcFirstLastPara="1" wrap="square" lIns="91425" tIns="45700" rIns="91425" bIns="45700" anchor="ctr" anchorCtr="0">
            <a:noAutofit/>
          </a:bodyPr>
          <a:lstStyle/>
          <a:p>
            <a:pPr marL="609585" lvl="0" indent="-228600" algn="l" rtl="0">
              <a:lnSpc>
                <a:spcPct val="90000"/>
              </a:lnSpc>
              <a:spcBef>
                <a:spcPts val="600"/>
              </a:spcBef>
              <a:spcAft>
                <a:spcPts val="0"/>
              </a:spcAft>
              <a:buClr>
                <a:schemeClr val="dk1"/>
              </a:buClr>
              <a:buSzPts val="1300"/>
              <a:buFont typeface="Arial"/>
              <a:buChar char="•"/>
            </a:pPr>
            <a:r>
              <a:rPr lang="en-US" sz="2000" dirty="0"/>
              <a:t>Recipient Injury</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Any medically-related occurrence, such as a seizure</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Environmental emergencies</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Problem behaviors not in the treatment plan</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Suspected abuse or neglect</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Inappropriate sexual acts</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Medication errors or refusals</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Suspected criminal offenses involving recipients</a:t>
            </a:r>
            <a:endParaRPr dirty="0"/>
          </a:p>
          <a:p>
            <a:pPr marL="609585" lvl="0" indent="-228600" algn="l" rtl="0">
              <a:lnSpc>
                <a:spcPct val="90000"/>
              </a:lnSpc>
              <a:spcBef>
                <a:spcPts val="600"/>
              </a:spcBef>
              <a:spcAft>
                <a:spcPts val="0"/>
              </a:spcAft>
              <a:buClr>
                <a:schemeClr val="dk1"/>
              </a:buClr>
              <a:buSzPts val="1300"/>
              <a:buFont typeface="Arial"/>
              <a:buChar char="•"/>
            </a:pPr>
            <a:r>
              <a:rPr lang="en-US" sz="2000" dirty="0">
                <a:latin typeface="Garamond"/>
                <a:ea typeface="Garamond"/>
                <a:cs typeface="Garamond"/>
                <a:sym typeface="Garamond"/>
              </a:rPr>
              <a:t>Involvement of other agencies (police, fire, ems)</a:t>
            </a:r>
            <a:endParaRPr dirty="0"/>
          </a:p>
          <a:p>
            <a:pPr marL="609585" lvl="0" indent="-228600" algn="l" rtl="0">
              <a:lnSpc>
                <a:spcPct val="90000"/>
              </a:lnSpc>
              <a:spcBef>
                <a:spcPts val="600"/>
              </a:spcBef>
              <a:spcAft>
                <a:spcPts val="600"/>
              </a:spcAft>
              <a:buClr>
                <a:schemeClr val="dk1"/>
              </a:buClr>
              <a:buSzPts val="1300"/>
              <a:buFont typeface="Arial"/>
              <a:buChar char="•"/>
            </a:pPr>
            <a:r>
              <a:rPr lang="en-US" sz="2000" dirty="0">
                <a:latin typeface="Garamond"/>
                <a:ea typeface="Garamond"/>
                <a:cs typeface="Garamond"/>
                <a:sym typeface="Garamond"/>
              </a:rPr>
              <a:t>Recipient Death</a:t>
            </a:r>
            <a:endParaRPr dirty="0"/>
          </a:p>
        </p:txBody>
      </p:sp>
      <p:cxnSp>
        <p:nvCxnSpPr>
          <p:cNvPr id="366" name="Google Shape;366;p14"/>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367" name="Google Shape;367;p1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8</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18"/>
        <p:cNvGrpSpPr/>
        <p:nvPr/>
      </p:nvGrpSpPr>
      <p:grpSpPr>
        <a:xfrm>
          <a:off x="0" y="0"/>
          <a:ext cx="0" cy="0"/>
          <a:chOff x="0" y="0"/>
          <a:chExt cx="0" cy="0"/>
        </a:xfrm>
      </p:grpSpPr>
      <p:pic>
        <p:nvPicPr>
          <p:cNvPr id="1419" name="Google Shape;1419;p131" descr="The &quot;fight or flight response&quot; is our body's automatic and primitive, inborn response that prepares the body to &quot;fight&quot; or &quot;flee&quot; from perceived attack, harm or threat to our survival. Sometimes, though, we perceive threat or harm when in reality, things are totally fine. &#10;&#10;This video explains how FFF-responses work, what it does to our body and mind, and how to deal with it.&#10;&#10;Braive AS is a company run by mental health professionals on a mission to make sure people, worldwide, can learn about their own mental health and get access to personalized treatment programs that will help them overcome the challenges they are facing.&#10;&#10;For more information about Braive and our courses please visit our home page at https://braive.com/." title="The Fight Flight Freeze Response">
            <a:hlinkClick r:id="rId3"/>
          </p:cNvPr>
          <p:cNvPicPr preferRelativeResize="0"/>
          <p:nvPr/>
        </p:nvPicPr>
        <p:blipFill rotWithShape="1">
          <a:blip r:embed="rId4">
            <a:alphaModFix/>
          </a:blip>
          <a:srcRect/>
          <a:stretch/>
        </p:blipFill>
        <p:spPr>
          <a:xfrm>
            <a:off x="1819275" y="0"/>
            <a:ext cx="8553450" cy="6858000"/>
          </a:xfrm>
          <a:prstGeom prst="rect">
            <a:avLst/>
          </a:prstGeom>
          <a:noFill/>
          <a:ln>
            <a:noFill/>
          </a:ln>
        </p:spPr>
      </p:pic>
      <p:sp>
        <p:nvSpPr>
          <p:cNvPr id="1420" name="Google Shape;1420;p13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4"/>
        <p:cNvGrpSpPr/>
        <p:nvPr/>
      </p:nvGrpSpPr>
      <p:grpSpPr>
        <a:xfrm>
          <a:off x="0" y="0"/>
          <a:ext cx="0" cy="0"/>
          <a:chOff x="0" y="0"/>
          <a:chExt cx="0" cy="0"/>
        </a:xfrm>
      </p:grpSpPr>
      <p:sp>
        <p:nvSpPr>
          <p:cNvPr id="1425" name="Google Shape;1425;p132"/>
          <p:cNvSpPr txBox="1">
            <a:spLocks noGrp="1"/>
          </p:cNvSpPr>
          <p:nvPr>
            <p:ph type="title"/>
          </p:nvPr>
        </p:nvSpPr>
        <p:spPr>
          <a:xfrm>
            <a:off x="391378" y="320675"/>
            <a:ext cx="11407487" cy="1325563"/>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chemeClr val="accent5"/>
              </a:buClr>
              <a:buSzPts val="2800"/>
              <a:buFont typeface="Calibri"/>
              <a:buNone/>
            </a:pPr>
            <a:r>
              <a:rPr lang="en-US" sz="6000">
                <a:solidFill>
                  <a:schemeClr val="accent5"/>
                </a:solidFill>
              </a:rPr>
              <a:t>Responses to Trauma</a:t>
            </a:r>
            <a:endParaRPr sz="6000"/>
          </a:p>
        </p:txBody>
      </p:sp>
      <p:grpSp>
        <p:nvGrpSpPr>
          <p:cNvPr id="1426" name="Google Shape;1426;p132"/>
          <p:cNvGrpSpPr/>
          <p:nvPr/>
        </p:nvGrpSpPr>
        <p:grpSpPr>
          <a:xfrm>
            <a:off x="394943" y="1901097"/>
            <a:ext cx="11400357" cy="4636228"/>
            <a:chOff x="3564" y="75473"/>
            <a:chExt cx="11400357" cy="4636228"/>
          </a:xfrm>
        </p:grpSpPr>
        <p:sp>
          <p:nvSpPr>
            <p:cNvPr id="1427" name="Google Shape;1427;p132"/>
            <p:cNvSpPr/>
            <p:nvPr/>
          </p:nvSpPr>
          <p:spPr>
            <a:xfrm>
              <a:off x="3564" y="75473"/>
              <a:ext cx="3475718" cy="844371"/>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28" name="Google Shape;1428;p132"/>
            <p:cNvSpPr txBox="1"/>
            <p:nvPr/>
          </p:nvSpPr>
          <p:spPr>
            <a:xfrm>
              <a:off x="3564" y="75473"/>
              <a:ext cx="3475718" cy="844371"/>
            </a:xfrm>
            <a:prstGeom prst="rect">
              <a:avLst/>
            </a:prstGeom>
            <a:noFill/>
            <a:ln>
              <a:noFill/>
            </a:ln>
          </p:spPr>
          <p:txBody>
            <a:bodyPr spcFirstLastPara="1" wrap="square" lIns="163575" tIns="93450" rIns="163575" bIns="9345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3000" b="0" i="0" u="none" strike="noStrike" cap="none">
                  <a:solidFill>
                    <a:schemeClr val="lt1"/>
                  </a:solidFill>
                  <a:latin typeface="Garamond"/>
                  <a:ea typeface="Garamond"/>
                  <a:cs typeface="Garamond"/>
                  <a:sym typeface="Garamond"/>
                </a:rPr>
                <a:t>Hyperarousal:</a:t>
              </a:r>
              <a:endParaRPr sz="3000" b="0" i="0" u="none" strike="noStrike" cap="none">
                <a:solidFill>
                  <a:srgbClr val="000000"/>
                </a:solidFill>
                <a:latin typeface="Garamond"/>
                <a:ea typeface="Garamond"/>
                <a:cs typeface="Garamond"/>
                <a:sym typeface="Garamond"/>
              </a:endParaRPr>
            </a:p>
          </p:txBody>
        </p:sp>
        <p:sp>
          <p:nvSpPr>
            <p:cNvPr id="1429" name="Google Shape;1429;p132"/>
            <p:cNvSpPr/>
            <p:nvPr/>
          </p:nvSpPr>
          <p:spPr>
            <a:xfrm>
              <a:off x="3564" y="919845"/>
              <a:ext cx="3475718" cy="3356019"/>
            </a:xfrm>
            <a:prstGeom prst="rect">
              <a:avLst/>
            </a:prstGeom>
            <a:solidFill>
              <a:srgbClr val="F7D5CB">
                <a:alpha val="87843"/>
              </a:srgbClr>
            </a:solidFill>
            <a:ln w="12700" cap="flat" cmpd="sng">
              <a:solidFill>
                <a:srgbClr val="F7D5CB">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30" name="Google Shape;1430;p132"/>
            <p:cNvSpPr txBox="1"/>
            <p:nvPr/>
          </p:nvSpPr>
          <p:spPr>
            <a:xfrm>
              <a:off x="3564" y="919845"/>
              <a:ext cx="3475718" cy="3356019"/>
            </a:xfrm>
            <a:prstGeom prst="rect">
              <a:avLst/>
            </a:prstGeom>
            <a:noFill/>
            <a:ln>
              <a:noFill/>
            </a:ln>
          </p:spPr>
          <p:txBody>
            <a:bodyPr spcFirstLastPara="1" wrap="square" lIns="122675" tIns="122675" rIns="163575" bIns="184000" anchor="t" anchorCtr="0">
              <a:noAutofit/>
            </a:bodyPr>
            <a:lstStyle/>
            <a:p>
              <a:pPr marL="228600" marR="0" lvl="1" indent="-228600" algn="l" rtl="0">
                <a:lnSpc>
                  <a:spcPct val="90000"/>
                </a:lnSpc>
                <a:spcBef>
                  <a:spcPts val="0"/>
                </a:spcBef>
                <a:spcAft>
                  <a:spcPts val="0"/>
                </a:spcAft>
                <a:buClr>
                  <a:schemeClr val="dk1"/>
                </a:buClr>
                <a:buSzPts val="2300"/>
                <a:buFont typeface="Calibri"/>
                <a:buChar char="•"/>
              </a:pPr>
              <a:r>
                <a:rPr lang="en-US" sz="3000" b="0" i="0" u="none" strike="noStrike" cap="none">
                  <a:solidFill>
                    <a:schemeClr val="dk1"/>
                  </a:solidFill>
                  <a:latin typeface="Garamond"/>
                  <a:ea typeface="Garamond"/>
                  <a:cs typeface="Garamond"/>
                  <a:sym typeface="Garamond"/>
                </a:rPr>
                <a:t>Nervousness, jumpiness, quickness to startle</a:t>
              </a:r>
              <a:endParaRPr sz="3000" b="0" i="0" u="none" strike="noStrike" cap="none">
                <a:solidFill>
                  <a:srgbClr val="000000"/>
                </a:solidFill>
                <a:latin typeface="Garamond"/>
                <a:ea typeface="Garamond"/>
                <a:cs typeface="Garamond"/>
                <a:sym typeface="Garamond"/>
              </a:endParaRPr>
            </a:p>
          </p:txBody>
        </p:sp>
        <p:sp>
          <p:nvSpPr>
            <p:cNvPr id="1431" name="Google Shape;1431;p132"/>
            <p:cNvSpPr/>
            <p:nvPr/>
          </p:nvSpPr>
          <p:spPr>
            <a:xfrm>
              <a:off x="3965884" y="75473"/>
              <a:ext cx="3475718" cy="844371"/>
            </a:xfrm>
            <a:prstGeom prst="rect">
              <a:avLst/>
            </a:prstGeom>
            <a:solidFill>
              <a:srgbClr val="C47F6E"/>
            </a:solidFill>
            <a:ln w="12700" cap="flat" cmpd="sng">
              <a:solidFill>
                <a:srgbClr val="C47F6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32" name="Google Shape;1432;p132"/>
            <p:cNvSpPr txBox="1"/>
            <p:nvPr/>
          </p:nvSpPr>
          <p:spPr>
            <a:xfrm>
              <a:off x="3965884" y="75473"/>
              <a:ext cx="3475718" cy="844371"/>
            </a:xfrm>
            <a:prstGeom prst="rect">
              <a:avLst/>
            </a:prstGeom>
            <a:noFill/>
            <a:ln>
              <a:noFill/>
            </a:ln>
          </p:spPr>
          <p:txBody>
            <a:bodyPr spcFirstLastPara="1" wrap="square" lIns="163575" tIns="93450" rIns="163575" bIns="9345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3000" b="0" i="0" u="none" strike="noStrike" cap="none">
                  <a:solidFill>
                    <a:schemeClr val="lt1"/>
                  </a:solidFill>
                  <a:latin typeface="Garamond"/>
                  <a:ea typeface="Garamond"/>
                  <a:cs typeface="Garamond"/>
                  <a:sym typeface="Garamond"/>
                </a:rPr>
                <a:t>Re-experiencing:</a:t>
              </a:r>
              <a:endParaRPr sz="3000" b="0" i="0" u="none" strike="noStrike" cap="none">
                <a:solidFill>
                  <a:srgbClr val="000000"/>
                </a:solidFill>
                <a:latin typeface="Garamond"/>
                <a:ea typeface="Garamond"/>
                <a:cs typeface="Garamond"/>
                <a:sym typeface="Garamond"/>
              </a:endParaRPr>
            </a:p>
          </p:txBody>
        </p:sp>
        <p:sp>
          <p:nvSpPr>
            <p:cNvPr id="1433" name="Google Shape;1433;p132"/>
            <p:cNvSpPr/>
            <p:nvPr/>
          </p:nvSpPr>
          <p:spPr>
            <a:xfrm>
              <a:off x="3965884" y="919845"/>
              <a:ext cx="3475718" cy="3356019"/>
            </a:xfrm>
            <a:prstGeom prst="rect">
              <a:avLst/>
            </a:prstGeom>
            <a:solidFill>
              <a:srgbClr val="EBD6D4">
                <a:alpha val="87843"/>
              </a:srgbClr>
            </a:solidFill>
            <a:ln w="12700" cap="flat" cmpd="sng">
              <a:solidFill>
                <a:srgbClr val="EBD6D4">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34" name="Google Shape;1434;p132"/>
            <p:cNvSpPr txBox="1"/>
            <p:nvPr/>
          </p:nvSpPr>
          <p:spPr>
            <a:xfrm>
              <a:off x="3965884" y="919845"/>
              <a:ext cx="3475718" cy="3356019"/>
            </a:xfrm>
            <a:prstGeom prst="rect">
              <a:avLst/>
            </a:prstGeom>
            <a:noFill/>
            <a:ln>
              <a:noFill/>
            </a:ln>
          </p:spPr>
          <p:txBody>
            <a:bodyPr spcFirstLastPara="1" wrap="square" lIns="122675" tIns="122675" rIns="163575" bIns="184000" anchor="t" anchorCtr="0">
              <a:noAutofit/>
            </a:bodyPr>
            <a:lstStyle/>
            <a:p>
              <a:pPr marL="228600" marR="0" lvl="1" indent="-228600" algn="l" rtl="0">
                <a:lnSpc>
                  <a:spcPct val="90000"/>
                </a:lnSpc>
                <a:spcBef>
                  <a:spcPts val="0"/>
                </a:spcBef>
                <a:spcAft>
                  <a:spcPts val="0"/>
                </a:spcAft>
                <a:buClr>
                  <a:schemeClr val="dk1"/>
                </a:buClr>
                <a:buSzPts val="2300"/>
                <a:buFont typeface="Calibri"/>
                <a:buChar char="•"/>
              </a:pPr>
              <a:r>
                <a:rPr lang="en-US" sz="3000" b="0" i="0" u="none" strike="noStrike" cap="none">
                  <a:solidFill>
                    <a:schemeClr val="dk1"/>
                  </a:solidFill>
                  <a:latin typeface="Garamond"/>
                  <a:ea typeface="Garamond"/>
                  <a:cs typeface="Garamond"/>
                  <a:sym typeface="Garamond"/>
                </a:rPr>
                <a:t>Intrusive Images, sensations, dreams</a:t>
              </a:r>
              <a:endParaRPr sz="30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3000" b="0" i="0" u="none" strike="noStrike" cap="none">
                  <a:solidFill>
                    <a:schemeClr val="dk1"/>
                  </a:solidFill>
                  <a:latin typeface="Garamond"/>
                  <a:ea typeface="Garamond"/>
                  <a:cs typeface="Garamond"/>
                  <a:sym typeface="Garamond"/>
                </a:rPr>
                <a:t>Intrusive memories of the traumatic event or events</a:t>
              </a:r>
              <a:endParaRPr sz="3000" b="0" i="0" u="none" strike="noStrike" cap="none">
                <a:solidFill>
                  <a:srgbClr val="000000"/>
                </a:solidFill>
                <a:latin typeface="Garamond"/>
                <a:ea typeface="Garamond"/>
                <a:cs typeface="Garamond"/>
                <a:sym typeface="Garamond"/>
              </a:endParaRPr>
            </a:p>
          </p:txBody>
        </p:sp>
        <p:sp>
          <p:nvSpPr>
            <p:cNvPr id="1435" name="Google Shape;1435;p132"/>
            <p:cNvSpPr/>
            <p:nvPr/>
          </p:nvSpPr>
          <p:spPr>
            <a:xfrm>
              <a:off x="7928203" y="75473"/>
              <a:ext cx="3475718" cy="844371"/>
            </a:xfrm>
            <a:prstGeom prst="rect">
              <a:avLst/>
            </a:prstGeom>
            <a:solidFill>
              <a:srgbClr val="A4A4A4"/>
            </a:solidFill>
            <a:ln w="12700" cap="flat" cmpd="sng">
              <a:solidFill>
                <a:srgbClr val="A4A4A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36" name="Google Shape;1436;p132"/>
            <p:cNvSpPr txBox="1"/>
            <p:nvPr/>
          </p:nvSpPr>
          <p:spPr>
            <a:xfrm>
              <a:off x="7928203" y="75473"/>
              <a:ext cx="3475718" cy="844371"/>
            </a:xfrm>
            <a:prstGeom prst="rect">
              <a:avLst/>
            </a:prstGeom>
            <a:noFill/>
            <a:ln>
              <a:noFill/>
            </a:ln>
          </p:spPr>
          <p:txBody>
            <a:bodyPr spcFirstLastPara="1" wrap="square" lIns="163575" tIns="93450" rIns="163575" bIns="9345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3000" b="0" i="0" u="none" strike="noStrike" cap="none">
                  <a:solidFill>
                    <a:schemeClr val="lt1"/>
                  </a:solidFill>
                  <a:latin typeface="Garamond"/>
                  <a:ea typeface="Garamond"/>
                  <a:cs typeface="Garamond"/>
                  <a:sym typeface="Garamond"/>
                </a:rPr>
                <a:t>Avoidance and withdrawal:</a:t>
              </a:r>
              <a:endParaRPr sz="3000" b="0" i="0" u="none" strike="noStrike" cap="none">
                <a:solidFill>
                  <a:srgbClr val="000000"/>
                </a:solidFill>
                <a:latin typeface="Garamond"/>
                <a:ea typeface="Garamond"/>
                <a:cs typeface="Garamond"/>
                <a:sym typeface="Garamond"/>
              </a:endParaRPr>
            </a:p>
          </p:txBody>
        </p:sp>
        <p:sp>
          <p:nvSpPr>
            <p:cNvPr id="1437" name="Google Shape;1437;p132"/>
            <p:cNvSpPr/>
            <p:nvPr/>
          </p:nvSpPr>
          <p:spPr>
            <a:xfrm>
              <a:off x="7928203" y="919845"/>
              <a:ext cx="3475718" cy="3356019"/>
            </a:xfrm>
            <a:prstGeom prst="rect">
              <a:avLst/>
            </a:prstGeom>
            <a:solidFill>
              <a:srgbClr val="DFDFDF">
                <a:alpha val="87843"/>
              </a:srgbClr>
            </a:solidFill>
            <a:ln w="12700" cap="flat" cmpd="sng">
              <a:solidFill>
                <a:srgbClr val="DFDFDF">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38" name="Google Shape;1438;p132"/>
            <p:cNvSpPr txBox="1"/>
            <p:nvPr/>
          </p:nvSpPr>
          <p:spPr>
            <a:xfrm>
              <a:off x="7928203" y="919845"/>
              <a:ext cx="3475718" cy="3791856"/>
            </a:xfrm>
            <a:prstGeom prst="rect">
              <a:avLst/>
            </a:prstGeom>
            <a:noFill/>
            <a:ln>
              <a:noFill/>
            </a:ln>
          </p:spPr>
          <p:txBody>
            <a:bodyPr spcFirstLastPara="1" wrap="square" lIns="122675" tIns="122675" rIns="163575" bIns="184000" anchor="t" anchorCtr="0">
              <a:noAutofit/>
            </a:bodyPr>
            <a:lstStyle/>
            <a:p>
              <a:pPr marL="228600" marR="0" lvl="1" indent="-228600" algn="l" rtl="0">
                <a:lnSpc>
                  <a:spcPct val="90000"/>
                </a:lnSpc>
                <a:spcBef>
                  <a:spcPts val="0"/>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Feeling numb, shut down, or separated from normal life</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Pulling away from activities and relationships</a:t>
              </a:r>
              <a:endParaRPr sz="24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345"/>
                </a:spcBef>
                <a:spcAft>
                  <a:spcPts val="0"/>
                </a:spcAft>
                <a:buClr>
                  <a:schemeClr val="dk1"/>
                </a:buClr>
                <a:buSzPts val="2300"/>
                <a:buFont typeface="Calibri"/>
                <a:buChar char="•"/>
              </a:pPr>
              <a:r>
                <a:rPr lang="en-US" sz="2400" b="0" i="0" u="none" strike="noStrike" cap="none">
                  <a:solidFill>
                    <a:schemeClr val="dk1"/>
                  </a:solidFill>
                  <a:latin typeface="Garamond"/>
                  <a:ea typeface="Garamond"/>
                  <a:cs typeface="Garamond"/>
                  <a:sym typeface="Garamond"/>
                </a:rPr>
                <a:t>Avoiding things that prompt memories of the trauma</a:t>
              </a:r>
              <a:endParaRPr sz="2400" b="0" i="0" u="none" strike="noStrike" cap="none">
                <a:solidFill>
                  <a:srgbClr val="000000"/>
                </a:solidFill>
                <a:latin typeface="Garamond"/>
                <a:ea typeface="Garamond"/>
                <a:cs typeface="Garamond"/>
                <a:sym typeface="Garamond"/>
              </a:endParaRPr>
            </a:p>
          </p:txBody>
        </p:sp>
      </p:grpSp>
      <p:sp>
        <p:nvSpPr>
          <p:cNvPr id="1439" name="Google Shape;1439;p13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3"/>
        <p:cNvGrpSpPr/>
        <p:nvPr/>
      </p:nvGrpSpPr>
      <p:grpSpPr>
        <a:xfrm>
          <a:off x="0" y="0"/>
          <a:ext cx="0" cy="0"/>
          <a:chOff x="0" y="0"/>
          <a:chExt cx="0" cy="0"/>
        </a:xfrm>
      </p:grpSpPr>
      <p:sp>
        <p:nvSpPr>
          <p:cNvPr id="1444" name="Google Shape;1444;p13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1445" name="Google Shape;1445;p133"/>
          <p:cNvSpPr/>
          <p:nvPr/>
        </p:nvSpPr>
        <p:spPr>
          <a:xfrm>
            <a:off x="0" y="0"/>
            <a:ext cx="4167272"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1446" name="Google Shape;1446;p133"/>
          <p:cNvSpPr txBox="1">
            <a:spLocks noGrp="1"/>
          </p:cNvSpPr>
          <p:nvPr>
            <p:ph type="title"/>
          </p:nvPr>
        </p:nvSpPr>
        <p:spPr>
          <a:xfrm>
            <a:off x="287480" y="1198418"/>
            <a:ext cx="3714238" cy="4461163"/>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6000">
                <a:solidFill>
                  <a:srgbClr val="FFFFFF"/>
                </a:solidFill>
              </a:rPr>
              <a:t>Universal Precautions Approach</a:t>
            </a:r>
            <a:br>
              <a:rPr lang="en-US" sz="6000">
                <a:solidFill>
                  <a:srgbClr val="FFFFFF"/>
                </a:solidFill>
              </a:rPr>
            </a:br>
            <a:endParaRPr sz="6000">
              <a:solidFill>
                <a:srgbClr val="FFFFFF"/>
              </a:solidFill>
            </a:endParaRPr>
          </a:p>
        </p:txBody>
      </p:sp>
      <p:sp>
        <p:nvSpPr>
          <p:cNvPr id="1447" name="Google Shape;1447;p133"/>
          <p:cNvSpPr/>
          <p:nvPr/>
        </p:nvSpPr>
        <p:spPr>
          <a:xfrm rot="10800000" flipH="1">
            <a:off x="7550402" y="2455480"/>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aramond"/>
              <a:ea typeface="Garamond"/>
              <a:cs typeface="Garamond"/>
              <a:sym typeface="Garamond"/>
            </a:endParaRPr>
          </a:p>
        </p:txBody>
      </p:sp>
      <p:sp>
        <p:nvSpPr>
          <p:cNvPr id="1448" name="Google Shape;1448;p133"/>
          <p:cNvSpPr txBox="1">
            <a:spLocks noGrp="1"/>
          </p:cNvSpPr>
          <p:nvPr>
            <p:ph type="body" idx="1"/>
          </p:nvPr>
        </p:nvSpPr>
        <p:spPr>
          <a:xfrm>
            <a:off x="4447308" y="591344"/>
            <a:ext cx="6906491" cy="5585619"/>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2133"/>
              </a:spcBef>
              <a:spcAft>
                <a:spcPts val="2133"/>
              </a:spcAft>
              <a:buClr>
                <a:schemeClr val="dk1"/>
              </a:buClr>
              <a:buSzPts val="1800"/>
              <a:buNone/>
            </a:pPr>
            <a:r>
              <a:rPr lang="en-US" sz="4000"/>
              <a:t>Assume ALL individuals we serve have experienced trauma and amend our practices accordingly.</a:t>
            </a:r>
            <a:endParaRPr sz="4000"/>
          </a:p>
        </p:txBody>
      </p:sp>
      <p:sp>
        <p:nvSpPr>
          <p:cNvPr id="1449" name="Google Shape;1449;p13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3"/>
        <p:cNvGrpSpPr/>
        <p:nvPr/>
      </p:nvGrpSpPr>
      <p:grpSpPr>
        <a:xfrm>
          <a:off x="0" y="0"/>
          <a:ext cx="0" cy="0"/>
          <a:chOff x="0" y="0"/>
          <a:chExt cx="0" cy="0"/>
        </a:xfrm>
      </p:grpSpPr>
      <p:pic>
        <p:nvPicPr>
          <p:cNvPr id="1454" name="Google Shape;1454;p134" descr="This video summarizes the gist of what I think it takes for an organization to become trauma-informed.&#10;&#10;Animation by Thomas Moon" title="Trauma Informed Starts with You">
            <a:hlinkClick r:id="rId3"/>
          </p:cNvPr>
          <p:cNvPicPr preferRelativeResize="0"/>
          <p:nvPr/>
        </p:nvPicPr>
        <p:blipFill rotWithShape="1">
          <a:blip r:embed="rId4">
            <a:alphaModFix/>
          </a:blip>
          <a:srcRect/>
          <a:stretch/>
        </p:blipFill>
        <p:spPr>
          <a:xfrm>
            <a:off x="1933575" y="0"/>
            <a:ext cx="8324850" cy="6858000"/>
          </a:xfrm>
          <a:prstGeom prst="rect">
            <a:avLst/>
          </a:prstGeom>
          <a:noFill/>
          <a:ln>
            <a:noFill/>
          </a:ln>
        </p:spPr>
      </p:pic>
      <p:sp>
        <p:nvSpPr>
          <p:cNvPr id="1455" name="Google Shape;1455;p13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220"/>
          <p:cNvSpPr txBox="1">
            <a:spLocks noGrp="1"/>
          </p:cNvSpPr>
          <p:nvPr>
            <p:ph type="title"/>
          </p:nvPr>
        </p:nvSpPr>
        <p:spPr>
          <a:xfrm>
            <a:off x="391378" y="320675"/>
            <a:ext cx="11407487" cy="1325563"/>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chemeClr val="accent5"/>
              </a:buClr>
              <a:buSzPts val="2800"/>
              <a:buNone/>
            </a:pPr>
            <a:r>
              <a:rPr lang="en-US" sz="6000">
                <a:solidFill>
                  <a:srgbClr val="000000"/>
                </a:solidFill>
              </a:rPr>
              <a:t>Coping with Trauma Reminders</a:t>
            </a:r>
            <a:endParaRPr sz="6000"/>
          </a:p>
        </p:txBody>
      </p:sp>
      <p:grpSp>
        <p:nvGrpSpPr>
          <p:cNvPr id="1461" name="Google Shape;1461;p220"/>
          <p:cNvGrpSpPr/>
          <p:nvPr/>
        </p:nvGrpSpPr>
        <p:grpSpPr>
          <a:xfrm>
            <a:off x="394943" y="1901097"/>
            <a:ext cx="11400357" cy="4200391"/>
            <a:chOff x="3564" y="75473"/>
            <a:chExt cx="11400357" cy="4200391"/>
          </a:xfrm>
        </p:grpSpPr>
        <p:sp>
          <p:nvSpPr>
            <p:cNvPr id="1462" name="Google Shape;1462;p220"/>
            <p:cNvSpPr/>
            <p:nvPr/>
          </p:nvSpPr>
          <p:spPr>
            <a:xfrm>
              <a:off x="3564" y="75473"/>
              <a:ext cx="3475718" cy="844371"/>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63" name="Google Shape;1463;p220"/>
            <p:cNvSpPr txBox="1"/>
            <p:nvPr/>
          </p:nvSpPr>
          <p:spPr>
            <a:xfrm>
              <a:off x="3564" y="75473"/>
              <a:ext cx="3475718" cy="844371"/>
            </a:xfrm>
            <a:prstGeom prst="rect">
              <a:avLst/>
            </a:prstGeom>
            <a:noFill/>
            <a:ln>
              <a:noFill/>
            </a:ln>
          </p:spPr>
          <p:txBody>
            <a:bodyPr spcFirstLastPara="1" wrap="square" lIns="163575" tIns="93450" rIns="163575" bIns="9345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3000" b="0" i="0" u="none" strike="noStrike" cap="none">
                  <a:solidFill>
                    <a:schemeClr val="lt1"/>
                  </a:solidFill>
                  <a:latin typeface="Garamond"/>
                  <a:ea typeface="Garamond"/>
                  <a:cs typeface="Garamond"/>
                  <a:sym typeface="Garamond"/>
                </a:rPr>
                <a:t>Stop:</a:t>
              </a:r>
              <a:endParaRPr sz="3000" b="0" i="0" u="none" strike="noStrike" cap="none">
                <a:solidFill>
                  <a:srgbClr val="000000"/>
                </a:solidFill>
                <a:latin typeface="Garamond"/>
                <a:ea typeface="Garamond"/>
                <a:cs typeface="Garamond"/>
                <a:sym typeface="Garamond"/>
              </a:endParaRPr>
            </a:p>
          </p:txBody>
        </p:sp>
        <p:sp>
          <p:nvSpPr>
            <p:cNvPr id="1464" name="Google Shape;1464;p220"/>
            <p:cNvSpPr/>
            <p:nvPr/>
          </p:nvSpPr>
          <p:spPr>
            <a:xfrm>
              <a:off x="3564" y="919845"/>
              <a:ext cx="3475718" cy="3356019"/>
            </a:xfrm>
            <a:prstGeom prst="rect">
              <a:avLst/>
            </a:prstGeom>
            <a:solidFill>
              <a:srgbClr val="F7D5CB">
                <a:alpha val="87843"/>
              </a:srgbClr>
            </a:solidFill>
            <a:ln w="12700" cap="flat" cmpd="sng">
              <a:solidFill>
                <a:srgbClr val="F7D5CB">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65" name="Google Shape;1465;p220"/>
            <p:cNvSpPr txBox="1"/>
            <p:nvPr/>
          </p:nvSpPr>
          <p:spPr>
            <a:xfrm>
              <a:off x="3564" y="919845"/>
              <a:ext cx="3475718" cy="3356019"/>
            </a:xfrm>
            <a:prstGeom prst="rect">
              <a:avLst/>
            </a:prstGeom>
            <a:noFill/>
            <a:ln>
              <a:noFill/>
            </a:ln>
          </p:spPr>
          <p:txBody>
            <a:bodyPr spcFirstLastPara="1" wrap="square" lIns="122675" tIns="122675" rIns="163575" bIns="1840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3000" b="0" i="0" u="none" strike="noStrike" cap="none">
                  <a:solidFill>
                    <a:srgbClr val="000000"/>
                  </a:solidFill>
                  <a:latin typeface="Garamond"/>
                  <a:ea typeface="Garamond"/>
                  <a:cs typeface="Garamond"/>
                  <a:sym typeface="Garamond"/>
                </a:rPr>
                <a:t>Take several long, deep breaths.</a:t>
              </a:r>
              <a:endParaRPr sz="3000" b="0" i="0" u="none" strike="noStrike" cap="none">
                <a:solidFill>
                  <a:srgbClr val="000000"/>
                </a:solidFill>
                <a:latin typeface="Garamond"/>
                <a:ea typeface="Garamond"/>
                <a:cs typeface="Garamond"/>
                <a:sym typeface="Garamond"/>
              </a:endParaRPr>
            </a:p>
          </p:txBody>
        </p:sp>
        <p:sp>
          <p:nvSpPr>
            <p:cNvPr id="1466" name="Google Shape;1466;p220"/>
            <p:cNvSpPr/>
            <p:nvPr/>
          </p:nvSpPr>
          <p:spPr>
            <a:xfrm>
              <a:off x="3965884" y="75473"/>
              <a:ext cx="3475718" cy="844371"/>
            </a:xfrm>
            <a:prstGeom prst="rect">
              <a:avLst/>
            </a:prstGeom>
            <a:solidFill>
              <a:srgbClr val="C47F6E"/>
            </a:solidFill>
            <a:ln w="12700" cap="flat" cmpd="sng">
              <a:solidFill>
                <a:srgbClr val="C47F6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67" name="Google Shape;1467;p220"/>
            <p:cNvSpPr txBox="1"/>
            <p:nvPr/>
          </p:nvSpPr>
          <p:spPr>
            <a:xfrm>
              <a:off x="3965884" y="75473"/>
              <a:ext cx="3475718" cy="844371"/>
            </a:xfrm>
            <a:prstGeom prst="rect">
              <a:avLst/>
            </a:prstGeom>
            <a:noFill/>
            <a:ln>
              <a:noFill/>
            </a:ln>
          </p:spPr>
          <p:txBody>
            <a:bodyPr spcFirstLastPara="1" wrap="square" lIns="163575" tIns="93450" rIns="163575" bIns="9345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3000" b="0" i="0" u="none" strike="noStrike" cap="none">
                  <a:solidFill>
                    <a:schemeClr val="lt1"/>
                  </a:solidFill>
                  <a:latin typeface="Garamond"/>
                  <a:ea typeface="Garamond"/>
                  <a:cs typeface="Garamond"/>
                  <a:sym typeface="Garamond"/>
                </a:rPr>
                <a:t>Orient:</a:t>
              </a:r>
              <a:endParaRPr sz="3000" b="0" i="0" u="none" strike="noStrike" cap="none">
                <a:solidFill>
                  <a:srgbClr val="000000"/>
                </a:solidFill>
                <a:latin typeface="Garamond"/>
                <a:ea typeface="Garamond"/>
                <a:cs typeface="Garamond"/>
                <a:sym typeface="Garamond"/>
              </a:endParaRPr>
            </a:p>
          </p:txBody>
        </p:sp>
        <p:sp>
          <p:nvSpPr>
            <p:cNvPr id="1468" name="Google Shape;1468;p220"/>
            <p:cNvSpPr/>
            <p:nvPr/>
          </p:nvSpPr>
          <p:spPr>
            <a:xfrm>
              <a:off x="3965884" y="919845"/>
              <a:ext cx="3475718" cy="3356019"/>
            </a:xfrm>
            <a:prstGeom prst="rect">
              <a:avLst/>
            </a:prstGeom>
            <a:solidFill>
              <a:srgbClr val="EBD6D4">
                <a:alpha val="87843"/>
              </a:srgbClr>
            </a:solidFill>
            <a:ln w="12700" cap="flat" cmpd="sng">
              <a:solidFill>
                <a:srgbClr val="EBD6D4">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69" name="Google Shape;1469;p220"/>
            <p:cNvSpPr txBox="1"/>
            <p:nvPr/>
          </p:nvSpPr>
          <p:spPr>
            <a:xfrm>
              <a:off x="3965884" y="919845"/>
              <a:ext cx="3475718" cy="3356019"/>
            </a:xfrm>
            <a:prstGeom prst="rect">
              <a:avLst/>
            </a:prstGeom>
            <a:noFill/>
            <a:ln>
              <a:noFill/>
            </a:ln>
          </p:spPr>
          <p:txBody>
            <a:bodyPr spcFirstLastPara="1" wrap="square" lIns="122675" tIns="122675" rIns="163575" bIns="1840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3000" b="0" i="0" u="none" strike="noStrike" cap="none">
                  <a:solidFill>
                    <a:schemeClr val="dk1"/>
                  </a:solidFill>
                  <a:latin typeface="Garamond"/>
                  <a:ea typeface="Garamond"/>
                  <a:cs typeface="Garamond"/>
                  <a:sym typeface="Garamond"/>
                </a:rPr>
                <a:t>Look around and take in where you are and what’s going on in your body.</a:t>
              </a:r>
              <a:endParaRPr sz="3000" b="0" i="0" u="none" strike="noStrike" cap="none">
                <a:solidFill>
                  <a:srgbClr val="000000"/>
                </a:solidFill>
                <a:latin typeface="Garamond"/>
                <a:ea typeface="Garamond"/>
                <a:cs typeface="Garamond"/>
                <a:sym typeface="Garamond"/>
              </a:endParaRPr>
            </a:p>
          </p:txBody>
        </p:sp>
        <p:sp>
          <p:nvSpPr>
            <p:cNvPr id="1470" name="Google Shape;1470;p220"/>
            <p:cNvSpPr/>
            <p:nvPr/>
          </p:nvSpPr>
          <p:spPr>
            <a:xfrm>
              <a:off x="7928203" y="75473"/>
              <a:ext cx="3475718" cy="844371"/>
            </a:xfrm>
            <a:prstGeom prst="rect">
              <a:avLst/>
            </a:prstGeom>
            <a:solidFill>
              <a:srgbClr val="A4A4A4"/>
            </a:solidFill>
            <a:ln w="12700" cap="flat" cmpd="sng">
              <a:solidFill>
                <a:srgbClr val="A4A4A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71" name="Google Shape;1471;p220"/>
            <p:cNvSpPr txBox="1"/>
            <p:nvPr/>
          </p:nvSpPr>
          <p:spPr>
            <a:xfrm>
              <a:off x="7928203" y="75473"/>
              <a:ext cx="3475718" cy="844371"/>
            </a:xfrm>
            <a:prstGeom prst="rect">
              <a:avLst/>
            </a:prstGeom>
            <a:noFill/>
            <a:ln>
              <a:noFill/>
            </a:ln>
          </p:spPr>
          <p:txBody>
            <a:bodyPr spcFirstLastPara="1" wrap="square" lIns="163575" tIns="93450" rIns="163575" bIns="9345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3000" b="0" i="0" u="none" strike="noStrike" cap="none">
                  <a:solidFill>
                    <a:schemeClr val="lt1"/>
                  </a:solidFill>
                  <a:latin typeface="Garamond"/>
                  <a:ea typeface="Garamond"/>
                  <a:cs typeface="Garamond"/>
                  <a:sym typeface="Garamond"/>
                </a:rPr>
                <a:t>Seek:</a:t>
              </a:r>
              <a:endParaRPr sz="3000" b="0" i="0" u="none" strike="noStrike" cap="none">
                <a:solidFill>
                  <a:srgbClr val="000000"/>
                </a:solidFill>
                <a:latin typeface="Garamond"/>
                <a:ea typeface="Garamond"/>
                <a:cs typeface="Garamond"/>
                <a:sym typeface="Garamond"/>
              </a:endParaRPr>
            </a:p>
          </p:txBody>
        </p:sp>
        <p:sp>
          <p:nvSpPr>
            <p:cNvPr id="1472" name="Google Shape;1472;p220"/>
            <p:cNvSpPr/>
            <p:nvPr/>
          </p:nvSpPr>
          <p:spPr>
            <a:xfrm>
              <a:off x="7928203" y="919845"/>
              <a:ext cx="3475718" cy="3356019"/>
            </a:xfrm>
            <a:prstGeom prst="rect">
              <a:avLst/>
            </a:prstGeom>
            <a:solidFill>
              <a:srgbClr val="DFDFDF">
                <a:alpha val="87843"/>
              </a:srgbClr>
            </a:solidFill>
            <a:ln w="12700" cap="flat" cmpd="sng">
              <a:solidFill>
                <a:srgbClr val="DFDFDF">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473" name="Google Shape;1473;p220"/>
            <p:cNvSpPr txBox="1"/>
            <p:nvPr/>
          </p:nvSpPr>
          <p:spPr>
            <a:xfrm>
              <a:off x="7928203" y="919845"/>
              <a:ext cx="3475718" cy="3356019"/>
            </a:xfrm>
            <a:prstGeom prst="rect">
              <a:avLst/>
            </a:prstGeom>
            <a:noFill/>
            <a:ln>
              <a:noFill/>
            </a:ln>
          </p:spPr>
          <p:txBody>
            <a:bodyPr spcFirstLastPara="1" wrap="square" lIns="122675" tIns="122675" rIns="163575" bIns="1840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3000" b="0" i="0" u="none" strike="noStrike" cap="none">
                  <a:solidFill>
                    <a:schemeClr val="dk1"/>
                  </a:solidFill>
                  <a:latin typeface="Garamond"/>
                  <a:ea typeface="Garamond"/>
                  <a:cs typeface="Garamond"/>
                  <a:sym typeface="Garamond"/>
                </a:rPr>
                <a:t>Call a friend or practice square breathing.</a:t>
              </a:r>
              <a:endParaRPr sz="3000" b="0" i="0" u="none" strike="noStrike" cap="none">
                <a:solidFill>
                  <a:srgbClr val="000000"/>
                </a:solidFill>
                <a:latin typeface="Garamond"/>
                <a:ea typeface="Garamond"/>
                <a:cs typeface="Garamond"/>
                <a:sym typeface="Garamond"/>
              </a:endParaRPr>
            </a:p>
          </p:txBody>
        </p:sp>
      </p:grpSp>
      <p:sp>
        <p:nvSpPr>
          <p:cNvPr id="1474" name="Google Shape;1474;p22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9"/>
        <p:cNvGrpSpPr/>
        <p:nvPr/>
      </p:nvGrpSpPr>
      <p:grpSpPr>
        <a:xfrm>
          <a:off x="0" y="0"/>
          <a:ext cx="0" cy="0"/>
          <a:chOff x="0" y="0"/>
          <a:chExt cx="0" cy="0"/>
        </a:xfrm>
      </p:grpSpPr>
      <p:sp>
        <p:nvSpPr>
          <p:cNvPr id="1480" name="Google Shape;1480;p13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481" name="Google Shape;1481;p137"/>
          <p:cNvSpPr txBox="1">
            <a:spLocks noGrp="1"/>
          </p:cNvSpPr>
          <p:nvPr>
            <p:ph type="ctrTitle"/>
          </p:nvPr>
        </p:nvSpPr>
        <p:spPr>
          <a:xfrm>
            <a:off x="2197101" y="735283"/>
            <a:ext cx="4978399" cy="31650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Calibri"/>
              <a:buNone/>
            </a:pPr>
            <a:r>
              <a:rPr lang="en-US"/>
              <a:t>Basic Medication Administration</a:t>
            </a:r>
            <a:endParaRPr/>
          </a:p>
        </p:txBody>
      </p:sp>
      <p:sp>
        <p:nvSpPr>
          <p:cNvPr id="1482" name="Google Shape;1482;p137"/>
          <p:cNvSpPr txBox="1">
            <a:spLocks noGrp="1"/>
          </p:cNvSpPr>
          <p:nvPr>
            <p:ph type="subTitle" idx="1"/>
          </p:nvPr>
        </p:nvSpPr>
        <p:spPr>
          <a:xfrm>
            <a:off x="2197101" y="5093388"/>
            <a:ext cx="4978399" cy="20586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Information provided by Community Mental Health for Central Michigan (CMHCM) and Bay Arenac Behavioral Health (BABH)</a:t>
            </a:r>
            <a:endParaRPr/>
          </a:p>
        </p:txBody>
      </p:sp>
      <p:pic>
        <p:nvPicPr>
          <p:cNvPr id="1483" name="Google Shape;1483;p137"/>
          <p:cNvPicPr preferRelativeResize="0"/>
          <p:nvPr/>
        </p:nvPicPr>
        <p:blipFill rotWithShape="1">
          <a:blip r:embed="rId3">
            <a:alphaModFix/>
          </a:blip>
          <a:srcRect/>
          <a:stretch/>
        </p:blipFill>
        <p:spPr>
          <a:xfrm>
            <a:off x="717549" y="2776619"/>
            <a:ext cx="1289051" cy="1289051"/>
          </a:xfrm>
          <a:prstGeom prst="rect">
            <a:avLst/>
          </a:prstGeom>
          <a:noFill/>
          <a:ln>
            <a:noFill/>
          </a:ln>
        </p:spPr>
      </p:pic>
      <p:pic>
        <p:nvPicPr>
          <p:cNvPr id="1484" name="Google Shape;1484;p137"/>
          <p:cNvPicPr preferRelativeResize="0"/>
          <p:nvPr/>
        </p:nvPicPr>
        <p:blipFill rotWithShape="1">
          <a:blip r:embed="rId3">
            <a:alphaModFix amt="15000"/>
          </a:blip>
          <a:srcRect/>
          <a:stretch/>
        </p:blipFill>
        <p:spPr>
          <a:xfrm>
            <a:off x="6607815" y="716407"/>
            <a:ext cx="5411343" cy="5411343"/>
          </a:xfrm>
          <a:prstGeom prst="rect">
            <a:avLst/>
          </a:prstGeom>
          <a:noFill/>
          <a:ln>
            <a:noFill/>
          </a:ln>
        </p:spPr>
      </p:pic>
      <p:sp>
        <p:nvSpPr>
          <p:cNvPr id="1485" name="Google Shape;1485;p13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9"/>
        <p:cNvGrpSpPr/>
        <p:nvPr/>
      </p:nvGrpSpPr>
      <p:grpSpPr>
        <a:xfrm>
          <a:off x="0" y="0"/>
          <a:ext cx="0" cy="0"/>
          <a:chOff x="0" y="0"/>
          <a:chExt cx="0" cy="0"/>
        </a:xfrm>
      </p:grpSpPr>
      <p:sp>
        <p:nvSpPr>
          <p:cNvPr id="1490" name="Google Shape;1490;p2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491" name="Google Shape;1491;p221"/>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round/>
            <a:headEnd type="none" w="sm" len="sm"/>
            <a:tailEnd type="none" w="sm" len="sm"/>
          </a:ln>
          <a:effectLst>
            <a:outerShdw blurRad="139700" sx="102000" sy="102000" algn="ctr" rotWithShape="0">
              <a:srgbClr val="D8D8D8">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492" name="Google Shape;1492;p221"/>
          <p:cNvSpPr/>
          <p:nvPr/>
        </p:nvSpPr>
        <p:spPr>
          <a:xfrm>
            <a:off x="1121664" y="0"/>
            <a:ext cx="9948672"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493" name="Google Shape;1493;p221"/>
          <p:cNvSpPr txBox="1">
            <a:spLocks noGrp="1"/>
          </p:cNvSpPr>
          <p:nvPr>
            <p:ph type="ctrTitle"/>
          </p:nvPr>
        </p:nvSpPr>
        <p:spPr>
          <a:xfrm>
            <a:off x="1524003" y="1999615"/>
            <a:ext cx="9144000" cy="276402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a:t>Medications are substances that are taken/applied to the body to prevent, treat, relieve symptoms, or cure. </a:t>
            </a:r>
            <a:br>
              <a:rPr lang="en-US"/>
            </a:br>
            <a:endParaRPr/>
          </a:p>
        </p:txBody>
      </p:sp>
      <p:sp>
        <p:nvSpPr>
          <p:cNvPr id="1494" name="Google Shape;1494;p221"/>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495" name="Google Shape;1495;p22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9"/>
        <p:cNvGrpSpPr/>
        <p:nvPr/>
      </p:nvGrpSpPr>
      <p:grpSpPr>
        <a:xfrm>
          <a:off x="0" y="0"/>
          <a:ext cx="0" cy="0"/>
          <a:chOff x="0" y="0"/>
          <a:chExt cx="0" cy="0"/>
        </a:xfrm>
      </p:grpSpPr>
      <p:sp>
        <p:nvSpPr>
          <p:cNvPr id="1500" name="Google Shape;1500;p13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01" name="Google Shape;1501;p138"/>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02" name="Google Shape;1502;p138"/>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503" name="Google Shape;1503;p138"/>
          <p:cNvSpPr txBox="1">
            <a:spLocks noGrp="1"/>
          </p:cNvSpPr>
          <p:nvPr>
            <p:ph type="body" idx="1"/>
          </p:nvPr>
        </p:nvSpPr>
        <p:spPr>
          <a:xfrm>
            <a:off x="828161" y="1253331"/>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850"/>
              <a:buNone/>
            </a:pPr>
            <a:r>
              <a:rPr lang="en-US" sz="3000"/>
              <a:t>Many people take at least one or more medications daily, and everyone will need medication at one time or another.</a:t>
            </a:r>
            <a:endParaRPr sz="3000"/>
          </a:p>
          <a:p>
            <a:pPr marL="0" lvl="0" indent="0" algn="l" rtl="0">
              <a:lnSpc>
                <a:spcPct val="70000"/>
              </a:lnSpc>
              <a:spcBef>
                <a:spcPts val="0"/>
              </a:spcBef>
              <a:spcAft>
                <a:spcPts val="0"/>
              </a:spcAft>
              <a:buClr>
                <a:schemeClr val="dk1"/>
              </a:buClr>
              <a:buSzPts val="1850"/>
              <a:buNone/>
            </a:pPr>
            <a:endParaRPr sz="3000"/>
          </a:p>
          <a:p>
            <a:pPr marL="0" lvl="0" indent="0" algn="l" rtl="0">
              <a:lnSpc>
                <a:spcPct val="70000"/>
              </a:lnSpc>
              <a:spcBef>
                <a:spcPts val="0"/>
              </a:spcBef>
              <a:spcAft>
                <a:spcPts val="0"/>
              </a:spcAft>
              <a:buClr>
                <a:schemeClr val="dk1"/>
              </a:buClr>
              <a:buSzPts val="1850"/>
              <a:buNone/>
            </a:pPr>
            <a:r>
              <a:rPr lang="en-US" sz="3000"/>
              <a:t>Follow orders exactly. </a:t>
            </a:r>
            <a:endParaRPr sz="3000"/>
          </a:p>
          <a:p>
            <a:pPr marL="0" lvl="0" indent="0" algn="l" rtl="0">
              <a:lnSpc>
                <a:spcPct val="70000"/>
              </a:lnSpc>
              <a:spcBef>
                <a:spcPts val="0"/>
              </a:spcBef>
              <a:spcAft>
                <a:spcPts val="0"/>
              </a:spcAft>
              <a:buClr>
                <a:schemeClr val="dk1"/>
              </a:buClr>
              <a:buSzPts val="1850"/>
              <a:buNone/>
            </a:pPr>
            <a:endParaRPr sz="3000"/>
          </a:p>
          <a:p>
            <a:pPr marL="0" lvl="0" indent="0" algn="l" rtl="0">
              <a:lnSpc>
                <a:spcPct val="70000"/>
              </a:lnSpc>
              <a:spcBef>
                <a:spcPts val="0"/>
              </a:spcBef>
              <a:spcAft>
                <a:spcPts val="0"/>
              </a:spcAft>
              <a:buClr>
                <a:schemeClr val="dk1"/>
              </a:buClr>
              <a:buSzPts val="1850"/>
              <a:buNone/>
            </a:pPr>
            <a:r>
              <a:rPr lang="en-US" sz="3000"/>
              <a:t>Safety is key to preventing medication errors. </a:t>
            </a:r>
            <a:endParaRPr sz="3000"/>
          </a:p>
          <a:p>
            <a:pPr marL="0" lvl="0" indent="0" algn="l" rtl="0">
              <a:lnSpc>
                <a:spcPct val="70000"/>
              </a:lnSpc>
              <a:spcBef>
                <a:spcPts val="1000"/>
              </a:spcBef>
              <a:spcAft>
                <a:spcPts val="0"/>
              </a:spcAft>
              <a:buClr>
                <a:schemeClr val="dk1"/>
              </a:buClr>
              <a:buSzPts val="1850"/>
              <a:buNone/>
            </a:pPr>
            <a:r>
              <a:rPr lang="en-US" sz="3000"/>
              <a:t>Learn about each medication: why they are taking it, side effects, how to know if it is working, foods or drinks that should be avoided, other medications that should be avoided, will it prevent the individual from doing activities, etc. </a:t>
            </a:r>
            <a:endParaRPr sz="3000"/>
          </a:p>
          <a:p>
            <a:pPr marL="0" lvl="0" indent="0" algn="l" rtl="0">
              <a:lnSpc>
                <a:spcPct val="70000"/>
              </a:lnSpc>
              <a:spcBef>
                <a:spcPts val="1000"/>
              </a:spcBef>
              <a:spcAft>
                <a:spcPts val="0"/>
              </a:spcAft>
              <a:buClr>
                <a:schemeClr val="dk1"/>
              </a:buClr>
              <a:buSzPts val="1850"/>
              <a:buNone/>
            </a:pPr>
            <a:r>
              <a:rPr lang="en-US" sz="3000"/>
              <a:t>Keep the individual informed about their medications and answer any questions they have. </a:t>
            </a:r>
            <a:endParaRPr sz="3000"/>
          </a:p>
          <a:p>
            <a:pPr marL="0" lvl="0" indent="0" algn="l" rtl="0">
              <a:lnSpc>
                <a:spcPct val="70000"/>
              </a:lnSpc>
              <a:spcBef>
                <a:spcPts val="1000"/>
              </a:spcBef>
              <a:spcAft>
                <a:spcPts val="0"/>
              </a:spcAft>
              <a:buClr>
                <a:schemeClr val="dk1"/>
              </a:buClr>
              <a:buSzPts val="1850"/>
              <a:buNone/>
            </a:pPr>
            <a:r>
              <a:rPr lang="en-US" sz="3000"/>
              <a:t>	</a:t>
            </a:r>
            <a:endParaRPr sz="3000"/>
          </a:p>
        </p:txBody>
      </p:sp>
      <p:sp>
        <p:nvSpPr>
          <p:cNvPr id="1504" name="Google Shape;1504;p13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8"/>
        <p:cNvGrpSpPr/>
        <p:nvPr/>
      </p:nvGrpSpPr>
      <p:grpSpPr>
        <a:xfrm>
          <a:off x="0" y="0"/>
          <a:ext cx="0" cy="0"/>
          <a:chOff x="0" y="0"/>
          <a:chExt cx="0" cy="0"/>
        </a:xfrm>
      </p:grpSpPr>
      <p:sp>
        <p:nvSpPr>
          <p:cNvPr id="1509" name="Google Shape;1509;p22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510" name="Google Shape;1510;p22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511" name="Google Shape;1511;p222"/>
          <p:cNvSpPr txBox="1">
            <a:spLocks noGrp="1"/>
          </p:cNvSpPr>
          <p:nvPr>
            <p:ph type="ctrTitle"/>
          </p:nvPr>
        </p:nvSpPr>
        <p:spPr>
          <a:xfrm>
            <a:off x="321277" y="1153572"/>
            <a:ext cx="3565958"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US">
                <a:solidFill>
                  <a:srgbClr val="FFFFFF"/>
                </a:solidFill>
                <a:latin typeface="Garamond"/>
                <a:ea typeface="Garamond"/>
                <a:cs typeface="Garamond"/>
                <a:sym typeface="Garamond"/>
              </a:rPr>
              <a:t>Medication Types</a:t>
            </a:r>
            <a:endParaRPr/>
          </a:p>
        </p:txBody>
      </p:sp>
      <p:sp>
        <p:nvSpPr>
          <p:cNvPr id="1512" name="Google Shape;1512;p22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1513" name="Google Shape;1513;p222"/>
          <p:cNvSpPr txBox="1">
            <a:spLocks noGrp="1"/>
          </p:cNvSpPr>
          <p:nvPr>
            <p:ph type="subTitle" idx="1"/>
          </p:nvPr>
        </p:nvSpPr>
        <p:spPr>
          <a:xfrm>
            <a:off x="4461229" y="953294"/>
            <a:ext cx="6906491" cy="5585619"/>
          </a:xfrm>
          <a:prstGeom prst="rect">
            <a:avLst/>
          </a:prstGeom>
          <a:noFill/>
          <a:ln>
            <a:noFill/>
          </a:ln>
        </p:spPr>
        <p:txBody>
          <a:bodyPr spcFirstLastPara="1" wrap="square" lIns="91425" tIns="45700" rIns="91425" bIns="45700" anchor="ctr" anchorCtr="0">
            <a:normAutofit/>
          </a:bodyPr>
          <a:lstStyle/>
          <a:p>
            <a:pPr marL="571500" lvl="0" indent="-571500" algn="l" rtl="0">
              <a:lnSpc>
                <a:spcPct val="90000"/>
              </a:lnSpc>
              <a:spcBef>
                <a:spcPts val="1000"/>
              </a:spcBef>
              <a:spcAft>
                <a:spcPts val="0"/>
              </a:spcAft>
              <a:buSzPts val="1400"/>
              <a:buFont typeface="Arial"/>
              <a:buChar char="•"/>
            </a:pPr>
            <a:r>
              <a:rPr lang="en-US" sz="4000">
                <a:solidFill>
                  <a:schemeClr val="dk1"/>
                </a:solidFill>
                <a:latin typeface="Garamond"/>
                <a:ea typeface="Garamond"/>
                <a:cs typeface="Garamond"/>
                <a:sym typeface="Garamond"/>
              </a:rPr>
              <a:t>Prescription medications</a:t>
            </a:r>
            <a:endParaRPr sz="4000"/>
          </a:p>
          <a:p>
            <a:pPr marL="571500" lvl="0" indent="-571500" algn="l" rtl="0">
              <a:lnSpc>
                <a:spcPct val="90000"/>
              </a:lnSpc>
              <a:spcBef>
                <a:spcPts val="1000"/>
              </a:spcBef>
              <a:spcAft>
                <a:spcPts val="0"/>
              </a:spcAft>
              <a:buSzPts val="1400"/>
              <a:buFont typeface="Arial"/>
              <a:buChar char="•"/>
            </a:pPr>
            <a:r>
              <a:rPr lang="en-US" sz="4000">
                <a:solidFill>
                  <a:schemeClr val="dk1"/>
                </a:solidFill>
                <a:latin typeface="Garamond"/>
                <a:ea typeface="Garamond"/>
                <a:cs typeface="Garamond"/>
                <a:sym typeface="Garamond"/>
              </a:rPr>
              <a:t>Over-the-counter (OTC)</a:t>
            </a:r>
            <a:endParaRPr sz="4000"/>
          </a:p>
          <a:p>
            <a:pPr marL="571500" lvl="0" indent="-571500" algn="l" rtl="0">
              <a:lnSpc>
                <a:spcPct val="90000"/>
              </a:lnSpc>
              <a:spcBef>
                <a:spcPts val="1000"/>
              </a:spcBef>
              <a:spcAft>
                <a:spcPts val="0"/>
              </a:spcAft>
              <a:buSzPts val="1400"/>
              <a:buFont typeface="Arial"/>
              <a:buChar char="•"/>
            </a:pPr>
            <a:r>
              <a:rPr lang="en-US" sz="4000">
                <a:solidFill>
                  <a:schemeClr val="dk1"/>
                </a:solidFill>
                <a:latin typeface="Garamond"/>
                <a:ea typeface="Garamond"/>
                <a:cs typeface="Garamond"/>
                <a:sym typeface="Garamond"/>
              </a:rPr>
              <a:t>PRN Medications</a:t>
            </a:r>
            <a:endParaRPr sz="4000"/>
          </a:p>
          <a:p>
            <a:pPr marL="457200" lvl="0" indent="-76200" algn="l" rtl="0">
              <a:lnSpc>
                <a:spcPct val="90000"/>
              </a:lnSpc>
              <a:spcBef>
                <a:spcPts val="1000"/>
              </a:spcBef>
              <a:spcAft>
                <a:spcPts val="0"/>
              </a:spcAft>
              <a:buSzPts val="2400"/>
              <a:buFont typeface="Arial"/>
              <a:buNone/>
            </a:pPr>
            <a:endParaRPr sz="4000">
              <a:solidFill>
                <a:schemeClr val="dk1"/>
              </a:solidFill>
              <a:latin typeface="Garamond"/>
              <a:ea typeface="Garamond"/>
              <a:cs typeface="Garamond"/>
              <a:sym typeface="Garamond"/>
            </a:endParaRPr>
          </a:p>
        </p:txBody>
      </p:sp>
      <p:sp>
        <p:nvSpPr>
          <p:cNvPr id="1514" name="Google Shape;1514;p22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9"/>
        <p:cNvGrpSpPr/>
        <p:nvPr/>
      </p:nvGrpSpPr>
      <p:grpSpPr>
        <a:xfrm>
          <a:off x="0" y="0"/>
          <a:ext cx="0" cy="0"/>
          <a:chOff x="0" y="0"/>
          <a:chExt cx="0" cy="0"/>
        </a:xfrm>
      </p:grpSpPr>
      <p:sp>
        <p:nvSpPr>
          <p:cNvPr id="1520" name="Google Shape;1520;p14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21" name="Google Shape;1521;p140"/>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22" name="Google Shape;1522;p140"/>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523" name="Google Shape;1523;p140"/>
          <p:cNvSpPr txBox="1">
            <a:spLocks noGrp="1"/>
          </p:cNvSpPr>
          <p:nvPr>
            <p:ph type="body" idx="1"/>
          </p:nvPr>
        </p:nvSpPr>
        <p:spPr>
          <a:xfrm>
            <a:off x="838200" y="808487"/>
            <a:ext cx="1051560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70000"/>
              </a:lnSpc>
              <a:spcBef>
                <a:spcPts val="1000"/>
              </a:spcBef>
              <a:spcAft>
                <a:spcPts val="0"/>
              </a:spcAft>
              <a:buSzPts val="1400"/>
              <a:buChar char="•"/>
            </a:pPr>
            <a:r>
              <a:rPr lang="en-US" sz="3000">
                <a:latin typeface="Garamond"/>
                <a:ea typeface="Garamond"/>
                <a:cs typeface="Garamond"/>
                <a:sym typeface="Garamond"/>
              </a:rPr>
              <a:t>Direct Support Professional (DSP) may assist with administration of medications that have been ordered and prescribed. Follow preparation and administration instructions.</a:t>
            </a:r>
            <a:endParaRPr sz="3000"/>
          </a:p>
          <a:p>
            <a:pPr marL="342900" lvl="0" indent="-342900" algn="l" rtl="0">
              <a:lnSpc>
                <a:spcPct val="70000"/>
              </a:lnSpc>
              <a:spcBef>
                <a:spcPts val="1000"/>
              </a:spcBef>
              <a:spcAft>
                <a:spcPts val="0"/>
              </a:spcAft>
              <a:buSzPts val="1400"/>
              <a:buChar char="•"/>
            </a:pPr>
            <a:r>
              <a:rPr lang="en-US" sz="3000">
                <a:latin typeface="Garamond"/>
                <a:ea typeface="Garamond"/>
                <a:cs typeface="Garamond"/>
                <a:sym typeface="Garamond"/>
              </a:rPr>
              <a:t>They are powerful and can impact the overall health, behavior and ability to prevent, combat or control disease.</a:t>
            </a:r>
            <a:endParaRPr sz="3000">
              <a:latin typeface="Garamond"/>
              <a:ea typeface="Garamond"/>
              <a:cs typeface="Garamond"/>
              <a:sym typeface="Garamond"/>
            </a:endParaRPr>
          </a:p>
          <a:p>
            <a:pPr marL="342900" lvl="0" indent="-342900" algn="l" rtl="0">
              <a:lnSpc>
                <a:spcPct val="70000"/>
              </a:lnSpc>
              <a:spcBef>
                <a:spcPts val="1000"/>
              </a:spcBef>
              <a:spcAft>
                <a:spcPts val="0"/>
              </a:spcAft>
              <a:buSzPts val="1400"/>
              <a:buChar char="•"/>
            </a:pPr>
            <a:r>
              <a:rPr lang="en-US" sz="3000">
                <a:latin typeface="Garamond"/>
                <a:ea typeface="Garamond"/>
                <a:cs typeface="Garamond"/>
                <a:sym typeface="Garamond"/>
              </a:rPr>
              <a:t>Effect everyone differently.</a:t>
            </a:r>
            <a:endParaRPr sz="3000">
              <a:latin typeface="Garamond"/>
              <a:ea typeface="Garamond"/>
              <a:cs typeface="Garamond"/>
              <a:sym typeface="Garamond"/>
            </a:endParaRPr>
          </a:p>
          <a:p>
            <a:pPr marL="342900" lvl="0" indent="-342900" algn="l" rtl="0">
              <a:lnSpc>
                <a:spcPct val="70000"/>
              </a:lnSpc>
              <a:spcBef>
                <a:spcPts val="1000"/>
              </a:spcBef>
              <a:spcAft>
                <a:spcPts val="0"/>
              </a:spcAft>
              <a:buSzPts val="1400"/>
              <a:buChar char="•"/>
            </a:pPr>
            <a:r>
              <a:rPr lang="en-US" sz="3000">
                <a:latin typeface="Garamond"/>
                <a:ea typeface="Garamond"/>
                <a:cs typeface="Garamond"/>
                <a:sym typeface="Garamond"/>
              </a:rPr>
              <a:t>Taken for an effect or action: controlling seizures, lowering blood pressure, or </a:t>
            </a:r>
            <a:r>
              <a:rPr lang="en-US" sz="3000"/>
              <a:t>relieving</a:t>
            </a:r>
            <a:r>
              <a:rPr lang="en-US" sz="3000">
                <a:latin typeface="Garamond"/>
                <a:ea typeface="Garamond"/>
                <a:cs typeface="Garamond"/>
                <a:sym typeface="Garamond"/>
              </a:rPr>
              <a:t> pain. </a:t>
            </a:r>
            <a:endParaRPr sz="3000">
              <a:latin typeface="Garamond"/>
              <a:ea typeface="Garamond"/>
              <a:cs typeface="Garamond"/>
              <a:sym typeface="Garamond"/>
            </a:endParaRPr>
          </a:p>
          <a:p>
            <a:pPr marL="342900" lvl="0" indent="-342900" algn="l" rtl="0">
              <a:lnSpc>
                <a:spcPct val="70000"/>
              </a:lnSpc>
              <a:spcBef>
                <a:spcPts val="1000"/>
              </a:spcBef>
              <a:spcAft>
                <a:spcPts val="0"/>
              </a:spcAft>
              <a:buSzPts val="1400"/>
              <a:buChar char="•"/>
            </a:pPr>
            <a:r>
              <a:rPr lang="en-US" sz="3000" b="1">
                <a:latin typeface="Garamond"/>
                <a:ea typeface="Garamond"/>
                <a:cs typeface="Garamond"/>
                <a:sym typeface="Garamond"/>
              </a:rPr>
              <a:t>Side effects</a:t>
            </a:r>
            <a:r>
              <a:rPr lang="en-US" sz="3000">
                <a:latin typeface="Garamond"/>
                <a:ea typeface="Garamond"/>
                <a:cs typeface="Garamond"/>
                <a:sym typeface="Garamond"/>
              </a:rPr>
              <a:t>: actions other than the intended</a:t>
            </a:r>
            <a:endParaRPr sz="3000"/>
          </a:p>
          <a:p>
            <a:pPr marL="685800" lvl="1" indent="-228600" algn="l" rtl="0">
              <a:lnSpc>
                <a:spcPct val="70000"/>
              </a:lnSpc>
              <a:spcBef>
                <a:spcPts val="1000"/>
              </a:spcBef>
              <a:spcAft>
                <a:spcPts val="0"/>
              </a:spcAft>
              <a:buSzPts val="1400"/>
              <a:buChar char="•"/>
            </a:pPr>
            <a:r>
              <a:rPr lang="en-US" sz="3000">
                <a:latin typeface="Garamond"/>
                <a:ea typeface="Garamond"/>
                <a:cs typeface="Garamond"/>
                <a:sym typeface="Garamond"/>
              </a:rPr>
              <a:t>Some are predictable; others are not. May be desirable or undesirable, harmless or dangerous (or deadly). </a:t>
            </a:r>
            <a:endParaRPr sz="3000"/>
          </a:p>
          <a:p>
            <a:pPr marL="685800" lvl="1" indent="-228600" algn="l" rtl="0">
              <a:lnSpc>
                <a:spcPct val="70000"/>
              </a:lnSpc>
              <a:spcBef>
                <a:spcPts val="1000"/>
              </a:spcBef>
              <a:spcAft>
                <a:spcPts val="0"/>
              </a:spcAft>
              <a:buSzPts val="1400"/>
              <a:buChar char="•"/>
            </a:pPr>
            <a:r>
              <a:rPr lang="en-US" sz="3000">
                <a:latin typeface="Garamond"/>
                <a:ea typeface="Garamond"/>
                <a:cs typeface="Garamond"/>
                <a:sym typeface="Garamond"/>
              </a:rPr>
              <a:t>It is not uncommon for two or more medications to interact with one another, causing unwanted side effects. </a:t>
            </a:r>
            <a:endParaRPr sz="3000">
              <a:latin typeface="Garamond"/>
              <a:ea typeface="Garamond"/>
              <a:cs typeface="Garamond"/>
              <a:sym typeface="Garamond"/>
            </a:endParaRPr>
          </a:p>
        </p:txBody>
      </p:sp>
      <p:sp>
        <p:nvSpPr>
          <p:cNvPr id="1524" name="Google Shape;1524;p14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
        <p:cNvGrpSpPr/>
        <p:nvPr/>
      </p:nvGrpSpPr>
      <p:grpSpPr>
        <a:xfrm>
          <a:off x="0" y="0"/>
          <a:ext cx="0" cy="0"/>
          <a:chOff x="0" y="0"/>
          <a:chExt cx="0" cy="0"/>
        </a:xfrm>
      </p:grpSpPr>
      <p:sp>
        <p:nvSpPr>
          <p:cNvPr id="372" name="Google Shape;372;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73" name="Google Shape;373;p15"/>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374" name="Google Shape;374;p15"/>
          <p:cNvSpPr/>
          <p:nvPr/>
        </p:nvSpPr>
        <p:spPr>
          <a:xfrm>
            <a:off x="1121664" y="0"/>
            <a:ext cx="9948672"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375" name="Google Shape;375;p15"/>
          <p:cNvSpPr txBox="1">
            <a:spLocks noGrp="1"/>
          </p:cNvSpPr>
          <p:nvPr>
            <p:ph type="title"/>
          </p:nvPr>
        </p:nvSpPr>
        <p:spPr>
          <a:xfrm>
            <a:off x="1524003" y="1999615"/>
            <a:ext cx="9144000" cy="276402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800"/>
              <a:buNone/>
            </a:pPr>
            <a:r>
              <a:rPr lang="en-US" sz="6000">
                <a:solidFill>
                  <a:schemeClr val="dk1"/>
                </a:solidFill>
                <a:latin typeface="Garamond"/>
                <a:ea typeface="Garamond"/>
                <a:cs typeface="Garamond"/>
                <a:sym typeface="Garamond"/>
              </a:rPr>
              <a:t>Office of Recipient Rights for the Community Mental Health for Central Michigan (CMHCM) </a:t>
            </a:r>
            <a:r>
              <a:rPr lang="en-US" sz="6000"/>
              <a:t>and Bay Arenac Behavioral Health (BABH)</a:t>
            </a:r>
            <a:endParaRPr sz="6000"/>
          </a:p>
        </p:txBody>
      </p:sp>
      <p:sp>
        <p:nvSpPr>
          <p:cNvPr id="376" name="Google Shape;376;p15"/>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377" name="Google Shape;377;p1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8</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8"/>
        <p:cNvGrpSpPr/>
        <p:nvPr/>
      </p:nvGrpSpPr>
      <p:grpSpPr>
        <a:xfrm>
          <a:off x="0" y="0"/>
          <a:ext cx="0" cy="0"/>
          <a:chOff x="0" y="0"/>
          <a:chExt cx="0" cy="0"/>
        </a:xfrm>
      </p:grpSpPr>
      <p:sp>
        <p:nvSpPr>
          <p:cNvPr id="1529" name="Google Shape;1529;p14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30" name="Google Shape;1530;p142"/>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31" name="Google Shape;1531;p142"/>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532" name="Google Shape;1532;p142"/>
          <p:cNvSpPr txBox="1">
            <a:spLocks noGrp="1"/>
          </p:cNvSpPr>
          <p:nvPr>
            <p:ph type="body" idx="1"/>
          </p:nvPr>
        </p:nvSpPr>
        <p:spPr>
          <a:xfrm>
            <a:off x="828161" y="1413328"/>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000"/>
              <a:buNone/>
            </a:pPr>
            <a:r>
              <a:rPr lang="en-US" sz="3000"/>
              <a:t>Classified with other medications that affect the body in similar ways. </a:t>
            </a:r>
            <a:endParaRPr sz="3000"/>
          </a:p>
          <a:p>
            <a:pPr marL="0" lvl="0" indent="0" algn="l" rtl="0">
              <a:lnSpc>
                <a:spcPct val="80000"/>
              </a:lnSpc>
              <a:spcBef>
                <a:spcPts val="0"/>
              </a:spcBef>
              <a:spcAft>
                <a:spcPts val="0"/>
              </a:spcAft>
              <a:buClr>
                <a:schemeClr val="dk1"/>
              </a:buClr>
              <a:buSzPts val="2000"/>
              <a:buNone/>
            </a:pPr>
            <a:endParaRPr sz="3000"/>
          </a:p>
          <a:p>
            <a:pPr marL="0" lvl="0" indent="0" algn="l" rtl="0">
              <a:lnSpc>
                <a:spcPct val="80000"/>
              </a:lnSpc>
              <a:spcBef>
                <a:spcPts val="0"/>
              </a:spcBef>
              <a:spcAft>
                <a:spcPts val="0"/>
              </a:spcAft>
              <a:buClr>
                <a:schemeClr val="dk1"/>
              </a:buClr>
              <a:buSzPts val="2000"/>
              <a:buNone/>
            </a:pPr>
            <a:r>
              <a:rPr lang="en-US" sz="3000"/>
              <a:t>Many drugs have multiple uses and can be found in more than one category. </a:t>
            </a:r>
            <a:endParaRPr sz="3000"/>
          </a:p>
          <a:p>
            <a:pPr marL="0" lvl="0" indent="0" algn="l" rtl="0">
              <a:lnSpc>
                <a:spcPct val="80000"/>
              </a:lnSpc>
              <a:spcBef>
                <a:spcPts val="0"/>
              </a:spcBef>
              <a:spcAft>
                <a:spcPts val="0"/>
              </a:spcAft>
              <a:buClr>
                <a:schemeClr val="dk1"/>
              </a:buClr>
              <a:buSzPts val="2000"/>
              <a:buNone/>
            </a:pPr>
            <a:endParaRPr sz="3000"/>
          </a:p>
          <a:p>
            <a:pPr marL="0" lvl="0" indent="0" algn="l" rtl="0">
              <a:lnSpc>
                <a:spcPct val="80000"/>
              </a:lnSpc>
              <a:spcBef>
                <a:spcPts val="0"/>
              </a:spcBef>
              <a:spcAft>
                <a:spcPts val="0"/>
              </a:spcAft>
              <a:buClr>
                <a:schemeClr val="dk1"/>
              </a:buClr>
              <a:buSzPts val="2000"/>
              <a:buNone/>
            </a:pPr>
            <a:r>
              <a:rPr lang="en-US" sz="3000"/>
              <a:t>Some common categories of medications used by individuals with developmental disabilities or Mental illness include:</a:t>
            </a:r>
            <a:endParaRPr/>
          </a:p>
          <a:p>
            <a:pPr marL="914400" lvl="1" indent="-457200" algn="l" rtl="0">
              <a:lnSpc>
                <a:spcPct val="80000"/>
              </a:lnSpc>
              <a:spcBef>
                <a:spcPts val="0"/>
              </a:spcBef>
              <a:spcAft>
                <a:spcPts val="0"/>
              </a:spcAft>
              <a:buSzPts val="2000"/>
              <a:buChar char="•"/>
            </a:pPr>
            <a:r>
              <a:rPr lang="en-US" sz="3000">
                <a:latin typeface="Garamond"/>
                <a:ea typeface="Garamond"/>
                <a:cs typeface="Garamond"/>
                <a:sym typeface="Garamond"/>
              </a:rPr>
              <a:t>Anticonvulsants</a:t>
            </a:r>
            <a:endParaRPr/>
          </a:p>
          <a:p>
            <a:pPr marL="914400" lvl="1" indent="-457200" algn="l" rtl="0">
              <a:lnSpc>
                <a:spcPct val="80000"/>
              </a:lnSpc>
              <a:spcBef>
                <a:spcPts val="0"/>
              </a:spcBef>
              <a:spcAft>
                <a:spcPts val="0"/>
              </a:spcAft>
              <a:buSzPts val="2000"/>
              <a:buChar char="•"/>
            </a:pPr>
            <a:r>
              <a:rPr lang="en-US" sz="3000">
                <a:latin typeface="Garamond"/>
                <a:ea typeface="Garamond"/>
                <a:cs typeface="Garamond"/>
                <a:sym typeface="Garamond"/>
              </a:rPr>
              <a:t>Antibiotics</a:t>
            </a:r>
            <a:endParaRPr/>
          </a:p>
          <a:p>
            <a:pPr marL="914400" lvl="1" indent="-457200" algn="l" rtl="0">
              <a:lnSpc>
                <a:spcPct val="80000"/>
              </a:lnSpc>
              <a:spcBef>
                <a:spcPts val="0"/>
              </a:spcBef>
              <a:spcAft>
                <a:spcPts val="0"/>
              </a:spcAft>
              <a:buSzPts val="2000"/>
              <a:buChar char="•"/>
            </a:pPr>
            <a:r>
              <a:rPr lang="en-US" sz="3000">
                <a:latin typeface="Garamond"/>
                <a:ea typeface="Garamond"/>
                <a:cs typeface="Garamond"/>
                <a:sym typeface="Garamond"/>
              </a:rPr>
              <a:t>Pain Medication</a:t>
            </a:r>
            <a:endParaRPr/>
          </a:p>
          <a:p>
            <a:pPr marL="914400" lvl="1" indent="-457200" algn="l" rtl="0">
              <a:lnSpc>
                <a:spcPct val="80000"/>
              </a:lnSpc>
              <a:spcBef>
                <a:spcPts val="0"/>
              </a:spcBef>
              <a:spcAft>
                <a:spcPts val="0"/>
              </a:spcAft>
              <a:buSzPts val="2000"/>
              <a:buChar char="•"/>
            </a:pPr>
            <a:r>
              <a:rPr lang="en-US" sz="3000">
                <a:latin typeface="Garamond"/>
                <a:ea typeface="Garamond"/>
                <a:cs typeface="Garamond"/>
                <a:sym typeface="Garamond"/>
              </a:rPr>
              <a:t>Psychotropic Medications (including antidepressants)</a:t>
            </a:r>
            <a:endParaRPr sz="3000">
              <a:latin typeface="Garamond"/>
              <a:ea typeface="Garamond"/>
              <a:cs typeface="Garamond"/>
              <a:sym typeface="Garamond"/>
            </a:endParaRPr>
          </a:p>
        </p:txBody>
      </p:sp>
      <p:sp>
        <p:nvSpPr>
          <p:cNvPr id="1533" name="Google Shape;1533;p142"/>
          <p:cNvSpPr txBox="1">
            <a:spLocks noGrp="1"/>
          </p:cNvSpPr>
          <p:nvPr>
            <p:ph type="title"/>
          </p:nvPr>
        </p:nvSpPr>
        <p:spPr>
          <a:xfrm>
            <a:off x="838199" y="291631"/>
            <a:ext cx="9910296" cy="83006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6000">
                <a:solidFill>
                  <a:schemeClr val="dk1"/>
                </a:solidFill>
              </a:rPr>
              <a:t>Common Medication Categories</a:t>
            </a:r>
            <a:endParaRPr sz="6000"/>
          </a:p>
        </p:txBody>
      </p:sp>
      <p:sp>
        <p:nvSpPr>
          <p:cNvPr id="1534" name="Google Shape;1534;p14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8"/>
        <p:cNvGrpSpPr/>
        <p:nvPr/>
      </p:nvGrpSpPr>
      <p:grpSpPr>
        <a:xfrm>
          <a:off x="0" y="0"/>
          <a:ext cx="0" cy="0"/>
          <a:chOff x="0" y="0"/>
          <a:chExt cx="0" cy="0"/>
        </a:xfrm>
      </p:grpSpPr>
      <p:sp>
        <p:nvSpPr>
          <p:cNvPr id="1539" name="Google Shape;1539;p14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540" name="Google Shape;1540;p143"/>
          <p:cNvGrpSpPr/>
          <p:nvPr/>
        </p:nvGrpSpPr>
        <p:grpSpPr>
          <a:xfrm>
            <a:off x="33437" y="276589"/>
            <a:ext cx="731521" cy="673460"/>
            <a:chOff x="3940602" y="308034"/>
            <a:chExt cx="2116791" cy="3428999"/>
          </a:xfrm>
        </p:grpSpPr>
        <p:sp>
          <p:nvSpPr>
            <p:cNvPr id="1541" name="Google Shape;1541;p143"/>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42" name="Google Shape;1542;p143"/>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43" name="Google Shape;1543;p143"/>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544" name="Google Shape;1544;p143"/>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45" name="Google Shape;1545;p143"/>
          <p:cNvSpPr txBox="1">
            <a:spLocks noGrp="1"/>
          </p:cNvSpPr>
          <p:nvPr>
            <p:ph type="title"/>
          </p:nvPr>
        </p:nvSpPr>
        <p:spPr>
          <a:xfrm>
            <a:off x="1043631" y="-163921"/>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6000"/>
              <a:t>Anticonvulsants</a:t>
            </a:r>
            <a:endParaRPr sz="6000"/>
          </a:p>
        </p:txBody>
      </p:sp>
      <p:sp>
        <p:nvSpPr>
          <p:cNvPr id="1546" name="Google Shape;1546;p143"/>
          <p:cNvSpPr txBox="1">
            <a:spLocks noGrp="1"/>
          </p:cNvSpPr>
          <p:nvPr>
            <p:ph type="body" idx="1"/>
          </p:nvPr>
        </p:nvSpPr>
        <p:spPr>
          <a:xfrm>
            <a:off x="1045028" y="2170696"/>
            <a:ext cx="9941319" cy="3124658"/>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chemeClr val="dk1"/>
              </a:buClr>
              <a:buSzPts val="1187"/>
              <a:buNone/>
            </a:pPr>
            <a:r>
              <a:rPr lang="en-US" sz="3000"/>
              <a:t>Seizures can be treated by anticonvulsants. </a:t>
            </a:r>
            <a:endParaRPr sz="3000"/>
          </a:p>
          <a:p>
            <a:pPr marL="0" lvl="0" indent="0" algn="l" rtl="0">
              <a:lnSpc>
                <a:spcPct val="70000"/>
              </a:lnSpc>
              <a:spcBef>
                <a:spcPts val="0"/>
              </a:spcBef>
              <a:spcAft>
                <a:spcPts val="0"/>
              </a:spcAft>
              <a:buClr>
                <a:schemeClr val="dk1"/>
              </a:buClr>
              <a:buSzPts val="1187"/>
              <a:buNone/>
            </a:pPr>
            <a:endParaRPr sz="3000"/>
          </a:p>
          <a:p>
            <a:pPr marL="0" lvl="0" indent="0" algn="l" rtl="0">
              <a:lnSpc>
                <a:spcPct val="70000"/>
              </a:lnSpc>
              <a:spcBef>
                <a:spcPts val="0"/>
              </a:spcBef>
              <a:spcAft>
                <a:spcPts val="0"/>
              </a:spcAft>
              <a:buClr>
                <a:schemeClr val="dk1"/>
              </a:buClr>
              <a:buSzPts val="1187"/>
              <a:buNone/>
            </a:pPr>
            <a:r>
              <a:rPr lang="en-US" sz="3000"/>
              <a:t>The type of seizure an individual has determines which anticonvulsant the physician prescribes.  </a:t>
            </a:r>
            <a:endParaRPr sz="3000"/>
          </a:p>
          <a:p>
            <a:pPr marL="0" lvl="0" indent="0" algn="l" rtl="0">
              <a:lnSpc>
                <a:spcPct val="70000"/>
              </a:lnSpc>
              <a:spcBef>
                <a:spcPts val="1000"/>
              </a:spcBef>
              <a:spcAft>
                <a:spcPts val="0"/>
              </a:spcAft>
              <a:buClr>
                <a:schemeClr val="dk1"/>
              </a:buClr>
              <a:buSzPts val="1187"/>
              <a:buNone/>
            </a:pPr>
            <a:r>
              <a:rPr lang="en-US" sz="3000"/>
              <a:t>Common anticonvulsants are Depakene, Tegretol, Neurontin, Lamictal, Topamax and Keppra.</a:t>
            </a:r>
            <a:endParaRPr sz="3000"/>
          </a:p>
          <a:p>
            <a:pPr marL="0" lvl="0" indent="0" algn="l" rtl="0">
              <a:lnSpc>
                <a:spcPct val="70000"/>
              </a:lnSpc>
              <a:spcBef>
                <a:spcPts val="1000"/>
              </a:spcBef>
              <a:spcAft>
                <a:spcPts val="0"/>
              </a:spcAft>
              <a:buClr>
                <a:schemeClr val="dk1"/>
              </a:buClr>
              <a:buSzPts val="1187"/>
              <a:buNone/>
            </a:pPr>
            <a:r>
              <a:rPr lang="en-US" sz="3000"/>
              <a:t>Many anticonvulsants may interact with other drugs. </a:t>
            </a:r>
            <a:endParaRPr sz="3000"/>
          </a:p>
          <a:p>
            <a:pPr marL="0" lvl="0" indent="0" algn="l" rtl="0">
              <a:lnSpc>
                <a:spcPct val="70000"/>
              </a:lnSpc>
              <a:spcBef>
                <a:spcPts val="1000"/>
              </a:spcBef>
              <a:spcAft>
                <a:spcPts val="0"/>
              </a:spcAft>
              <a:buClr>
                <a:schemeClr val="dk1"/>
              </a:buClr>
              <a:buSzPts val="1187"/>
              <a:buNone/>
            </a:pPr>
            <a:r>
              <a:rPr lang="en-US" sz="3000"/>
              <a:t>Some anticonvulsant deplete vitamins; be sure to ask the physician or pharmacist. </a:t>
            </a:r>
            <a:endParaRPr sz="3000"/>
          </a:p>
          <a:p>
            <a:pPr marL="0" lvl="0" indent="0" algn="l" rtl="0">
              <a:lnSpc>
                <a:spcPct val="70000"/>
              </a:lnSpc>
              <a:spcBef>
                <a:spcPts val="1000"/>
              </a:spcBef>
              <a:spcAft>
                <a:spcPts val="0"/>
              </a:spcAft>
              <a:buClr>
                <a:schemeClr val="dk1"/>
              </a:buClr>
              <a:buSzPts val="1125"/>
              <a:buNone/>
            </a:pPr>
            <a:r>
              <a:rPr lang="en-US" sz="3000"/>
              <a:t>Several substances may lower the “seizure threshold” or increase the likelihood of a seizure. </a:t>
            </a:r>
            <a:endParaRPr sz="3000"/>
          </a:p>
          <a:p>
            <a:pPr marL="0" lvl="0" indent="0" algn="l" rtl="0">
              <a:lnSpc>
                <a:spcPct val="70000"/>
              </a:lnSpc>
              <a:spcBef>
                <a:spcPts val="1000"/>
              </a:spcBef>
              <a:spcAft>
                <a:spcPts val="0"/>
              </a:spcAft>
              <a:buClr>
                <a:schemeClr val="dk1"/>
              </a:buClr>
              <a:buSzPts val="1125"/>
              <a:buNone/>
            </a:pPr>
            <a:r>
              <a:rPr lang="en-US" sz="3000"/>
              <a:t>Most anticonvulsants have central nervous system effects including on thinking (especially Phenobarbital), dizziness, sedation, mood changes, nervousness, or fatigue. </a:t>
            </a:r>
            <a:endParaRPr sz="3000"/>
          </a:p>
        </p:txBody>
      </p:sp>
      <p:cxnSp>
        <p:nvCxnSpPr>
          <p:cNvPr id="1547" name="Google Shape;1547;p143"/>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548" name="Google Shape;1548;p14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2"/>
        <p:cNvGrpSpPr/>
        <p:nvPr/>
      </p:nvGrpSpPr>
      <p:grpSpPr>
        <a:xfrm>
          <a:off x="0" y="0"/>
          <a:ext cx="0" cy="0"/>
          <a:chOff x="0" y="0"/>
          <a:chExt cx="0" cy="0"/>
        </a:xfrm>
      </p:grpSpPr>
      <p:sp>
        <p:nvSpPr>
          <p:cNvPr id="1553" name="Google Shape;1553;p22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554" name="Google Shape;1554;p223"/>
          <p:cNvGrpSpPr/>
          <p:nvPr/>
        </p:nvGrpSpPr>
        <p:grpSpPr>
          <a:xfrm>
            <a:off x="4" y="1216597"/>
            <a:ext cx="731521" cy="673460"/>
            <a:chOff x="3940602" y="308034"/>
            <a:chExt cx="2116791" cy="3428999"/>
          </a:xfrm>
        </p:grpSpPr>
        <p:sp>
          <p:nvSpPr>
            <p:cNvPr id="1555" name="Google Shape;1555;p223"/>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56" name="Google Shape;1556;p223"/>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57" name="Google Shape;1557;p223"/>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558" name="Google Shape;1558;p223"/>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59" name="Google Shape;1559;p223"/>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6000"/>
              <a:t>Anticonvulsant Side Effects </a:t>
            </a:r>
            <a:endParaRPr sz="6000"/>
          </a:p>
        </p:txBody>
      </p:sp>
      <p:sp>
        <p:nvSpPr>
          <p:cNvPr id="1560" name="Google Shape;1560;p223"/>
          <p:cNvSpPr txBox="1">
            <a:spLocks noGrp="1"/>
          </p:cNvSpPr>
          <p:nvPr>
            <p:ph type="body" idx="1"/>
          </p:nvPr>
        </p:nvSpPr>
        <p:spPr>
          <a:xfrm>
            <a:off x="1045028" y="3017522"/>
            <a:ext cx="9941319" cy="3124658"/>
          </a:xfrm>
          <a:prstGeom prst="rect">
            <a:avLst/>
          </a:prstGeom>
          <a:noFill/>
          <a:ln>
            <a:noFill/>
          </a:ln>
        </p:spPr>
        <p:txBody>
          <a:bodyPr spcFirstLastPara="1" wrap="square" lIns="91425" tIns="45700" rIns="91425" bIns="45700" anchor="ctr" anchorCtr="0">
            <a:normAutofit/>
          </a:bodyPr>
          <a:lstStyle/>
          <a:p>
            <a:pPr marL="228600" lvl="0" indent="-228600" algn="l" rtl="0">
              <a:lnSpc>
                <a:spcPct val="70000"/>
              </a:lnSpc>
              <a:spcBef>
                <a:spcPts val="1000"/>
              </a:spcBef>
              <a:spcAft>
                <a:spcPts val="0"/>
              </a:spcAft>
              <a:buClr>
                <a:schemeClr val="dk1"/>
              </a:buClr>
              <a:buSzPts val="1125"/>
              <a:buChar char="•"/>
            </a:pPr>
            <a:r>
              <a:rPr lang="en-US" sz="3000"/>
              <a:t>Sleepiness, lethargy, cognitive impairment (especially Phenobarbital), altered gait, seizure breakthrough, and memory loss are typically related to the dosage.</a:t>
            </a:r>
            <a:endParaRPr sz="3000"/>
          </a:p>
          <a:p>
            <a:pPr marL="228600" lvl="0" indent="-228600" algn="l" rtl="0">
              <a:lnSpc>
                <a:spcPct val="70000"/>
              </a:lnSpc>
              <a:spcBef>
                <a:spcPts val="1000"/>
              </a:spcBef>
              <a:spcAft>
                <a:spcPts val="0"/>
              </a:spcAft>
              <a:buClr>
                <a:schemeClr val="dk1"/>
              </a:buClr>
              <a:buSzPts val="1125"/>
              <a:buChar char="•"/>
            </a:pPr>
            <a:r>
              <a:rPr lang="en-US" sz="3000"/>
              <a:t>Stomach upset (especially with Tegretol, Depakote), diarrhea, gum growth, and swelling (with Dilantin), weight gain, and hair loss or growth. </a:t>
            </a:r>
            <a:endParaRPr sz="3000"/>
          </a:p>
          <a:p>
            <a:pPr marL="228600" lvl="0" indent="-228600" algn="l" rtl="0">
              <a:lnSpc>
                <a:spcPct val="70000"/>
              </a:lnSpc>
              <a:spcBef>
                <a:spcPts val="1000"/>
              </a:spcBef>
              <a:spcAft>
                <a:spcPts val="0"/>
              </a:spcAft>
              <a:buClr>
                <a:schemeClr val="dk1"/>
              </a:buClr>
              <a:buSzPts val="1125"/>
              <a:buChar char="•"/>
            </a:pPr>
            <a:r>
              <a:rPr lang="en-US" sz="3000"/>
              <a:t>Liver or Kidney dysfunction, hyperactivity, aplastic anemia, allergic response. </a:t>
            </a:r>
            <a:endParaRPr sz="3000"/>
          </a:p>
        </p:txBody>
      </p:sp>
      <p:cxnSp>
        <p:nvCxnSpPr>
          <p:cNvPr id="1561" name="Google Shape;1561;p223"/>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562" name="Google Shape;1562;p22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6"/>
        <p:cNvGrpSpPr/>
        <p:nvPr/>
      </p:nvGrpSpPr>
      <p:grpSpPr>
        <a:xfrm>
          <a:off x="0" y="0"/>
          <a:ext cx="0" cy="0"/>
          <a:chOff x="0" y="0"/>
          <a:chExt cx="0" cy="0"/>
        </a:xfrm>
      </p:grpSpPr>
      <p:sp>
        <p:nvSpPr>
          <p:cNvPr id="1567" name="Google Shape;1567;p22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568" name="Google Shape;1568;p224"/>
          <p:cNvGrpSpPr/>
          <p:nvPr/>
        </p:nvGrpSpPr>
        <p:grpSpPr>
          <a:xfrm>
            <a:off x="4" y="1216597"/>
            <a:ext cx="731521" cy="673460"/>
            <a:chOff x="3940602" y="308034"/>
            <a:chExt cx="2116791" cy="3428999"/>
          </a:xfrm>
        </p:grpSpPr>
        <p:sp>
          <p:nvSpPr>
            <p:cNvPr id="1569" name="Google Shape;1569;p224"/>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70" name="Google Shape;1570;p224"/>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71" name="Google Shape;1571;p224"/>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572" name="Google Shape;1572;p224"/>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73" name="Google Shape;1573;p224"/>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6000"/>
              <a:t>Anticonvulsant Side Effects </a:t>
            </a:r>
            <a:endParaRPr sz="6000"/>
          </a:p>
        </p:txBody>
      </p:sp>
      <p:sp>
        <p:nvSpPr>
          <p:cNvPr id="1574" name="Google Shape;1574;p224"/>
          <p:cNvSpPr txBox="1">
            <a:spLocks noGrp="1"/>
          </p:cNvSpPr>
          <p:nvPr>
            <p:ph type="body" idx="1"/>
          </p:nvPr>
        </p:nvSpPr>
        <p:spPr>
          <a:xfrm>
            <a:off x="838200" y="2923444"/>
            <a:ext cx="10515600" cy="31246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endParaRPr sz="3000"/>
          </a:p>
          <a:p>
            <a:pPr marL="0" lvl="0" indent="0" algn="l" rtl="0">
              <a:lnSpc>
                <a:spcPct val="90000"/>
              </a:lnSpc>
              <a:spcBef>
                <a:spcPts val="1000"/>
              </a:spcBef>
              <a:spcAft>
                <a:spcPts val="0"/>
              </a:spcAft>
              <a:buSzPts val="2800"/>
              <a:buNone/>
            </a:pPr>
            <a:r>
              <a:rPr lang="en-US" sz="3000"/>
              <a:t>To learn about side effects of a particular medication:</a:t>
            </a:r>
            <a:endParaRPr sz="3000"/>
          </a:p>
          <a:p>
            <a:pPr marL="685800" lvl="1" indent="-228600" algn="l" rtl="0">
              <a:lnSpc>
                <a:spcPct val="90000"/>
              </a:lnSpc>
              <a:spcBef>
                <a:spcPts val="500"/>
              </a:spcBef>
              <a:spcAft>
                <a:spcPts val="0"/>
              </a:spcAft>
              <a:buSzPts val="2400"/>
              <a:buChar char="•"/>
            </a:pPr>
            <a:r>
              <a:rPr lang="en-US" sz="3000">
                <a:latin typeface="Garamond"/>
                <a:ea typeface="Garamond"/>
                <a:cs typeface="Garamond"/>
                <a:sym typeface="Garamond"/>
              </a:rPr>
              <a:t>Talk to the prescribing doctor </a:t>
            </a:r>
            <a:endParaRPr sz="3000"/>
          </a:p>
          <a:p>
            <a:pPr marL="685800" lvl="1" indent="-228600" algn="l" rtl="0">
              <a:lnSpc>
                <a:spcPct val="90000"/>
              </a:lnSpc>
              <a:spcBef>
                <a:spcPts val="500"/>
              </a:spcBef>
              <a:spcAft>
                <a:spcPts val="0"/>
              </a:spcAft>
              <a:buSzPts val="2400"/>
              <a:buChar char="•"/>
            </a:pPr>
            <a:r>
              <a:rPr lang="en-US" sz="3000">
                <a:latin typeface="Garamond"/>
                <a:ea typeface="Garamond"/>
                <a:cs typeface="Garamond"/>
                <a:sym typeface="Garamond"/>
              </a:rPr>
              <a:t>Talk to the pharmacist </a:t>
            </a:r>
            <a:endParaRPr sz="3000"/>
          </a:p>
          <a:p>
            <a:pPr marL="685800" lvl="1" indent="-228600" algn="l" rtl="0">
              <a:lnSpc>
                <a:spcPct val="90000"/>
              </a:lnSpc>
              <a:spcBef>
                <a:spcPts val="500"/>
              </a:spcBef>
              <a:spcAft>
                <a:spcPts val="0"/>
              </a:spcAft>
              <a:buSzPts val="2400"/>
              <a:buChar char="•"/>
            </a:pPr>
            <a:r>
              <a:rPr lang="en-US" sz="3000">
                <a:latin typeface="Garamond"/>
                <a:ea typeface="Garamond"/>
                <a:cs typeface="Garamond"/>
                <a:sym typeface="Garamond"/>
              </a:rPr>
              <a:t>Cross-reference medication reference books from your local library or bookstore. </a:t>
            </a:r>
            <a:endParaRPr sz="3000"/>
          </a:p>
          <a:p>
            <a:pPr marL="685800" lvl="1" indent="-228600" algn="l" rtl="0">
              <a:lnSpc>
                <a:spcPct val="90000"/>
              </a:lnSpc>
              <a:spcBef>
                <a:spcPts val="500"/>
              </a:spcBef>
              <a:spcAft>
                <a:spcPts val="0"/>
              </a:spcAft>
              <a:buSzPts val="2400"/>
              <a:buChar char="•"/>
            </a:pPr>
            <a:r>
              <a:rPr lang="en-US" sz="3000">
                <a:latin typeface="Garamond"/>
                <a:ea typeface="Garamond"/>
                <a:cs typeface="Garamond"/>
                <a:sym typeface="Garamond"/>
              </a:rPr>
              <a:t>Use websites such as safemedication.com or drugconsult.com </a:t>
            </a:r>
            <a:endParaRPr sz="3000"/>
          </a:p>
          <a:p>
            <a:pPr marL="685800" lvl="1" indent="-228600" algn="l" rtl="0">
              <a:lnSpc>
                <a:spcPct val="90000"/>
              </a:lnSpc>
              <a:spcBef>
                <a:spcPts val="500"/>
              </a:spcBef>
              <a:spcAft>
                <a:spcPts val="0"/>
              </a:spcAft>
              <a:buSzPts val="2400"/>
              <a:buChar char="•"/>
            </a:pPr>
            <a:r>
              <a:rPr lang="en-US" sz="3000">
                <a:latin typeface="Garamond"/>
                <a:ea typeface="Garamond"/>
                <a:cs typeface="Garamond"/>
                <a:sym typeface="Garamond"/>
              </a:rPr>
              <a:t>Make sure that you know the answer to all these questions before you assist an individual in taking a medication. </a:t>
            </a:r>
            <a:endParaRPr sz="3000"/>
          </a:p>
          <a:p>
            <a:pPr marL="0" lvl="0" indent="0" algn="l" rtl="0">
              <a:lnSpc>
                <a:spcPct val="90000"/>
              </a:lnSpc>
              <a:spcBef>
                <a:spcPts val="1000"/>
              </a:spcBef>
              <a:spcAft>
                <a:spcPts val="0"/>
              </a:spcAft>
              <a:buSzPts val="2800"/>
              <a:buNone/>
            </a:pPr>
            <a:endParaRPr sz="3000"/>
          </a:p>
        </p:txBody>
      </p:sp>
      <p:cxnSp>
        <p:nvCxnSpPr>
          <p:cNvPr id="1575" name="Google Shape;1575;p224"/>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576" name="Google Shape;1576;p22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0"/>
        <p:cNvGrpSpPr/>
        <p:nvPr/>
      </p:nvGrpSpPr>
      <p:grpSpPr>
        <a:xfrm>
          <a:off x="0" y="0"/>
          <a:ext cx="0" cy="0"/>
          <a:chOff x="0" y="0"/>
          <a:chExt cx="0" cy="0"/>
        </a:xfrm>
      </p:grpSpPr>
      <p:sp>
        <p:nvSpPr>
          <p:cNvPr id="1581" name="Google Shape;1581;p145"/>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582" name="Google Shape;1582;p145"/>
          <p:cNvGrpSpPr/>
          <p:nvPr/>
        </p:nvGrpSpPr>
        <p:grpSpPr>
          <a:xfrm>
            <a:off x="4" y="1216597"/>
            <a:ext cx="731521" cy="673460"/>
            <a:chOff x="3940602" y="308034"/>
            <a:chExt cx="2116791" cy="3428999"/>
          </a:xfrm>
        </p:grpSpPr>
        <p:sp>
          <p:nvSpPr>
            <p:cNvPr id="1583" name="Google Shape;1583;p145"/>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84" name="Google Shape;1584;p145"/>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85" name="Google Shape;1585;p145"/>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586" name="Google Shape;1586;p145"/>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87" name="Google Shape;1587;p145"/>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6000"/>
              <a:t>Psychiatric Disorders</a:t>
            </a:r>
            <a:endParaRPr sz="6000"/>
          </a:p>
        </p:txBody>
      </p:sp>
      <p:sp>
        <p:nvSpPr>
          <p:cNvPr id="1588" name="Google Shape;1588;p145"/>
          <p:cNvSpPr txBox="1">
            <a:spLocks noGrp="1"/>
          </p:cNvSpPr>
          <p:nvPr>
            <p:ph type="body" idx="1"/>
          </p:nvPr>
        </p:nvSpPr>
        <p:spPr>
          <a:xfrm>
            <a:off x="1045028" y="2787602"/>
            <a:ext cx="9941319" cy="31246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500"/>
              <a:buNone/>
            </a:pPr>
            <a:r>
              <a:rPr lang="en-US" sz="3000"/>
              <a:t>Psychiatric disorders may involve serious impairments in mental or emotional functioning, affecting ability to perform normal activities and to relate effectively to others. </a:t>
            </a:r>
            <a:endParaRPr sz="3000"/>
          </a:p>
          <a:p>
            <a:pPr marL="0" lvl="0" indent="0" algn="l" rtl="0">
              <a:lnSpc>
                <a:spcPct val="90000"/>
              </a:lnSpc>
              <a:spcBef>
                <a:spcPts val="0"/>
              </a:spcBef>
              <a:spcAft>
                <a:spcPts val="0"/>
              </a:spcAft>
              <a:buClr>
                <a:schemeClr val="dk1"/>
              </a:buClr>
              <a:buSzPts val="1500"/>
              <a:buNone/>
            </a:pPr>
            <a:endParaRPr sz="3000"/>
          </a:p>
          <a:p>
            <a:pPr marL="0" lvl="0" indent="0" algn="l" rtl="0">
              <a:lnSpc>
                <a:spcPct val="90000"/>
              </a:lnSpc>
              <a:spcBef>
                <a:spcPts val="0"/>
              </a:spcBef>
              <a:spcAft>
                <a:spcPts val="0"/>
              </a:spcAft>
              <a:buClr>
                <a:schemeClr val="dk1"/>
              </a:buClr>
              <a:buSzPts val="1500"/>
              <a:buNone/>
            </a:pPr>
            <a:r>
              <a:rPr lang="en-US" sz="3000"/>
              <a:t>Many individuals with developmental disabilities also have a psychiatric disorder, and individuals who have been diagnosed with a mental illness are treated with psychotropic medications.</a:t>
            </a:r>
            <a:endParaRPr sz="3000"/>
          </a:p>
        </p:txBody>
      </p:sp>
      <p:cxnSp>
        <p:nvCxnSpPr>
          <p:cNvPr id="1589" name="Google Shape;1589;p145"/>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590" name="Google Shape;1590;p14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4"/>
        <p:cNvGrpSpPr/>
        <p:nvPr/>
      </p:nvGrpSpPr>
      <p:grpSpPr>
        <a:xfrm>
          <a:off x="0" y="0"/>
          <a:ext cx="0" cy="0"/>
          <a:chOff x="0" y="0"/>
          <a:chExt cx="0" cy="0"/>
        </a:xfrm>
      </p:grpSpPr>
      <p:sp>
        <p:nvSpPr>
          <p:cNvPr id="1595" name="Google Shape;1595;p4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596" name="Google Shape;1596;p42"/>
          <p:cNvGrpSpPr/>
          <p:nvPr/>
        </p:nvGrpSpPr>
        <p:grpSpPr>
          <a:xfrm>
            <a:off x="4" y="1216597"/>
            <a:ext cx="731521" cy="673460"/>
            <a:chOff x="3940602" y="308034"/>
            <a:chExt cx="2116791" cy="3428999"/>
          </a:xfrm>
        </p:grpSpPr>
        <p:sp>
          <p:nvSpPr>
            <p:cNvPr id="1597" name="Google Shape;1597;p42"/>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98" name="Google Shape;1598;p42"/>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99" name="Google Shape;1599;p42"/>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600" name="Google Shape;1600;p42"/>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01" name="Google Shape;1601;p42"/>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6000"/>
              <a:t>Psychotropic medications</a:t>
            </a:r>
            <a:endParaRPr sz="6000"/>
          </a:p>
        </p:txBody>
      </p:sp>
      <p:sp>
        <p:nvSpPr>
          <p:cNvPr id="1602" name="Google Shape;1602;p42"/>
          <p:cNvSpPr txBox="1">
            <a:spLocks noGrp="1"/>
          </p:cNvSpPr>
          <p:nvPr>
            <p:ph type="body" idx="1"/>
          </p:nvPr>
        </p:nvSpPr>
        <p:spPr>
          <a:xfrm>
            <a:off x="1043631" y="3428682"/>
            <a:ext cx="9941319" cy="31246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500"/>
              <a:buNone/>
            </a:pPr>
            <a:r>
              <a:rPr lang="en-US" sz="3000"/>
              <a:t>Psychotropic medications are central nervous system drugs that affect mental activity, behavior, or perception; three categories.</a:t>
            </a:r>
            <a:endParaRPr sz="3000"/>
          </a:p>
          <a:p>
            <a:pPr marL="0" lvl="0" indent="0" algn="l" rtl="0">
              <a:lnSpc>
                <a:spcPct val="90000"/>
              </a:lnSpc>
              <a:spcBef>
                <a:spcPts val="0"/>
              </a:spcBef>
              <a:spcAft>
                <a:spcPts val="0"/>
              </a:spcAft>
              <a:buSzPts val="1500"/>
              <a:buNone/>
            </a:pPr>
            <a:endParaRPr sz="3000"/>
          </a:p>
          <a:p>
            <a:pPr marL="0" lvl="0" indent="0" algn="l" rtl="0">
              <a:lnSpc>
                <a:spcPct val="90000"/>
              </a:lnSpc>
              <a:spcBef>
                <a:spcPts val="0"/>
              </a:spcBef>
              <a:spcAft>
                <a:spcPts val="0"/>
              </a:spcAft>
              <a:buSzPts val="1500"/>
              <a:buNone/>
            </a:pPr>
            <a:r>
              <a:rPr lang="en-US" sz="3000"/>
              <a:t>Note: Antipsychotics and Antidepressants require “informed consent”.  The parent, guardian, or individual must give consent for the medication to be administered in a residential setting.</a:t>
            </a:r>
            <a:endParaRPr sz="3000"/>
          </a:p>
          <a:p>
            <a:pPr marL="0" lvl="0" indent="0" algn="l" rtl="0">
              <a:lnSpc>
                <a:spcPct val="90000"/>
              </a:lnSpc>
              <a:spcBef>
                <a:spcPts val="0"/>
              </a:spcBef>
              <a:spcAft>
                <a:spcPts val="0"/>
              </a:spcAft>
              <a:buClr>
                <a:schemeClr val="dk1"/>
              </a:buClr>
              <a:buSzPts val="1500"/>
              <a:buNone/>
            </a:pPr>
            <a:endParaRPr sz="3000"/>
          </a:p>
          <a:p>
            <a:pPr marL="0" lvl="0" indent="0" algn="l" rtl="0">
              <a:lnSpc>
                <a:spcPct val="90000"/>
              </a:lnSpc>
              <a:spcBef>
                <a:spcPts val="1000"/>
              </a:spcBef>
              <a:spcAft>
                <a:spcPts val="0"/>
              </a:spcAft>
              <a:buClr>
                <a:schemeClr val="dk1"/>
              </a:buClr>
              <a:buSzPts val="1500"/>
              <a:buNone/>
            </a:pPr>
            <a:endParaRPr sz="3000"/>
          </a:p>
          <a:p>
            <a:pPr marL="0" lvl="0" indent="0" algn="l" rtl="0">
              <a:lnSpc>
                <a:spcPct val="90000"/>
              </a:lnSpc>
              <a:spcBef>
                <a:spcPts val="1000"/>
              </a:spcBef>
              <a:spcAft>
                <a:spcPts val="0"/>
              </a:spcAft>
              <a:buClr>
                <a:schemeClr val="dk1"/>
              </a:buClr>
              <a:buSzPts val="1500"/>
              <a:buNone/>
            </a:pPr>
            <a:endParaRPr sz="3000"/>
          </a:p>
          <a:p>
            <a:pPr marL="0" lvl="0" indent="0" algn="l" rtl="0">
              <a:lnSpc>
                <a:spcPct val="90000"/>
              </a:lnSpc>
              <a:spcBef>
                <a:spcPts val="1000"/>
              </a:spcBef>
              <a:spcAft>
                <a:spcPts val="0"/>
              </a:spcAft>
              <a:buClr>
                <a:schemeClr val="dk1"/>
              </a:buClr>
              <a:buSzPts val="1500"/>
              <a:buNone/>
            </a:pPr>
            <a:endParaRPr sz="3000"/>
          </a:p>
        </p:txBody>
      </p:sp>
      <p:cxnSp>
        <p:nvCxnSpPr>
          <p:cNvPr id="1603" name="Google Shape;1603;p42"/>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604" name="Google Shape;1604;p4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8"/>
        <p:cNvGrpSpPr/>
        <p:nvPr/>
      </p:nvGrpSpPr>
      <p:grpSpPr>
        <a:xfrm>
          <a:off x="0" y="0"/>
          <a:ext cx="0" cy="0"/>
          <a:chOff x="0" y="0"/>
          <a:chExt cx="0" cy="0"/>
        </a:xfrm>
      </p:grpSpPr>
      <p:sp>
        <p:nvSpPr>
          <p:cNvPr id="1609" name="Google Shape;1609;p225"/>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610" name="Google Shape;1610;p225"/>
          <p:cNvGrpSpPr/>
          <p:nvPr/>
        </p:nvGrpSpPr>
        <p:grpSpPr>
          <a:xfrm>
            <a:off x="4" y="1216597"/>
            <a:ext cx="731521" cy="673460"/>
            <a:chOff x="3940602" y="308034"/>
            <a:chExt cx="2116791" cy="3428999"/>
          </a:xfrm>
        </p:grpSpPr>
        <p:sp>
          <p:nvSpPr>
            <p:cNvPr id="1611" name="Google Shape;1611;p225"/>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12" name="Google Shape;1612;p225"/>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13" name="Google Shape;1613;p225"/>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614" name="Google Shape;1614;p225"/>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15" name="Google Shape;1615;p225"/>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a:t>Psychiatric Disorders</a:t>
            </a:r>
            <a:endParaRPr/>
          </a:p>
        </p:txBody>
      </p:sp>
      <p:sp>
        <p:nvSpPr>
          <p:cNvPr id="1616" name="Google Shape;1616;p225"/>
          <p:cNvSpPr txBox="1">
            <a:spLocks noGrp="1"/>
          </p:cNvSpPr>
          <p:nvPr>
            <p:ph type="body" idx="1"/>
          </p:nvPr>
        </p:nvSpPr>
        <p:spPr>
          <a:xfrm>
            <a:off x="1045028" y="3017522"/>
            <a:ext cx="9941319" cy="31246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500"/>
              <a:buNone/>
            </a:pPr>
            <a:r>
              <a:rPr lang="en-US" sz="3000" b="1"/>
              <a:t>1. Mood Disorders: depression and bi-polar disorder.</a:t>
            </a:r>
            <a:endParaRPr sz="3000"/>
          </a:p>
          <a:p>
            <a:pPr marL="228600" lvl="0" indent="-228600" algn="l" rtl="0">
              <a:lnSpc>
                <a:spcPct val="90000"/>
              </a:lnSpc>
              <a:spcBef>
                <a:spcPts val="1000"/>
              </a:spcBef>
              <a:spcAft>
                <a:spcPts val="0"/>
              </a:spcAft>
              <a:buSzPts val="1500"/>
              <a:buChar char="•"/>
            </a:pPr>
            <a:r>
              <a:rPr lang="en-US" sz="3000"/>
              <a:t>Depression</a:t>
            </a:r>
            <a:r>
              <a:rPr lang="en-US" sz="3000" b="1"/>
              <a:t>:</a:t>
            </a:r>
            <a:r>
              <a:rPr lang="en-US" sz="3000"/>
              <a:t> (lasting two or more weeks), can manifest as feeling of hopelessness or even self-destruction; for example, not wanting to eat or get out of bed in the morning/ Antidepressants are used to treat depression. </a:t>
            </a:r>
            <a:endParaRPr sz="3000"/>
          </a:p>
          <a:p>
            <a:pPr marL="228600" lvl="0" indent="-228600" algn="l" rtl="0">
              <a:lnSpc>
                <a:spcPct val="90000"/>
              </a:lnSpc>
              <a:spcBef>
                <a:spcPts val="1000"/>
              </a:spcBef>
              <a:spcAft>
                <a:spcPts val="0"/>
              </a:spcAft>
              <a:buSzPts val="1500"/>
              <a:buChar char="•"/>
            </a:pPr>
            <a:r>
              <a:rPr lang="en-US" sz="3000"/>
              <a:t>Bipolar Disorders (Manic Depression): often marked by extremes in mood (elation to deep despair) and/or manic periods of excessive excitement, delusions of grandeur, or mood elevation. </a:t>
            </a:r>
            <a:endParaRPr sz="3000"/>
          </a:p>
          <a:p>
            <a:pPr marL="0" lvl="0" indent="0" algn="l" rtl="0">
              <a:lnSpc>
                <a:spcPct val="70000"/>
              </a:lnSpc>
              <a:spcBef>
                <a:spcPts val="1000"/>
              </a:spcBef>
              <a:spcAft>
                <a:spcPts val="0"/>
              </a:spcAft>
              <a:buSzPts val="1665"/>
              <a:buNone/>
            </a:pPr>
            <a:endParaRPr sz="3000"/>
          </a:p>
        </p:txBody>
      </p:sp>
      <p:cxnSp>
        <p:nvCxnSpPr>
          <p:cNvPr id="1617" name="Google Shape;1617;p225"/>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618" name="Google Shape;1618;p22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2"/>
        <p:cNvGrpSpPr/>
        <p:nvPr/>
      </p:nvGrpSpPr>
      <p:grpSpPr>
        <a:xfrm>
          <a:off x="0" y="0"/>
          <a:ext cx="0" cy="0"/>
          <a:chOff x="0" y="0"/>
          <a:chExt cx="0" cy="0"/>
        </a:xfrm>
      </p:grpSpPr>
      <p:sp>
        <p:nvSpPr>
          <p:cNvPr id="1623" name="Google Shape;1623;p48"/>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1624" name="Google Shape;1624;p48"/>
          <p:cNvGrpSpPr/>
          <p:nvPr/>
        </p:nvGrpSpPr>
        <p:grpSpPr>
          <a:xfrm>
            <a:off x="4" y="1216597"/>
            <a:ext cx="731521" cy="673460"/>
            <a:chOff x="3940602" y="308034"/>
            <a:chExt cx="2116791" cy="3428999"/>
          </a:xfrm>
        </p:grpSpPr>
        <p:sp>
          <p:nvSpPr>
            <p:cNvPr id="1625" name="Google Shape;1625;p48"/>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26" name="Google Shape;1626;p48"/>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27" name="Google Shape;1627;p48"/>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628" name="Google Shape;1628;p48"/>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29" name="Google Shape;1629;p48"/>
          <p:cNvSpPr txBox="1">
            <a:spLocks noGrp="1"/>
          </p:cNvSpPr>
          <p:nvPr>
            <p:ph type="title"/>
          </p:nvPr>
        </p:nvSpPr>
        <p:spPr>
          <a:xfrm>
            <a:off x="1043631" y="809898"/>
            <a:ext cx="9942716" cy="15544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a:t>Psychiatric Disorders</a:t>
            </a:r>
            <a:endParaRPr/>
          </a:p>
        </p:txBody>
      </p:sp>
      <p:sp>
        <p:nvSpPr>
          <p:cNvPr id="1630" name="Google Shape;1630;p48"/>
          <p:cNvSpPr txBox="1">
            <a:spLocks noGrp="1"/>
          </p:cNvSpPr>
          <p:nvPr>
            <p:ph type="body" idx="1"/>
          </p:nvPr>
        </p:nvSpPr>
        <p:spPr>
          <a:xfrm>
            <a:off x="1045028" y="3017522"/>
            <a:ext cx="9941319" cy="3124658"/>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1000"/>
              </a:spcBef>
              <a:spcAft>
                <a:spcPts val="0"/>
              </a:spcAft>
              <a:buSzPts val="1665"/>
              <a:buNone/>
            </a:pPr>
            <a:r>
              <a:rPr lang="en-US" sz="3000" b="1"/>
              <a:t>2. Schizophrenia: </a:t>
            </a:r>
            <a:r>
              <a:rPr lang="en-US" sz="3000"/>
              <a:t>Can mean hallucinations and sensory misperceptions; delusions; distorted misinterpretation and retreat from reality; ambivalence; inappropriate affect; and bizarre, with drawn, or aggressive behaviors.</a:t>
            </a:r>
            <a:endParaRPr/>
          </a:p>
          <a:p>
            <a:pPr marL="0" lvl="0" indent="0" algn="l" rtl="0">
              <a:lnSpc>
                <a:spcPct val="70000"/>
              </a:lnSpc>
              <a:spcBef>
                <a:spcPts val="1000"/>
              </a:spcBef>
              <a:spcAft>
                <a:spcPts val="0"/>
              </a:spcAft>
              <a:buSzPts val="1665"/>
              <a:buNone/>
            </a:pPr>
            <a:endParaRPr sz="3000"/>
          </a:p>
          <a:p>
            <a:pPr marL="0" lvl="0" indent="0" algn="l" rtl="0">
              <a:lnSpc>
                <a:spcPct val="70000"/>
              </a:lnSpc>
              <a:spcBef>
                <a:spcPts val="1000"/>
              </a:spcBef>
              <a:spcAft>
                <a:spcPts val="0"/>
              </a:spcAft>
              <a:buSzPts val="1665"/>
              <a:buNone/>
            </a:pPr>
            <a:r>
              <a:rPr lang="en-US" sz="3000" b="1"/>
              <a:t>3. Anxiety Disorders:  </a:t>
            </a:r>
            <a:r>
              <a:rPr lang="en-US" sz="3000"/>
              <a:t>Typified by tension, fear, apprehension, discomfort, and distress. Two main types are:</a:t>
            </a:r>
            <a:endParaRPr sz="3000"/>
          </a:p>
          <a:p>
            <a:pPr marL="685800" lvl="1" indent="-228600" algn="l" rtl="0">
              <a:lnSpc>
                <a:spcPct val="70000"/>
              </a:lnSpc>
              <a:spcBef>
                <a:spcPts val="500"/>
              </a:spcBef>
              <a:spcAft>
                <a:spcPts val="0"/>
              </a:spcAft>
              <a:buSzPts val="1665"/>
              <a:buChar char="•"/>
            </a:pPr>
            <a:r>
              <a:rPr lang="en-US" sz="3000">
                <a:latin typeface="Garamond"/>
                <a:ea typeface="Garamond"/>
                <a:cs typeface="Garamond"/>
                <a:sym typeface="Garamond"/>
              </a:rPr>
              <a:t>Generalized Anxiety Disorders</a:t>
            </a:r>
            <a:endParaRPr sz="3000">
              <a:latin typeface="Garamond"/>
              <a:ea typeface="Garamond"/>
              <a:cs typeface="Garamond"/>
              <a:sym typeface="Garamond"/>
            </a:endParaRPr>
          </a:p>
          <a:p>
            <a:pPr marL="685800" lvl="1" indent="-228600" algn="l" rtl="0">
              <a:lnSpc>
                <a:spcPct val="70000"/>
              </a:lnSpc>
              <a:spcBef>
                <a:spcPts val="500"/>
              </a:spcBef>
              <a:spcAft>
                <a:spcPts val="0"/>
              </a:spcAft>
              <a:buSzPts val="1665"/>
              <a:buChar char="•"/>
            </a:pPr>
            <a:r>
              <a:rPr lang="en-US" sz="3000">
                <a:latin typeface="Garamond"/>
                <a:ea typeface="Garamond"/>
                <a:cs typeface="Garamond"/>
                <a:sym typeface="Garamond"/>
              </a:rPr>
              <a:t>Obsessive-Compulsive Disorder</a:t>
            </a:r>
            <a:endParaRPr sz="3000">
              <a:latin typeface="Garamond"/>
              <a:ea typeface="Garamond"/>
              <a:cs typeface="Garamond"/>
              <a:sym typeface="Garamond"/>
            </a:endParaRPr>
          </a:p>
        </p:txBody>
      </p:sp>
      <p:cxnSp>
        <p:nvCxnSpPr>
          <p:cNvPr id="1631" name="Google Shape;1631;p48"/>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sp>
        <p:nvSpPr>
          <p:cNvPr id="1632" name="Google Shape;1632;p4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6"/>
        <p:cNvGrpSpPr/>
        <p:nvPr/>
      </p:nvGrpSpPr>
      <p:grpSpPr>
        <a:xfrm>
          <a:off x="0" y="0"/>
          <a:ext cx="0" cy="0"/>
          <a:chOff x="0" y="0"/>
          <a:chExt cx="0" cy="0"/>
        </a:xfrm>
      </p:grpSpPr>
      <p:sp>
        <p:nvSpPr>
          <p:cNvPr id="1637" name="Google Shape;1637;p14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38" name="Google Shape;1638;p147"/>
          <p:cNvSpPr/>
          <p:nvPr/>
        </p:nvSpPr>
        <p:spPr>
          <a:xfrm>
            <a:off x="558209" y="0"/>
            <a:ext cx="11167447" cy="2018806"/>
          </a:xfrm>
          <a:prstGeom prst="rect">
            <a:avLst/>
          </a:prstGeom>
          <a:solidFill>
            <a:schemeClr val="lt1"/>
          </a:solidFill>
          <a:ln w="9525" cap="flat" cmpd="sng">
            <a:solidFill>
              <a:srgbClr val="E1E1E1"/>
            </a:solidFill>
            <a:prstDash val="solid"/>
            <a:miter lim="800000"/>
            <a:headEnd type="none" w="sm" len="sm"/>
            <a:tailEnd type="none" w="sm" len="sm"/>
          </a:ln>
          <a:effectLst>
            <a:outerShdw blurRad="50800" dist="38100" dir="2700000" algn="tl" rotWithShape="0">
              <a:srgbClr val="D8D8D8">
                <a:alpha val="4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639" name="Google Shape;1639;p147"/>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640" name="Google Shape;1640;p147"/>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Following Doctor’s Orders</a:t>
            </a:r>
            <a:endParaRPr/>
          </a:p>
        </p:txBody>
      </p:sp>
      <p:sp>
        <p:nvSpPr>
          <p:cNvPr id="1641" name="Google Shape;1641;p147"/>
          <p:cNvSpPr/>
          <p:nvPr/>
        </p:nvSpPr>
        <p:spPr>
          <a:xfrm>
            <a:off x="498834" y="758952"/>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642" name="Google Shape;1642;p147"/>
          <p:cNvSpPr txBox="1">
            <a:spLocks noGrp="1"/>
          </p:cNvSpPr>
          <p:nvPr>
            <p:ph type="body" idx="1"/>
          </p:nvPr>
        </p:nvSpPr>
        <p:spPr>
          <a:xfrm>
            <a:off x="1115568" y="2481943"/>
            <a:ext cx="10168128" cy="3695020"/>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SzPts val="2000"/>
              <a:buChar char="•"/>
            </a:pPr>
            <a:r>
              <a:rPr lang="en-US" sz="3000"/>
              <a:t>Some medications (Tylenol, Lithium, Depakene) can be toxic and cause damage.</a:t>
            </a:r>
            <a:endParaRPr sz="3000"/>
          </a:p>
          <a:p>
            <a:pPr marL="457200" lvl="0" indent="-457200" algn="l" rtl="0">
              <a:lnSpc>
                <a:spcPct val="80000"/>
              </a:lnSpc>
              <a:spcBef>
                <a:spcPts val="0"/>
              </a:spcBef>
              <a:spcAft>
                <a:spcPts val="0"/>
              </a:spcAft>
              <a:buSzPts val="2000"/>
              <a:buChar char="•"/>
            </a:pPr>
            <a:r>
              <a:rPr lang="en-US" sz="3000"/>
              <a:t>Everyone responds differently to medications; how quickly our bodies can break down (metabolize) the medication. </a:t>
            </a:r>
            <a:endParaRPr sz="3000"/>
          </a:p>
          <a:p>
            <a:pPr marL="457200" lvl="0" indent="-457200" algn="l" rtl="0">
              <a:lnSpc>
                <a:spcPct val="80000"/>
              </a:lnSpc>
              <a:spcBef>
                <a:spcPts val="0"/>
              </a:spcBef>
              <a:spcAft>
                <a:spcPts val="0"/>
              </a:spcAft>
              <a:buSzPts val="2000"/>
              <a:buChar char="•"/>
            </a:pPr>
            <a:r>
              <a:rPr lang="en-US" sz="3000"/>
              <a:t>May start a new medication at low doses and increase in response to signs of positive effects.</a:t>
            </a:r>
            <a:endParaRPr/>
          </a:p>
          <a:p>
            <a:pPr marL="457200" lvl="0" indent="-457200" algn="l" rtl="0">
              <a:lnSpc>
                <a:spcPct val="80000"/>
              </a:lnSpc>
              <a:spcBef>
                <a:spcPts val="0"/>
              </a:spcBef>
              <a:spcAft>
                <a:spcPts val="0"/>
              </a:spcAft>
              <a:buSzPts val="2000"/>
              <a:buChar char="•"/>
            </a:pPr>
            <a:r>
              <a:rPr lang="en-US" sz="3000"/>
              <a:t>Checking blood serum levels can be important. </a:t>
            </a:r>
            <a:endParaRPr/>
          </a:p>
          <a:p>
            <a:pPr marL="457200" lvl="0" indent="-457200" algn="l" rtl="0">
              <a:lnSpc>
                <a:spcPct val="80000"/>
              </a:lnSpc>
              <a:spcBef>
                <a:spcPts val="0"/>
              </a:spcBef>
              <a:spcAft>
                <a:spcPts val="0"/>
              </a:spcAft>
              <a:buSzPts val="2000"/>
              <a:buChar char="•"/>
            </a:pPr>
            <a:r>
              <a:rPr lang="en-US" sz="3000"/>
              <a:t>Physician’s orders for lab tests and follow-up appointments must be followed. </a:t>
            </a:r>
            <a:endParaRPr sz="3000"/>
          </a:p>
        </p:txBody>
      </p:sp>
      <p:sp>
        <p:nvSpPr>
          <p:cNvPr id="1643" name="Google Shape;1643;p14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7"/>
        <p:cNvGrpSpPr/>
        <p:nvPr/>
      </p:nvGrpSpPr>
      <p:grpSpPr>
        <a:xfrm>
          <a:off x="0" y="0"/>
          <a:ext cx="0" cy="0"/>
          <a:chOff x="0" y="0"/>
          <a:chExt cx="0" cy="0"/>
        </a:xfrm>
      </p:grpSpPr>
      <p:sp>
        <p:nvSpPr>
          <p:cNvPr id="1648" name="Google Shape;1648;p15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49" name="Google Shape;1649;p150"/>
          <p:cNvSpPr txBox="1">
            <a:spLocks noGrp="1"/>
          </p:cNvSpPr>
          <p:nvPr>
            <p:ph type="title"/>
          </p:nvPr>
        </p:nvSpPr>
        <p:spPr>
          <a:xfrm>
            <a:off x="1812897" y="518649"/>
            <a:ext cx="9882278" cy="10676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Gill Sans"/>
              <a:buNone/>
            </a:pPr>
            <a:r>
              <a:rPr lang="en-US" sz="6000">
                <a:latin typeface="Garamond"/>
                <a:ea typeface="Garamond"/>
                <a:cs typeface="Garamond"/>
                <a:sym typeface="Garamond"/>
              </a:rPr>
              <a:t>Monitoring for the Effects of Medication</a:t>
            </a:r>
            <a:endParaRPr sz="6000"/>
          </a:p>
        </p:txBody>
      </p:sp>
      <p:grpSp>
        <p:nvGrpSpPr>
          <p:cNvPr id="1650" name="Google Shape;1650;p150"/>
          <p:cNvGrpSpPr/>
          <p:nvPr/>
        </p:nvGrpSpPr>
        <p:grpSpPr>
          <a:xfrm>
            <a:off x="472021" y="628863"/>
            <a:ext cx="1128382" cy="847206"/>
            <a:chOff x="8183879" y="1000124"/>
            <a:chExt cx="1562267" cy="1172973"/>
          </a:xfrm>
        </p:grpSpPr>
        <p:sp>
          <p:nvSpPr>
            <p:cNvPr id="1651" name="Google Shape;1651;p150"/>
            <p:cNvSpPr/>
            <p:nvPr/>
          </p:nvSpPr>
          <p:spPr>
            <a:xfrm>
              <a:off x="8183879" y="1348782"/>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652" name="Google Shape;1652;p150"/>
            <p:cNvSpPr/>
            <p:nvPr/>
          </p:nvSpPr>
          <p:spPr>
            <a:xfrm>
              <a:off x="8983979"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grpSp>
      <p:grpSp>
        <p:nvGrpSpPr>
          <p:cNvPr id="1653" name="Google Shape;1653;p150"/>
          <p:cNvGrpSpPr/>
          <p:nvPr/>
        </p:nvGrpSpPr>
        <p:grpSpPr>
          <a:xfrm>
            <a:off x="633281" y="3111360"/>
            <a:ext cx="10900634" cy="1593409"/>
            <a:chOff x="3427" y="1250756"/>
            <a:chExt cx="10900634" cy="1593409"/>
          </a:xfrm>
        </p:grpSpPr>
        <p:sp>
          <p:nvSpPr>
            <p:cNvPr id="1654" name="Google Shape;1654;p150"/>
            <p:cNvSpPr/>
            <p:nvPr/>
          </p:nvSpPr>
          <p:spPr>
            <a:xfrm>
              <a:off x="439453" y="1250756"/>
              <a:ext cx="713496" cy="71349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55" name="Google Shape;1655;p150"/>
            <p:cNvSpPr/>
            <p:nvPr/>
          </p:nvSpPr>
          <p:spPr>
            <a:xfrm>
              <a:off x="3427" y="2209947"/>
              <a:ext cx="1585546" cy="6342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56" name="Google Shape;1656;p150"/>
            <p:cNvSpPr txBox="1"/>
            <p:nvPr/>
          </p:nvSpPr>
          <p:spPr>
            <a:xfrm>
              <a:off x="3427" y="2209947"/>
              <a:ext cx="1585546" cy="63421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3000" b="0" i="0" u="none" strike="noStrike" cap="none">
                  <a:solidFill>
                    <a:schemeClr val="dk1"/>
                  </a:solidFill>
                  <a:latin typeface="Garamond"/>
                  <a:ea typeface="Garamond"/>
                  <a:cs typeface="Garamond"/>
                  <a:sym typeface="Garamond"/>
                </a:rPr>
                <a:t>Know Effects </a:t>
              </a:r>
              <a:endParaRPr sz="3000" b="0" i="0" u="none" strike="noStrike" cap="none">
                <a:solidFill>
                  <a:srgbClr val="000000"/>
                </a:solidFill>
                <a:latin typeface="Garamond"/>
                <a:ea typeface="Garamond"/>
                <a:cs typeface="Garamond"/>
                <a:sym typeface="Garamond"/>
              </a:endParaRPr>
            </a:p>
          </p:txBody>
        </p:sp>
        <p:sp>
          <p:nvSpPr>
            <p:cNvPr id="1657" name="Google Shape;1657;p150"/>
            <p:cNvSpPr/>
            <p:nvPr/>
          </p:nvSpPr>
          <p:spPr>
            <a:xfrm>
              <a:off x="2302470" y="1250756"/>
              <a:ext cx="713496" cy="71349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58" name="Google Shape;1658;p150"/>
            <p:cNvSpPr/>
            <p:nvPr/>
          </p:nvSpPr>
          <p:spPr>
            <a:xfrm>
              <a:off x="1866445" y="2209947"/>
              <a:ext cx="1585546" cy="6342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59" name="Google Shape;1659;p150"/>
            <p:cNvSpPr txBox="1"/>
            <p:nvPr/>
          </p:nvSpPr>
          <p:spPr>
            <a:xfrm>
              <a:off x="1866445" y="2209947"/>
              <a:ext cx="1585546" cy="63421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3000" b="0" i="0" u="none" strike="noStrike" cap="none">
                  <a:solidFill>
                    <a:schemeClr val="dk1"/>
                  </a:solidFill>
                  <a:latin typeface="Garamond"/>
                  <a:ea typeface="Garamond"/>
                  <a:cs typeface="Garamond"/>
                  <a:sym typeface="Garamond"/>
                </a:rPr>
                <a:t>Observe </a:t>
              </a:r>
              <a:endParaRPr sz="3000" b="0" i="0" u="none" strike="noStrike" cap="none">
                <a:solidFill>
                  <a:srgbClr val="000000"/>
                </a:solidFill>
                <a:latin typeface="Garamond"/>
                <a:ea typeface="Garamond"/>
                <a:cs typeface="Garamond"/>
                <a:sym typeface="Garamond"/>
              </a:endParaRPr>
            </a:p>
          </p:txBody>
        </p:sp>
        <p:sp>
          <p:nvSpPr>
            <p:cNvPr id="1660" name="Google Shape;1660;p150"/>
            <p:cNvSpPr/>
            <p:nvPr/>
          </p:nvSpPr>
          <p:spPr>
            <a:xfrm>
              <a:off x="4165488" y="1250756"/>
              <a:ext cx="713496" cy="71349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61" name="Google Shape;1661;p150"/>
            <p:cNvSpPr/>
            <p:nvPr/>
          </p:nvSpPr>
          <p:spPr>
            <a:xfrm>
              <a:off x="3729462" y="2209947"/>
              <a:ext cx="1585546" cy="6342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62" name="Google Shape;1662;p150"/>
            <p:cNvSpPr txBox="1"/>
            <p:nvPr/>
          </p:nvSpPr>
          <p:spPr>
            <a:xfrm>
              <a:off x="3729462" y="2209947"/>
              <a:ext cx="1863018" cy="63421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3000" b="0" i="0" u="none" strike="noStrike" cap="none">
                  <a:solidFill>
                    <a:schemeClr val="dk1"/>
                  </a:solidFill>
                  <a:latin typeface="Garamond"/>
                  <a:ea typeface="Garamond"/>
                  <a:cs typeface="Garamond"/>
                  <a:sym typeface="Garamond"/>
                </a:rPr>
                <a:t>Document</a:t>
              </a:r>
              <a:r>
                <a:rPr lang="en-US" sz="2200" b="0" i="0" u="none" strike="noStrike" cap="none">
                  <a:solidFill>
                    <a:schemeClr val="dk1"/>
                  </a:solidFill>
                  <a:latin typeface="Garamond"/>
                  <a:ea typeface="Garamond"/>
                  <a:cs typeface="Garamond"/>
                  <a:sym typeface="Garamond"/>
                </a:rPr>
                <a:t> </a:t>
              </a:r>
              <a:endParaRPr sz="1400" b="0" i="0" u="none" strike="noStrike" cap="none">
                <a:solidFill>
                  <a:srgbClr val="000000"/>
                </a:solidFill>
                <a:latin typeface="Garamond"/>
                <a:ea typeface="Garamond"/>
                <a:cs typeface="Garamond"/>
                <a:sym typeface="Garamond"/>
              </a:endParaRPr>
            </a:p>
          </p:txBody>
        </p:sp>
        <p:sp>
          <p:nvSpPr>
            <p:cNvPr id="1663" name="Google Shape;1663;p150"/>
            <p:cNvSpPr/>
            <p:nvPr/>
          </p:nvSpPr>
          <p:spPr>
            <a:xfrm>
              <a:off x="6028505" y="1250756"/>
              <a:ext cx="713496" cy="71349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64" name="Google Shape;1664;p150"/>
            <p:cNvSpPr/>
            <p:nvPr/>
          </p:nvSpPr>
          <p:spPr>
            <a:xfrm>
              <a:off x="5592480" y="2209947"/>
              <a:ext cx="1585546" cy="6342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65" name="Google Shape;1665;p150"/>
            <p:cNvSpPr txBox="1"/>
            <p:nvPr/>
          </p:nvSpPr>
          <p:spPr>
            <a:xfrm>
              <a:off x="5592480" y="2209947"/>
              <a:ext cx="1585546" cy="63421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3000" b="0" i="0" u="none" strike="noStrike" cap="none">
                  <a:solidFill>
                    <a:schemeClr val="dk1"/>
                  </a:solidFill>
                  <a:latin typeface="Garamond"/>
                  <a:ea typeface="Garamond"/>
                  <a:cs typeface="Garamond"/>
                  <a:sym typeface="Garamond"/>
                </a:rPr>
                <a:t>Report </a:t>
              </a:r>
              <a:endParaRPr sz="3000" b="0" i="0" u="none" strike="noStrike" cap="none">
                <a:solidFill>
                  <a:srgbClr val="000000"/>
                </a:solidFill>
                <a:latin typeface="Garamond"/>
                <a:ea typeface="Garamond"/>
                <a:cs typeface="Garamond"/>
                <a:sym typeface="Garamond"/>
              </a:endParaRPr>
            </a:p>
          </p:txBody>
        </p:sp>
        <p:sp>
          <p:nvSpPr>
            <p:cNvPr id="1666" name="Google Shape;1666;p150"/>
            <p:cNvSpPr/>
            <p:nvPr/>
          </p:nvSpPr>
          <p:spPr>
            <a:xfrm>
              <a:off x="7891523" y="1250756"/>
              <a:ext cx="713496" cy="713496"/>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67" name="Google Shape;1667;p150"/>
            <p:cNvSpPr/>
            <p:nvPr/>
          </p:nvSpPr>
          <p:spPr>
            <a:xfrm>
              <a:off x="7455497" y="2209947"/>
              <a:ext cx="1585546" cy="6342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68" name="Google Shape;1668;p150"/>
            <p:cNvSpPr txBox="1"/>
            <p:nvPr/>
          </p:nvSpPr>
          <p:spPr>
            <a:xfrm>
              <a:off x="7455497" y="2209947"/>
              <a:ext cx="1585546" cy="63421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3000" b="0" i="0" u="none" strike="noStrike" cap="none">
                  <a:solidFill>
                    <a:schemeClr val="dk1"/>
                  </a:solidFill>
                  <a:latin typeface="Garamond"/>
                  <a:ea typeface="Garamond"/>
                  <a:cs typeface="Garamond"/>
                  <a:sym typeface="Garamond"/>
                </a:rPr>
                <a:t>Follow Directions</a:t>
              </a:r>
              <a:endParaRPr sz="3000" b="0" i="0" u="none" strike="noStrike" cap="none">
                <a:solidFill>
                  <a:srgbClr val="000000"/>
                </a:solidFill>
                <a:latin typeface="Garamond"/>
                <a:ea typeface="Garamond"/>
                <a:cs typeface="Garamond"/>
                <a:sym typeface="Garamond"/>
              </a:endParaRPr>
            </a:p>
          </p:txBody>
        </p:sp>
        <p:sp>
          <p:nvSpPr>
            <p:cNvPr id="1669" name="Google Shape;1669;p150"/>
            <p:cNvSpPr/>
            <p:nvPr/>
          </p:nvSpPr>
          <p:spPr>
            <a:xfrm>
              <a:off x="9754540" y="1250756"/>
              <a:ext cx="713496" cy="71349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70" name="Google Shape;1670;p150"/>
            <p:cNvSpPr/>
            <p:nvPr/>
          </p:nvSpPr>
          <p:spPr>
            <a:xfrm>
              <a:off x="9318515" y="2209947"/>
              <a:ext cx="1585546" cy="63421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671" name="Google Shape;1671;p150"/>
            <p:cNvSpPr txBox="1"/>
            <p:nvPr/>
          </p:nvSpPr>
          <p:spPr>
            <a:xfrm>
              <a:off x="9318515" y="2209947"/>
              <a:ext cx="1585546" cy="63421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200"/>
                <a:buFont typeface="Calibri"/>
                <a:buNone/>
              </a:pPr>
              <a:r>
                <a:rPr lang="en-US" sz="3000" b="0" i="0" u="none" strike="noStrike" cap="none">
                  <a:solidFill>
                    <a:schemeClr val="dk1"/>
                  </a:solidFill>
                  <a:latin typeface="Garamond"/>
                  <a:ea typeface="Garamond"/>
                  <a:cs typeface="Garamond"/>
                  <a:sym typeface="Garamond"/>
                </a:rPr>
                <a:t>Monitor</a:t>
              </a:r>
              <a:endParaRPr sz="3000" b="0" i="0" u="none" strike="noStrike" cap="none">
                <a:solidFill>
                  <a:srgbClr val="000000"/>
                </a:solidFill>
                <a:latin typeface="Garamond"/>
                <a:ea typeface="Garamond"/>
                <a:cs typeface="Garamond"/>
                <a:sym typeface="Garamond"/>
              </a:endParaRPr>
            </a:p>
          </p:txBody>
        </p:sp>
      </p:grpSp>
      <p:sp>
        <p:nvSpPr>
          <p:cNvPr id="1672" name="Google Shape;1672;p15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p17"/>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83" name="Google Shape;383;p17"/>
          <p:cNvSpPr txBox="1">
            <a:spLocks noGrp="1"/>
          </p:cNvSpPr>
          <p:nvPr>
            <p:ph type="ctrTitle"/>
          </p:nvPr>
        </p:nvSpPr>
        <p:spPr>
          <a:xfrm>
            <a:off x="841248" y="552289"/>
            <a:ext cx="6151654" cy="390032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Gill Sans"/>
              <a:buNone/>
            </a:pPr>
            <a:r>
              <a:rPr lang="en-US" sz="5200">
                <a:latin typeface="Garamond"/>
                <a:ea typeface="Garamond"/>
                <a:cs typeface="Garamond"/>
                <a:sym typeface="Garamond"/>
              </a:rPr>
              <a:t>Corporate Compliance, Ethics, &amp; Deficit Reduction Act</a:t>
            </a:r>
            <a:endParaRPr sz="5200">
              <a:latin typeface="Garamond"/>
              <a:ea typeface="Garamond"/>
              <a:cs typeface="Garamond"/>
              <a:sym typeface="Garamond"/>
            </a:endParaRPr>
          </a:p>
        </p:txBody>
      </p:sp>
      <p:pic>
        <p:nvPicPr>
          <p:cNvPr id="384" name="Google Shape;384;p17" descr="Checkmark"/>
          <p:cNvPicPr preferRelativeResize="0"/>
          <p:nvPr/>
        </p:nvPicPr>
        <p:blipFill rotWithShape="1">
          <a:blip r:embed="rId3">
            <a:alphaModFix/>
          </a:blip>
          <a:srcRect/>
          <a:stretch/>
        </p:blipFill>
        <p:spPr>
          <a:xfrm>
            <a:off x="7195283" y="826762"/>
            <a:ext cx="4808101" cy="4808101"/>
          </a:xfrm>
          <a:prstGeom prst="rect">
            <a:avLst/>
          </a:prstGeom>
          <a:noFill/>
          <a:ln>
            <a:noFill/>
          </a:ln>
        </p:spPr>
      </p:pic>
      <p:sp>
        <p:nvSpPr>
          <p:cNvPr id="385" name="Google Shape;385;p1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8</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6"/>
        <p:cNvGrpSpPr/>
        <p:nvPr/>
      </p:nvGrpSpPr>
      <p:grpSpPr>
        <a:xfrm>
          <a:off x="0" y="0"/>
          <a:ext cx="0" cy="0"/>
          <a:chOff x="0" y="0"/>
          <a:chExt cx="0" cy="0"/>
        </a:xfrm>
      </p:grpSpPr>
      <p:sp>
        <p:nvSpPr>
          <p:cNvPr id="1677" name="Google Shape;1677;p15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78" name="Google Shape;1678;p151"/>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79" name="Google Shape;1679;p151"/>
          <p:cNvSpPr txBox="1">
            <a:spLocks noGrp="1"/>
          </p:cNvSpPr>
          <p:nvPr>
            <p:ph type="title"/>
          </p:nvPr>
        </p:nvSpPr>
        <p:spPr>
          <a:xfrm>
            <a:off x="947971" y="34390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Gill Sans"/>
              <a:buNone/>
            </a:pPr>
            <a:r>
              <a:rPr lang="en-US" sz="6000">
                <a:solidFill>
                  <a:schemeClr val="dk1"/>
                </a:solidFill>
                <a:latin typeface="Garamond"/>
                <a:ea typeface="Garamond"/>
                <a:cs typeface="Garamond"/>
                <a:sym typeface="Garamond"/>
              </a:rPr>
              <a:t>Common Side Effects (Report To The Doctor):</a:t>
            </a:r>
            <a:endParaRPr sz="6000"/>
          </a:p>
        </p:txBody>
      </p:sp>
      <p:sp>
        <p:nvSpPr>
          <p:cNvPr id="1680" name="Google Shape;1680;p1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Font typeface="Arial"/>
              <a:buChar char="•"/>
            </a:pPr>
            <a:r>
              <a:rPr lang="en-US" sz="2000">
                <a:latin typeface="Garamond"/>
                <a:ea typeface="Garamond"/>
                <a:cs typeface="Garamond"/>
                <a:sym typeface="Garamond"/>
              </a:rPr>
              <a:t>Skin Rash</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Increase heart rate or feeling heart is racing</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Change in sleep</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Decreased energy</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Sedation </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Changes in weight or eating patterns</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Tremors, shakiness</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Balance problems</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Shuffling when walking</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Confusion</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Change in ability to concentrate</a:t>
            </a:r>
            <a:endParaRPr sz="2000"/>
          </a:p>
          <a:p>
            <a:pPr marL="228600" lvl="0" indent="-228600" algn="l" rtl="0">
              <a:lnSpc>
                <a:spcPct val="90000"/>
              </a:lnSpc>
              <a:spcBef>
                <a:spcPts val="1000"/>
              </a:spcBef>
              <a:spcAft>
                <a:spcPts val="0"/>
              </a:spcAft>
              <a:buClr>
                <a:schemeClr val="dk1"/>
              </a:buClr>
              <a:buSzPts val="1800"/>
              <a:buFont typeface="Arial"/>
              <a:buChar char="•"/>
            </a:pPr>
            <a:r>
              <a:rPr lang="en-US" sz="2000">
                <a:latin typeface="Garamond"/>
                <a:ea typeface="Garamond"/>
                <a:cs typeface="Garamond"/>
                <a:sym typeface="Garamond"/>
              </a:rPr>
              <a:t>Hyperactivity </a:t>
            </a:r>
            <a:endParaRPr sz="2000"/>
          </a:p>
          <a:p>
            <a:pPr marL="228600" lvl="0" indent="-114300" algn="l" rtl="0">
              <a:lnSpc>
                <a:spcPct val="90000"/>
              </a:lnSpc>
              <a:spcBef>
                <a:spcPts val="1000"/>
              </a:spcBef>
              <a:spcAft>
                <a:spcPts val="0"/>
              </a:spcAft>
              <a:buClr>
                <a:schemeClr val="dk1"/>
              </a:buClr>
              <a:buSzPts val="1800"/>
              <a:buFont typeface="Arial"/>
              <a:buNone/>
            </a:pPr>
            <a:endParaRPr sz="2000">
              <a:latin typeface="Garamond"/>
              <a:ea typeface="Garamond"/>
              <a:cs typeface="Garamond"/>
              <a:sym typeface="Garamond"/>
            </a:endParaRPr>
          </a:p>
        </p:txBody>
      </p:sp>
      <p:sp>
        <p:nvSpPr>
          <p:cNvPr id="1681" name="Google Shape;1681;p151"/>
          <p:cNvSpPr/>
          <p:nvPr/>
        </p:nvSpPr>
        <p:spPr>
          <a:xfrm>
            <a:off x="5367571" y="1800989"/>
            <a:ext cx="6096000" cy="46319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Abnormal movements (face, tongue, or body)</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Muscle pain</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Stooped posture</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Blank facial expression</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Feeling dizzy or lightheaded</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Dry mouth</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Constipation</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Blurred vision</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Diarrhea</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Nausea</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Vomiting</a:t>
            </a:r>
            <a:endParaRPr sz="1600" b="0" i="0" u="none" strike="noStrike" cap="none">
              <a:solidFill>
                <a:srgbClr val="000000"/>
              </a:solidFill>
              <a:latin typeface="Garamond"/>
              <a:ea typeface="Garamond"/>
              <a:cs typeface="Garamond"/>
              <a:sym typeface="Garamond"/>
            </a:endParaRPr>
          </a:p>
          <a:p>
            <a:pPr marL="285750" marR="0" lvl="0" indent="-285750" algn="l" rtl="0">
              <a:lnSpc>
                <a:spcPct val="100000"/>
              </a:lnSpc>
              <a:spcBef>
                <a:spcPts val="600"/>
              </a:spcBef>
              <a:spcAft>
                <a:spcPts val="0"/>
              </a:spcAft>
              <a:buClr>
                <a:schemeClr val="dk1"/>
              </a:buClr>
              <a:buSzPts val="1800"/>
              <a:buFont typeface="Arial"/>
              <a:buChar char="•"/>
            </a:pPr>
            <a:r>
              <a:rPr lang="en-US" sz="2000" b="0" i="0" u="none" strike="noStrike" cap="none">
                <a:solidFill>
                  <a:schemeClr val="dk1"/>
                </a:solidFill>
                <a:latin typeface="Garamond"/>
                <a:ea typeface="Garamond"/>
                <a:cs typeface="Garamond"/>
                <a:sym typeface="Garamond"/>
              </a:rPr>
              <a:t>Increased risk of sunburn</a:t>
            </a:r>
            <a:endParaRPr sz="1600" b="0" i="0" u="none" strike="noStrike" cap="none">
              <a:solidFill>
                <a:srgbClr val="000000"/>
              </a:solidFill>
              <a:latin typeface="Garamond"/>
              <a:ea typeface="Garamond"/>
              <a:cs typeface="Garamond"/>
              <a:sym typeface="Garamond"/>
            </a:endParaRPr>
          </a:p>
        </p:txBody>
      </p:sp>
      <p:sp>
        <p:nvSpPr>
          <p:cNvPr id="1682" name="Google Shape;1682;p15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7"/>
        <p:cNvGrpSpPr/>
        <p:nvPr/>
      </p:nvGrpSpPr>
      <p:grpSpPr>
        <a:xfrm>
          <a:off x="0" y="0"/>
          <a:ext cx="0" cy="0"/>
          <a:chOff x="0" y="0"/>
          <a:chExt cx="0" cy="0"/>
        </a:xfrm>
      </p:grpSpPr>
      <p:sp>
        <p:nvSpPr>
          <p:cNvPr id="1688" name="Google Shape;1688;p15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89" name="Google Shape;1689;p152"/>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690" name="Google Shape;1690;p152"/>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691" name="Google Shape;1691;p152"/>
          <p:cNvSpPr txBox="1">
            <a:spLocks noGrp="1"/>
          </p:cNvSpPr>
          <p:nvPr>
            <p:ph type="body" idx="1"/>
          </p:nvPr>
        </p:nvSpPr>
        <p:spPr>
          <a:xfrm>
            <a:off x="828161" y="1253331"/>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000"/>
              <a:buNone/>
            </a:pPr>
            <a:endParaRPr sz="1250"/>
          </a:p>
          <a:p>
            <a:pPr marL="0" lvl="0" indent="0" algn="l" rtl="0">
              <a:lnSpc>
                <a:spcPct val="70000"/>
              </a:lnSpc>
              <a:spcBef>
                <a:spcPts val="0"/>
              </a:spcBef>
              <a:spcAft>
                <a:spcPts val="0"/>
              </a:spcAft>
              <a:buClr>
                <a:schemeClr val="dk1"/>
              </a:buClr>
              <a:buSzPts val="2000"/>
              <a:buNone/>
            </a:pPr>
            <a:endParaRPr sz="1250"/>
          </a:p>
          <a:p>
            <a:pPr marL="0" lvl="0" indent="0" algn="l" rtl="0">
              <a:lnSpc>
                <a:spcPct val="70000"/>
              </a:lnSpc>
              <a:spcBef>
                <a:spcPts val="0"/>
              </a:spcBef>
              <a:spcAft>
                <a:spcPts val="0"/>
              </a:spcAft>
              <a:buClr>
                <a:schemeClr val="dk1"/>
              </a:buClr>
              <a:buSzPts val="2000"/>
              <a:buNone/>
            </a:pPr>
            <a:endParaRPr sz="1250"/>
          </a:p>
          <a:p>
            <a:pPr marL="457200" lvl="0" indent="-457200" algn="l" rtl="0">
              <a:lnSpc>
                <a:spcPct val="70000"/>
              </a:lnSpc>
              <a:spcBef>
                <a:spcPts val="0"/>
              </a:spcBef>
              <a:spcAft>
                <a:spcPts val="0"/>
              </a:spcAft>
              <a:buSzPts val="2000"/>
              <a:buFont typeface="Garamond"/>
              <a:buChar char="-"/>
            </a:pPr>
            <a:r>
              <a:rPr lang="en-US" sz="3000"/>
              <a:t>A potential long-term neurological side effect of antipsychotic medications (e.g., Mellarill, Thorazine, Risperdal, Zyprexa). </a:t>
            </a:r>
            <a:endParaRPr/>
          </a:p>
          <a:p>
            <a:pPr marL="0" lvl="0" indent="0" algn="l" rtl="0">
              <a:lnSpc>
                <a:spcPct val="70000"/>
              </a:lnSpc>
              <a:spcBef>
                <a:spcPts val="0"/>
              </a:spcBef>
              <a:spcAft>
                <a:spcPts val="0"/>
              </a:spcAft>
              <a:buSzPts val="2000"/>
              <a:buNone/>
            </a:pPr>
            <a:endParaRPr sz="3000"/>
          </a:p>
          <a:p>
            <a:pPr marL="457200" lvl="0" indent="-457200" algn="l" rtl="0">
              <a:lnSpc>
                <a:spcPct val="70000"/>
              </a:lnSpc>
              <a:spcBef>
                <a:spcPts val="0"/>
              </a:spcBef>
              <a:spcAft>
                <a:spcPts val="0"/>
              </a:spcAft>
              <a:buSzPts val="2000"/>
              <a:buFont typeface="Garamond"/>
              <a:buChar char="-"/>
            </a:pPr>
            <a:r>
              <a:rPr lang="en-US" sz="3000"/>
              <a:t>Symptoms include rapid eye blinking; puckering, or chewing motions of the lips and mouth, or facial grimacing. </a:t>
            </a:r>
            <a:endParaRPr/>
          </a:p>
          <a:p>
            <a:pPr marL="457200" lvl="0" indent="-330200" algn="l" rtl="0">
              <a:lnSpc>
                <a:spcPct val="70000"/>
              </a:lnSpc>
              <a:spcBef>
                <a:spcPts val="0"/>
              </a:spcBef>
              <a:spcAft>
                <a:spcPts val="0"/>
              </a:spcAft>
              <a:buSzPts val="2000"/>
              <a:buFont typeface="Garamond"/>
              <a:buNone/>
            </a:pPr>
            <a:endParaRPr sz="3000"/>
          </a:p>
          <a:p>
            <a:pPr marL="457200" lvl="0" indent="-457200" algn="l" rtl="0">
              <a:lnSpc>
                <a:spcPct val="70000"/>
              </a:lnSpc>
              <a:spcBef>
                <a:spcPts val="0"/>
              </a:spcBef>
              <a:spcAft>
                <a:spcPts val="0"/>
              </a:spcAft>
              <a:buSzPts val="2000"/>
              <a:buFont typeface="Garamond"/>
              <a:buChar char="-"/>
            </a:pPr>
            <a:r>
              <a:rPr lang="en-US" sz="3000"/>
              <a:t>You should monitor individual for these serious side effects on a regular basis. </a:t>
            </a:r>
            <a:endParaRPr/>
          </a:p>
          <a:p>
            <a:pPr marL="457200" lvl="0" indent="-330200" algn="l" rtl="0">
              <a:lnSpc>
                <a:spcPct val="70000"/>
              </a:lnSpc>
              <a:spcBef>
                <a:spcPts val="0"/>
              </a:spcBef>
              <a:spcAft>
                <a:spcPts val="0"/>
              </a:spcAft>
              <a:buSzPts val="2000"/>
              <a:buFont typeface="Garamond"/>
              <a:buNone/>
            </a:pPr>
            <a:endParaRPr sz="3000"/>
          </a:p>
          <a:p>
            <a:pPr marL="457200" lvl="0" indent="-457200" algn="l" rtl="0">
              <a:lnSpc>
                <a:spcPct val="70000"/>
              </a:lnSpc>
              <a:spcBef>
                <a:spcPts val="0"/>
              </a:spcBef>
              <a:spcAft>
                <a:spcPts val="0"/>
              </a:spcAft>
              <a:buSzPts val="2000"/>
              <a:buFont typeface="Garamond"/>
              <a:buChar char="-"/>
            </a:pPr>
            <a:r>
              <a:rPr lang="en-US" sz="3000"/>
              <a:t>When taking antipsychotic medication, complete Abnormal Involuntary Movement Scale (AIMS) every six months.  </a:t>
            </a:r>
            <a:endParaRPr sz="3000"/>
          </a:p>
          <a:p>
            <a:pPr marL="228600" lvl="0" indent="-101600" algn="l" rtl="0">
              <a:lnSpc>
                <a:spcPct val="70000"/>
              </a:lnSpc>
              <a:spcBef>
                <a:spcPts val="1000"/>
              </a:spcBef>
              <a:spcAft>
                <a:spcPts val="0"/>
              </a:spcAft>
              <a:buClr>
                <a:schemeClr val="dk1"/>
              </a:buClr>
              <a:buSzPts val="2000"/>
              <a:buNone/>
            </a:pPr>
            <a:endParaRPr sz="1250"/>
          </a:p>
          <a:p>
            <a:pPr marL="0" lvl="0" indent="0" algn="l" rtl="0">
              <a:lnSpc>
                <a:spcPct val="70000"/>
              </a:lnSpc>
              <a:spcBef>
                <a:spcPts val="1000"/>
              </a:spcBef>
              <a:spcAft>
                <a:spcPts val="0"/>
              </a:spcAft>
              <a:buClr>
                <a:schemeClr val="dk1"/>
              </a:buClr>
              <a:buSzPts val="2000"/>
              <a:buNone/>
            </a:pPr>
            <a:endParaRPr sz="1250"/>
          </a:p>
        </p:txBody>
      </p:sp>
      <p:sp>
        <p:nvSpPr>
          <p:cNvPr id="1692" name="Google Shape;1692;p15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38</a:t>
            </a:r>
            <a:endParaRPr sz="1200" b="0" i="0" u="none" strike="noStrike" cap="none">
              <a:solidFill>
                <a:srgbClr val="000000"/>
              </a:solidFill>
              <a:latin typeface="Garamond"/>
              <a:ea typeface="Garamond"/>
              <a:cs typeface="Garamond"/>
              <a:sym typeface="Garamond"/>
            </a:endParaRPr>
          </a:p>
        </p:txBody>
      </p:sp>
      <p:sp>
        <p:nvSpPr>
          <p:cNvPr id="1693" name="Google Shape;1693;p152"/>
          <p:cNvSpPr txBox="1">
            <a:spLocks noGrp="1"/>
          </p:cNvSpPr>
          <p:nvPr>
            <p:ph type="title"/>
          </p:nvPr>
        </p:nvSpPr>
        <p:spPr>
          <a:xfrm>
            <a:off x="848239" y="23178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Gill Sans"/>
              <a:buNone/>
            </a:pPr>
            <a:r>
              <a:rPr lang="en-US" sz="6000">
                <a:solidFill>
                  <a:schemeClr val="dk1"/>
                </a:solidFill>
                <a:latin typeface="Garamond"/>
                <a:ea typeface="Garamond"/>
                <a:cs typeface="Garamond"/>
                <a:sym typeface="Garamond"/>
              </a:rPr>
              <a:t>Tardive Dyskinesia</a:t>
            </a:r>
            <a:endParaRPr sz="60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7"/>
        <p:cNvGrpSpPr/>
        <p:nvPr/>
      </p:nvGrpSpPr>
      <p:grpSpPr>
        <a:xfrm>
          <a:off x="0" y="0"/>
          <a:ext cx="0" cy="0"/>
          <a:chOff x="0" y="0"/>
          <a:chExt cx="0" cy="0"/>
        </a:xfrm>
      </p:grpSpPr>
      <p:sp>
        <p:nvSpPr>
          <p:cNvPr id="1698" name="Google Shape;1698;p22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699" name="Google Shape;1699;p226"/>
          <p:cNvSpPr/>
          <p:nvPr/>
        </p:nvSpPr>
        <p:spPr>
          <a:xfrm>
            <a:off x="489189"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700" name="Google Shape;1700;p226"/>
          <p:cNvSpPr txBox="1">
            <a:spLocks noGrp="1"/>
          </p:cNvSpPr>
          <p:nvPr>
            <p:ph type="ctrTitle"/>
          </p:nvPr>
        </p:nvSpPr>
        <p:spPr>
          <a:xfrm>
            <a:off x="1003367" y="1404540"/>
            <a:ext cx="3746915" cy="40646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US">
                <a:solidFill>
                  <a:srgbClr val="FFFFFF"/>
                </a:solidFill>
                <a:latin typeface="Garamond"/>
                <a:ea typeface="Garamond"/>
                <a:cs typeface="Garamond"/>
                <a:sym typeface="Garamond"/>
              </a:rPr>
              <a:t>Medication Interactions</a:t>
            </a:r>
            <a:endParaRPr/>
          </a:p>
        </p:txBody>
      </p:sp>
      <p:sp>
        <p:nvSpPr>
          <p:cNvPr id="1701" name="Google Shape;1701;p226"/>
          <p:cNvSpPr/>
          <p:nvPr/>
        </p:nvSpPr>
        <p:spPr>
          <a:xfrm>
            <a:off x="910048" y="4780992"/>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02" name="Google Shape;1702;p226"/>
          <p:cNvSpPr txBox="1">
            <a:spLocks noGrp="1"/>
          </p:cNvSpPr>
          <p:nvPr>
            <p:ph type="subTitle" idx="1"/>
          </p:nvPr>
        </p:nvSpPr>
        <p:spPr>
          <a:xfrm>
            <a:off x="4750282" y="224417"/>
            <a:ext cx="7503732" cy="39352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00"/>
              <a:buNone/>
            </a:pPr>
            <a:r>
              <a:rPr lang="en-US" sz="3000">
                <a:solidFill>
                  <a:schemeClr val="dk1"/>
                </a:solidFill>
                <a:latin typeface="Garamond"/>
                <a:ea typeface="Garamond"/>
                <a:cs typeface="Garamond"/>
                <a:sym typeface="Garamond"/>
              </a:rPr>
              <a:t>Interactions between two or more drugs, drugs and food and/or drinks.</a:t>
            </a:r>
            <a:endParaRPr sz="3000"/>
          </a:p>
          <a:p>
            <a:pPr marL="0" lvl="0" indent="0" algn="l" rtl="0">
              <a:lnSpc>
                <a:spcPct val="90000"/>
              </a:lnSpc>
              <a:spcBef>
                <a:spcPts val="1000"/>
              </a:spcBef>
              <a:spcAft>
                <a:spcPts val="0"/>
              </a:spcAft>
              <a:buSzPts val="2000"/>
              <a:buNone/>
            </a:pPr>
            <a:r>
              <a:rPr lang="en-US" sz="3000">
                <a:solidFill>
                  <a:schemeClr val="dk1"/>
                </a:solidFill>
                <a:latin typeface="Garamond"/>
                <a:ea typeface="Garamond"/>
                <a:cs typeface="Garamond"/>
                <a:sym typeface="Garamond"/>
              </a:rPr>
              <a:t>Can be caused by alcohol, particularly in combination with:</a:t>
            </a:r>
            <a:endParaRPr sz="3000"/>
          </a:p>
          <a:p>
            <a:pPr marL="685800" lvl="1" indent="-228600" algn="l" rtl="0">
              <a:lnSpc>
                <a:spcPct val="90000"/>
              </a:lnSpc>
              <a:spcBef>
                <a:spcPts val="500"/>
              </a:spcBef>
              <a:spcAft>
                <a:spcPts val="0"/>
              </a:spcAft>
              <a:buSzPts val="1600"/>
              <a:buFont typeface="Arial"/>
              <a:buChar char="•"/>
            </a:pPr>
            <a:r>
              <a:rPr lang="en-US" sz="3000">
                <a:solidFill>
                  <a:schemeClr val="dk1"/>
                </a:solidFill>
                <a:latin typeface="Garamond"/>
                <a:ea typeface="Garamond"/>
                <a:cs typeface="Garamond"/>
                <a:sym typeface="Garamond"/>
              </a:rPr>
              <a:t>Antianxiety drugs (Librium, Valium, Xanax)</a:t>
            </a:r>
            <a:endParaRPr sz="3000"/>
          </a:p>
          <a:p>
            <a:pPr marL="685800" lvl="1" indent="-228600" algn="l" rtl="0">
              <a:lnSpc>
                <a:spcPct val="90000"/>
              </a:lnSpc>
              <a:spcBef>
                <a:spcPts val="500"/>
              </a:spcBef>
              <a:spcAft>
                <a:spcPts val="0"/>
              </a:spcAft>
              <a:buSzPts val="1600"/>
              <a:buFont typeface="Arial"/>
              <a:buChar char="•"/>
            </a:pPr>
            <a:r>
              <a:rPr lang="en-US" sz="3000">
                <a:solidFill>
                  <a:schemeClr val="dk1"/>
                </a:solidFill>
                <a:latin typeface="Garamond"/>
                <a:ea typeface="Garamond"/>
                <a:cs typeface="Garamond"/>
                <a:sym typeface="Garamond"/>
              </a:rPr>
              <a:t>Antidepressants </a:t>
            </a:r>
            <a:endParaRPr sz="3000"/>
          </a:p>
          <a:p>
            <a:pPr marL="685800" lvl="1" indent="-228600" algn="l" rtl="0">
              <a:lnSpc>
                <a:spcPct val="90000"/>
              </a:lnSpc>
              <a:spcBef>
                <a:spcPts val="500"/>
              </a:spcBef>
              <a:spcAft>
                <a:spcPts val="0"/>
              </a:spcAft>
              <a:buSzPts val="1600"/>
              <a:buFont typeface="Arial"/>
              <a:buChar char="•"/>
            </a:pPr>
            <a:r>
              <a:rPr lang="en-US" sz="3000">
                <a:latin typeface="Garamond"/>
                <a:ea typeface="Garamond"/>
                <a:cs typeface="Garamond"/>
                <a:sym typeface="Garamond"/>
              </a:rPr>
              <a:t>Anti Seizure</a:t>
            </a:r>
            <a:r>
              <a:rPr lang="en-US" sz="3000">
                <a:solidFill>
                  <a:schemeClr val="dk1"/>
                </a:solidFill>
                <a:latin typeface="Garamond"/>
                <a:ea typeface="Garamond"/>
                <a:cs typeface="Garamond"/>
                <a:sym typeface="Garamond"/>
              </a:rPr>
              <a:t> medicines</a:t>
            </a:r>
            <a:endParaRPr sz="3000"/>
          </a:p>
          <a:p>
            <a:pPr marL="685800" lvl="1" indent="-228600" algn="l" rtl="0">
              <a:lnSpc>
                <a:spcPct val="90000"/>
              </a:lnSpc>
              <a:spcBef>
                <a:spcPts val="500"/>
              </a:spcBef>
              <a:spcAft>
                <a:spcPts val="0"/>
              </a:spcAft>
              <a:buSzPts val="1600"/>
              <a:buFont typeface="Arial"/>
              <a:buChar char="•"/>
            </a:pPr>
            <a:r>
              <a:rPr lang="en-US" sz="3000">
                <a:solidFill>
                  <a:schemeClr val="dk1"/>
                </a:solidFill>
                <a:latin typeface="Garamond"/>
                <a:ea typeface="Garamond"/>
                <a:cs typeface="Garamond"/>
                <a:sym typeface="Garamond"/>
              </a:rPr>
              <a:t>Antihistamines </a:t>
            </a:r>
            <a:endParaRPr sz="3000"/>
          </a:p>
          <a:p>
            <a:pPr marL="685800" lvl="1" indent="-228600" algn="l" rtl="0">
              <a:lnSpc>
                <a:spcPct val="90000"/>
              </a:lnSpc>
              <a:spcBef>
                <a:spcPts val="500"/>
              </a:spcBef>
              <a:spcAft>
                <a:spcPts val="0"/>
              </a:spcAft>
              <a:buSzPts val="1600"/>
              <a:buFont typeface="Arial"/>
              <a:buChar char="•"/>
            </a:pPr>
            <a:r>
              <a:rPr lang="en-US" sz="3000">
                <a:solidFill>
                  <a:schemeClr val="dk1"/>
                </a:solidFill>
                <a:latin typeface="Garamond"/>
                <a:ea typeface="Garamond"/>
                <a:cs typeface="Garamond"/>
                <a:sym typeface="Garamond"/>
              </a:rPr>
              <a:t>Ulcer and heartburn drugs (Zantac, Tagamet)</a:t>
            </a:r>
            <a:endParaRPr sz="3000"/>
          </a:p>
          <a:p>
            <a:pPr marL="685800" lvl="1" indent="-228600" algn="l" rtl="0">
              <a:lnSpc>
                <a:spcPct val="90000"/>
              </a:lnSpc>
              <a:spcBef>
                <a:spcPts val="500"/>
              </a:spcBef>
              <a:spcAft>
                <a:spcPts val="0"/>
              </a:spcAft>
              <a:buSzPts val="1600"/>
              <a:buFont typeface="Arial"/>
              <a:buChar char="•"/>
            </a:pPr>
            <a:r>
              <a:rPr lang="en-US" sz="3000">
                <a:solidFill>
                  <a:schemeClr val="dk1"/>
                </a:solidFill>
                <a:latin typeface="Garamond"/>
                <a:ea typeface="Garamond"/>
                <a:cs typeface="Garamond"/>
                <a:sym typeface="Garamond"/>
              </a:rPr>
              <a:t>Some heart and blood pressure medicines. </a:t>
            </a:r>
            <a:endParaRPr sz="3000"/>
          </a:p>
          <a:p>
            <a:pPr marL="457200" lvl="0" indent="-76200" algn="l" rtl="0">
              <a:lnSpc>
                <a:spcPct val="90000"/>
              </a:lnSpc>
              <a:spcBef>
                <a:spcPts val="1000"/>
              </a:spcBef>
              <a:spcAft>
                <a:spcPts val="0"/>
              </a:spcAft>
              <a:buSzPts val="2400"/>
              <a:buFont typeface="Arial"/>
              <a:buNone/>
            </a:pPr>
            <a:endParaRPr sz="3000">
              <a:solidFill>
                <a:schemeClr val="dk1"/>
              </a:solidFill>
              <a:latin typeface="Garamond"/>
              <a:ea typeface="Garamond"/>
              <a:cs typeface="Garamond"/>
              <a:sym typeface="Garamond"/>
            </a:endParaRPr>
          </a:p>
        </p:txBody>
      </p:sp>
      <p:sp>
        <p:nvSpPr>
          <p:cNvPr id="1703" name="Google Shape;1703;p22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7"/>
        <p:cNvGrpSpPr/>
        <p:nvPr/>
      </p:nvGrpSpPr>
      <p:grpSpPr>
        <a:xfrm>
          <a:off x="0" y="0"/>
          <a:ext cx="0" cy="0"/>
          <a:chOff x="0" y="0"/>
          <a:chExt cx="0" cy="0"/>
        </a:xfrm>
      </p:grpSpPr>
      <p:sp>
        <p:nvSpPr>
          <p:cNvPr id="1708" name="Google Shape;1708;p15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709" name="Google Shape;1709;p153"/>
          <p:cNvSpPr/>
          <p:nvPr/>
        </p:nvSpPr>
        <p:spPr>
          <a:xfrm>
            <a:off x="558209" y="0"/>
            <a:ext cx="11167447" cy="2018806"/>
          </a:xfrm>
          <a:prstGeom prst="rect">
            <a:avLst/>
          </a:prstGeom>
          <a:solidFill>
            <a:schemeClr val="lt1"/>
          </a:solidFill>
          <a:ln w="9525" cap="flat" cmpd="sng">
            <a:solidFill>
              <a:srgbClr val="E1E1E1"/>
            </a:solidFill>
            <a:prstDash val="solid"/>
            <a:miter lim="800000"/>
            <a:headEnd type="none" w="sm" len="sm"/>
            <a:tailEnd type="none" w="sm" len="sm"/>
          </a:ln>
          <a:effectLst>
            <a:outerShdw blurRad="50800" dist="38100" dir="2700000" algn="tl" rotWithShape="0">
              <a:srgbClr val="D8D8D8">
                <a:alpha val="4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10" name="Google Shape;1710;p153"/>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11" name="Google Shape;1711;p153"/>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700"/>
              <a:buFont typeface="Calibri"/>
              <a:buNone/>
            </a:pPr>
            <a:r>
              <a:rPr lang="en-US" sz="6000"/>
              <a:t>Guidelines for Reporting a Suspected Adverse Reaction</a:t>
            </a:r>
            <a:endParaRPr sz="6000"/>
          </a:p>
        </p:txBody>
      </p:sp>
      <p:sp>
        <p:nvSpPr>
          <p:cNvPr id="1712" name="Google Shape;1712;p153"/>
          <p:cNvSpPr/>
          <p:nvPr/>
        </p:nvSpPr>
        <p:spPr>
          <a:xfrm>
            <a:off x="498834" y="758952"/>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713" name="Google Shape;1713;p153"/>
          <p:cNvSpPr txBox="1">
            <a:spLocks noGrp="1"/>
          </p:cNvSpPr>
          <p:nvPr>
            <p:ph type="body" idx="1"/>
          </p:nvPr>
        </p:nvSpPr>
        <p:spPr>
          <a:xfrm>
            <a:off x="1115568" y="2481943"/>
            <a:ext cx="10168128" cy="36950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700"/>
              <a:buNone/>
            </a:pPr>
            <a:r>
              <a:rPr lang="en-US" sz="3000"/>
              <a:t>Urgent medical care may be needed. Report reaction to the doctor and follow advice. Be prepared to share:</a:t>
            </a:r>
            <a:endParaRPr sz="3000"/>
          </a:p>
          <a:p>
            <a:pPr marL="228600" lvl="0" indent="-228600" algn="l" rtl="0">
              <a:lnSpc>
                <a:spcPct val="90000"/>
              </a:lnSpc>
              <a:spcBef>
                <a:spcPts val="1000"/>
              </a:spcBef>
              <a:spcAft>
                <a:spcPts val="0"/>
              </a:spcAft>
              <a:buClr>
                <a:schemeClr val="dk1"/>
              </a:buClr>
              <a:buSzPts val="1700"/>
              <a:buChar char="•"/>
            </a:pPr>
            <a:r>
              <a:rPr lang="en-US" sz="3000"/>
              <a:t>A list of current medications | how they look | any changes in behavior or level of activity | description of what they say is wrong or is hurting | when the symptoms first started |changes in bodily functions | recent history of similar symptoms, injury, illness, or chronic health issues | known allergies to food or medication</a:t>
            </a:r>
            <a:endParaRPr sz="3000"/>
          </a:p>
          <a:p>
            <a:pPr marL="0" lvl="0" indent="0" algn="l" rtl="0">
              <a:lnSpc>
                <a:spcPct val="90000"/>
              </a:lnSpc>
              <a:spcBef>
                <a:spcPts val="1000"/>
              </a:spcBef>
              <a:spcAft>
                <a:spcPts val="0"/>
              </a:spcAft>
              <a:buClr>
                <a:schemeClr val="dk1"/>
              </a:buClr>
              <a:buSzPts val="1700"/>
              <a:buNone/>
            </a:pPr>
            <a:endParaRPr sz="3000"/>
          </a:p>
          <a:p>
            <a:pPr marL="228600" lvl="0" indent="-120650" algn="l" rtl="0">
              <a:lnSpc>
                <a:spcPct val="90000"/>
              </a:lnSpc>
              <a:spcBef>
                <a:spcPts val="1000"/>
              </a:spcBef>
              <a:spcAft>
                <a:spcPts val="0"/>
              </a:spcAft>
              <a:buClr>
                <a:schemeClr val="dk1"/>
              </a:buClr>
              <a:buSzPts val="1700"/>
              <a:buNone/>
            </a:pPr>
            <a:endParaRPr sz="3000"/>
          </a:p>
          <a:p>
            <a:pPr marL="0" lvl="0" indent="0" algn="l" rtl="0">
              <a:lnSpc>
                <a:spcPct val="90000"/>
              </a:lnSpc>
              <a:spcBef>
                <a:spcPts val="1000"/>
              </a:spcBef>
              <a:spcAft>
                <a:spcPts val="0"/>
              </a:spcAft>
              <a:buClr>
                <a:schemeClr val="dk1"/>
              </a:buClr>
              <a:buSzPts val="1700"/>
              <a:buNone/>
            </a:pPr>
            <a:endParaRPr sz="3000"/>
          </a:p>
        </p:txBody>
      </p:sp>
      <p:sp>
        <p:nvSpPr>
          <p:cNvPr id="1714" name="Google Shape;1714;p15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8"/>
        <p:cNvGrpSpPr/>
        <p:nvPr/>
      </p:nvGrpSpPr>
      <p:grpSpPr>
        <a:xfrm>
          <a:off x="0" y="0"/>
          <a:ext cx="0" cy="0"/>
          <a:chOff x="0" y="0"/>
          <a:chExt cx="0" cy="0"/>
        </a:xfrm>
      </p:grpSpPr>
      <p:sp>
        <p:nvSpPr>
          <p:cNvPr id="1719" name="Google Shape;1719;p2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720" name="Google Shape;1720;p227"/>
          <p:cNvSpPr/>
          <p:nvPr/>
        </p:nvSpPr>
        <p:spPr>
          <a:xfrm>
            <a:off x="558209" y="0"/>
            <a:ext cx="11167447" cy="2018806"/>
          </a:xfrm>
          <a:prstGeom prst="rect">
            <a:avLst/>
          </a:prstGeom>
          <a:solidFill>
            <a:schemeClr val="lt1"/>
          </a:solidFill>
          <a:ln w="9525" cap="flat" cmpd="sng">
            <a:solidFill>
              <a:srgbClr val="E1E1E1"/>
            </a:solidFill>
            <a:prstDash val="solid"/>
            <a:miter lim="800000"/>
            <a:headEnd type="none" w="sm" len="sm"/>
            <a:tailEnd type="none" w="sm" len="sm"/>
          </a:ln>
          <a:effectLst>
            <a:outerShdw blurRad="50800" dist="38100" dir="2700000" algn="tl" rotWithShape="0">
              <a:srgbClr val="D8D8D8">
                <a:alpha val="4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21" name="Google Shape;1721;p227"/>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22" name="Google Shape;1722;p227"/>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a:t>Severe, Life-Threatening Allergies</a:t>
            </a:r>
            <a:endParaRPr sz="6000"/>
          </a:p>
        </p:txBody>
      </p:sp>
      <p:sp>
        <p:nvSpPr>
          <p:cNvPr id="1723" name="Google Shape;1723;p227"/>
          <p:cNvSpPr/>
          <p:nvPr/>
        </p:nvSpPr>
        <p:spPr>
          <a:xfrm>
            <a:off x="498834" y="758952"/>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aramond"/>
              <a:ea typeface="Garamond"/>
              <a:cs typeface="Garamond"/>
              <a:sym typeface="Garamond"/>
            </a:endParaRPr>
          </a:p>
        </p:txBody>
      </p:sp>
      <p:sp>
        <p:nvSpPr>
          <p:cNvPr id="1724" name="Google Shape;1724;p227"/>
          <p:cNvSpPr txBox="1">
            <a:spLocks noGrp="1"/>
          </p:cNvSpPr>
          <p:nvPr>
            <p:ph type="body" idx="1"/>
          </p:nvPr>
        </p:nvSpPr>
        <p:spPr>
          <a:xfrm>
            <a:off x="1011936" y="2011680"/>
            <a:ext cx="10168128" cy="36950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000"/>
              <a:t>Anaphylactic Shock: generalized systemic reaction, frequently fatal, which usually occurs within minutes after contact with an allergen.</a:t>
            </a:r>
            <a:endParaRPr sz="3000"/>
          </a:p>
          <a:p>
            <a:pPr marL="0" lvl="0" indent="0" algn="l" rtl="0">
              <a:lnSpc>
                <a:spcPct val="90000"/>
              </a:lnSpc>
              <a:spcBef>
                <a:spcPts val="1000"/>
              </a:spcBef>
              <a:spcAft>
                <a:spcPts val="0"/>
              </a:spcAft>
              <a:buSzPts val="1800"/>
              <a:buNone/>
            </a:pPr>
            <a:r>
              <a:rPr lang="en-US" sz="3000"/>
              <a:t>Allergic reaction is sudden and severe, </a:t>
            </a:r>
            <a:r>
              <a:rPr lang="en-US" sz="3000">
                <a:solidFill>
                  <a:srgbClr val="000000"/>
                </a:solidFill>
              </a:rPr>
              <a:t>signs include:</a:t>
            </a:r>
            <a:endParaRPr sz="3000">
              <a:solidFill>
                <a:srgbClr val="000000"/>
              </a:solidFill>
            </a:endParaRPr>
          </a:p>
          <a:p>
            <a:pPr marL="685800" lvl="1" indent="-228600" algn="l" rtl="0">
              <a:lnSpc>
                <a:spcPct val="90000"/>
              </a:lnSpc>
              <a:spcBef>
                <a:spcPts val="500"/>
              </a:spcBef>
              <a:spcAft>
                <a:spcPts val="0"/>
              </a:spcAft>
              <a:buClr>
                <a:srgbClr val="000000"/>
              </a:buClr>
              <a:buSzPts val="1800"/>
              <a:buChar char="•"/>
            </a:pPr>
            <a:r>
              <a:rPr lang="en-US" sz="3000">
                <a:solidFill>
                  <a:srgbClr val="000000"/>
                </a:solidFill>
                <a:latin typeface="Garamond"/>
                <a:ea typeface="Garamond"/>
                <a:cs typeface="Garamond"/>
                <a:sym typeface="Garamond"/>
              </a:rPr>
              <a:t>Wheezing or difficulty breathing</a:t>
            </a:r>
            <a:endParaRPr sz="3000">
              <a:solidFill>
                <a:srgbClr val="000000"/>
              </a:solidFill>
              <a:latin typeface="Garamond"/>
              <a:ea typeface="Garamond"/>
              <a:cs typeface="Garamond"/>
              <a:sym typeface="Garamond"/>
            </a:endParaRPr>
          </a:p>
          <a:p>
            <a:pPr marL="685800" lvl="1" indent="-228600" algn="l" rtl="0">
              <a:lnSpc>
                <a:spcPct val="90000"/>
              </a:lnSpc>
              <a:spcBef>
                <a:spcPts val="500"/>
              </a:spcBef>
              <a:spcAft>
                <a:spcPts val="0"/>
              </a:spcAft>
              <a:buClr>
                <a:srgbClr val="000000"/>
              </a:buClr>
              <a:buSzPts val="1800"/>
              <a:buChar char="•"/>
            </a:pPr>
            <a:r>
              <a:rPr lang="en-US" sz="3000">
                <a:solidFill>
                  <a:srgbClr val="000000"/>
                </a:solidFill>
                <a:latin typeface="Garamond"/>
                <a:ea typeface="Garamond"/>
                <a:cs typeface="Garamond"/>
                <a:sym typeface="Garamond"/>
              </a:rPr>
              <a:t>Swelling around the lips, tongue, or face</a:t>
            </a:r>
            <a:endParaRPr sz="3000">
              <a:solidFill>
                <a:srgbClr val="000000"/>
              </a:solidFill>
              <a:latin typeface="Garamond"/>
              <a:ea typeface="Garamond"/>
              <a:cs typeface="Garamond"/>
              <a:sym typeface="Garamond"/>
            </a:endParaRPr>
          </a:p>
          <a:p>
            <a:pPr marL="685800" lvl="1" indent="-228600" algn="l" rtl="0">
              <a:lnSpc>
                <a:spcPct val="90000"/>
              </a:lnSpc>
              <a:spcBef>
                <a:spcPts val="500"/>
              </a:spcBef>
              <a:spcAft>
                <a:spcPts val="0"/>
              </a:spcAft>
              <a:buClr>
                <a:srgbClr val="000000"/>
              </a:buClr>
              <a:buSzPts val="1800"/>
              <a:buChar char="•"/>
            </a:pPr>
            <a:r>
              <a:rPr lang="en-US" sz="3000">
                <a:solidFill>
                  <a:srgbClr val="000000"/>
                </a:solidFill>
                <a:latin typeface="Garamond"/>
                <a:ea typeface="Garamond"/>
                <a:cs typeface="Garamond"/>
                <a:sym typeface="Garamond"/>
              </a:rPr>
              <a:t>Skin rash, itching, feeling of warmth or hives.</a:t>
            </a:r>
            <a:endParaRPr sz="3000"/>
          </a:p>
          <a:p>
            <a:pPr marL="0" lvl="0" indent="0" algn="l" rtl="0">
              <a:lnSpc>
                <a:spcPct val="90000"/>
              </a:lnSpc>
              <a:spcBef>
                <a:spcPts val="1000"/>
              </a:spcBef>
              <a:spcAft>
                <a:spcPts val="0"/>
              </a:spcAft>
              <a:buSzPts val="1800"/>
              <a:buNone/>
            </a:pPr>
            <a:r>
              <a:rPr lang="en-US" sz="3000"/>
              <a:t>Should wear an ID bracelet with information about the allergy. </a:t>
            </a:r>
            <a:endParaRPr sz="3000"/>
          </a:p>
          <a:p>
            <a:pPr marL="0" lvl="0" indent="0" algn="l" rtl="0">
              <a:lnSpc>
                <a:spcPct val="90000"/>
              </a:lnSpc>
              <a:spcBef>
                <a:spcPts val="1000"/>
              </a:spcBef>
              <a:spcAft>
                <a:spcPts val="0"/>
              </a:spcAft>
              <a:buSzPts val="1800"/>
              <a:buNone/>
            </a:pPr>
            <a:r>
              <a:rPr lang="en-US" sz="3000"/>
              <a:t>Call 911 immediately to get emergency medical care if signs develop, especially soon after taking a medication.</a:t>
            </a:r>
            <a:endParaRPr sz="3000"/>
          </a:p>
        </p:txBody>
      </p:sp>
      <p:sp>
        <p:nvSpPr>
          <p:cNvPr id="1725" name="Google Shape;1725;p22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9"/>
        <p:cNvGrpSpPr/>
        <p:nvPr/>
      </p:nvGrpSpPr>
      <p:grpSpPr>
        <a:xfrm>
          <a:off x="0" y="0"/>
          <a:ext cx="0" cy="0"/>
          <a:chOff x="0" y="0"/>
          <a:chExt cx="0" cy="0"/>
        </a:xfrm>
      </p:grpSpPr>
      <p:sp>
        <p:nvSpPr>
          <p:cNvPr id="1730" name="Google Shape;1730;p15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731" name="Google Shape;1731;p155"/>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32" name="Google Shape;1732;p155"/>
          <p:cNvSpPr/>
          <p:nvPr/>
        </p:nvSpPr>
        <p:spPr>
          <a:xfrm>
            <a:off x="1121664" y="0"/>
            <a:ext cx="9948672"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33" name="Google Shape;1733;p155"/>
          <p:cNvSpPr txBox="1">
            <a:spLocks noGrp="1"/>
          </p:cNvSpPr>
          <p:nvPr>
            <p:ph type="title"/>
          </p:nvPr>
        </p:nvSpPr>
        <p:spPr>
          <a:xfrm>
            <a:off x="1524003" y="1999615"/>
            <a:ext cx="9144000" cy="27640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100"/>
              <a:buFont typeface="Calibri"/>
              <a:buNone/>
            </a:pPr>
            <a:r>
              <a:rPr lang="en-US" sz="6000">
                <a:solidFill>
                  <a:schemeClr val="dk1"/>
                </a:solidFill>
              </a:rPr>
              <a:t>Reading and Understanding Medication Labels</a:t>
            </a:r>
            <a:endParaRPr sz="6000"/>
          </a:p>
        </p:txBody>
      </p:sp>
      <p:sp>
        <p:nvSpPr>
          <p:cNvPr id="1734" name="Google Shape;1734;p155"/>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735" name="Google Shape;1735;p15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0"/>
        <p:cNvGrpSpPr/>
        <p:nvPr/>
      </p:nvGrpSpPr>
      <p:grpSpPr>
        <a:xfrm>
          <a:off x="0" y="0"/>
          <a:ext cx="0" cy="0"/>
          <a:chOff x="0" y="0"/>
          <a:chExt cx="0" cy="0"/>
        </a:xfrm>
      </p:grpSpPr>
      <p:sp>
        <p:nvSpPr>
          <p:cNvPr id="1741" name="Google Shape;1741;p15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742" name="Google Shape;1742;p15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743" name="Google Shape;1743;p156"/>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744" name="Google Shape;1744;p156"/>
          <p:cNvSpPr txBox="1">
            <a:spLocks noGrp="1"/>
          </p:cNvSpPr>
          <p:nvPr>
            <p:ph type="body" idx="1"/>
          </p:nvPr>
        </p:nvSpPr>
        <p:spPr>
          <a:xfrm>
            <a:off x="1120690" y="1578717"/>
            <a:ext cx="10515600" cy="312529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000"/>
              <a:buNone/>
            </a:pPr>
            <a:r>
              <a:rPr lang="en-US" sz="3000"/>
              <a:t>Pharmacist uses doctor’s written order &amp; places label on container providing instructions. Understand the label to safely administer medications.</a:t>
            </a:r>
            <a:endParaRPr sz="3000"/>
          </a:p>
          <a:p>
            <a:pPr marL="0" lvl="0" indent="0" algn="l" rtl="0">
              <a:lnSpc>
                <a:spcPct val="80000"/>
              </a:lnSpc>
              <a:spcBef>
                <a:spcPts val="1000"/>
              </a:spcBef>
              <a:spcAft>
                <a:spcPts val="0"/>
              </a:spcAft>
              <a:buSzPts val="2000"/>
              <a:buNone/>
            </a:pPr>
            <a:r>
              <a:rPr lang="en-US" sz="3000"/>
              <a:t>Doctor’s order/pharmacy label may show medications by either generic or brand name. </a:t>
            </a:r>
            <a:endParaRPr sz="3000"/>
          </a:p>
          <a:p>
            <a:pPr marL="342900" lvl="0" indent="-342900" algn="l" rtl="0">
              <a:lnSpc>
                <a:spcPct val="80000"/>
              </a:lnSpc>
              <a:spcBef>
                <a:spcPts val="1000"/>
              </a:spcBef>
              <a:spcAft>
                <a:spcPts val="0"/>
              </a:spcAft>
              <a:buSzPts val="2000"/>
              <a:buChar char="•"/>
            </a:pPr>
            <a:r>
              <a:rPr lang="en-US" sz="3000"/>
              <a:t>For example, acetaminophen is the generic name for Tylenol. Tylenol is the trade or brand name. </a:t>
            </a:r>
            <a:endParaRPr sz="3000"/>
          </a:p>
          <a:p>
            <a:pPr marL="0" lvl="0" indent="0" algn="l" rtl="0">
              <a:lnSpc>
                <a:spcPct val="80000"/>
              </a:lnSpc>
              <a:spcBef>
                <a:spcPts val="1000"/>
              </a:spcBef>
              <a:spcAft>
                <a:spcPts val="0"/>
              </a:spcAft>
              <a:buClr>
                <a:schemeClr val="dk1"/>
              </a:buClr>
              <a:buSzPts val="2000"/>
              <a:buNone/>
            </a:pPr>
            <a:r>
              <a:rPr lang="en-US" sz="3000"/>
              <a:t>Each medication must be kept in its original container with the pharmacy label attached for safety.</a:t>
            </a:r>
            <a:endParaRPr sz="3000"/>
          </a:p>
          <a:p>
            <a:pPr marL="0" lvl="0" indent="0" algn="l" rtl="0">
              <a:lnSpc>
                <a:spcPct val="80000"/>
              </a:lnSpc>
              <a:spcBef>
                <a:spcPts val="1000"/>
              </a:spcBef>
              <a:spcAft>
                <a:spcPts val="0"/>
              </a:spcAft>
              <a:buClr>
                <a:schemeClr val="dk1"/>
              </a:buClr>
              <a:buSzPts val="2000"/>
              <a:buNone/>
            </a:pPr>
            <a:endParaRPr sz="3000"/>
          </a:p>
        </p:txBody>
      </p:sp>
      <p:sp>
        <p:nvSpPr>
          <p:cNvPr id="1745" name="Google Shape;1745;p15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39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228"/>
          <p:cNvSpPr txBox="1"/>
          <p:nvPr/>
        </p:nvSpPr>
        <p:spPr>
          <a:xfrm>
            <a:off x="3240804" y="412022"/>
            <a:ext cx="1331777" cy="738664"/>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PHARMACY NAME AND ADDRESS</a:t>
            </a:r>
            <a:endParaRPr sz="1400" b="0" i="0" u="none" strike="noStrike" cap="none">
              <a:solidFill>
                <a:srgbClr val="000000"/>
              </a:solidFill>
              <a:latin typeface="Garamond"/>
              <a:ea typeface="Garamond"/>
              <a:cs typeface="Garamond"/>
              <a:sym typeface="Garamond"/>
            </a:endParaRPr>
          </a:p>
        </p:txBody>
      </p:sp>
      <p:grpSp>
        <p:nvGrpSpPr>
          <p:cNvPr id="1751" name="Google Shape;1751;p228"/>
          <p:cNvGrpSpPr/>
          <p:nvPr/>
        </p:nvGrpSpPr>
        <p:grpSpPr>
          <a:xfrm>
            <a:off x="1398692" y="861189"/>
            <a:ext cx="9276247" cy="5442757"/>
            <a:chOff x="1398692" y="861189"/>
            <a:chExt cx="9276247" cy="5442757"/>
          </a:xfrm>
        </p:grpSpPr>
        <p:sp>
          <p:nvSpPr>
            <p:cNvPr id="1752" name="Google Shape;1752;p228"/>
            <p:cNvSpPr txBox="1"/>
            <p:nvPr/>
          </p:nvSpPr>
          <p:spPr>
            <a:xfrm>
              <a:off x="3634060" y="1964176"/>
              <a:ext cx="5142807" cy="307736"/>
            </a:xfrm>
            <a:prstGeom prst="rect">
              <a:avLst/>
            </a:prstGeom>
            <a:noFill/>
            <a:ln w="9525" cap="flat" cmpd="sng">
              <a:solidFill>
                <a:srgbClr val="31538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753" name="Google Shape;1753;p228"/>
            <p:cNvSpPr txBox="1"/>
            <p:nvPr/>
          </p:nvSpPr>
          <p:spPr>
            <a:xfrm>
              <a:off x="5004357" y="2213902"/>
              <a:ext cx="165146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The Pharmacy</a:t>
              </a:r>
              <a:endParaRPr sz="1400" b="0" i="0" u="none" strike="noStrike" cap="none">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123 Main Street</a:t>
              </a:r>
              <a:endParaRPr sz="1400" b="0" i="0" u="none" strike="noStrike" cap="none">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Town, USA 12345</a:t>
              </a:r>
              <a:endParaRPr sz="1400" b="0" i="0" u="none" strike="noStrike" cap="none">
                <a:solidFill>
                  <a:srgbClr val="000000"/>
                </a:solidFill>
                <a:latin typeface="Garamond"/>
                <a:ea typeface="Garamond"/>
                <a:cs typeface="Garamond"/>
                <a:sym typeface="Garamond"/>
              </a:endParaRPr>
            </a:p>
          </p:txBody>
        </p:sp>
        <p:sp>
          <p:nvSpPr>
            <p:cNvPr id="1754" name="Google Shape;1754;p228"/>
            <p:cNvSpPr txBox="1"/>
            <p:nvPr/>
          </p:nvSpPr>
          <p:spPr>
            <a:xfrm>
              <a:off x="7037539" y="2156069"/>
              <a:ext cx="12971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800-555-5555</a:t>
              </a:r>
              <a:endParaRPr sz="1400" b="0" i="0" u="none" strike="noStrike" cap="none">
                <a:solidFill>
                  <a:srgbClr val="000000"/>
                </a:solidFill>
                <a:latin typeface="Garamond"/>
                <a:ea typeface="Garamond"/>
                <a:cs typeface="Garamond"/>
                <a:sym typeface="Garamond"/>
              </a:endParaRPr>
            </a:p>
          </p:txBody>
        </p:sp>
        <p:sp>
          <p:nvSpPr>
            <p:cNvPr id="1755" name="Google Shape;1755;p228"/>
            <p:cNvSpPr txBox="1"/>
            <p:nvPr/>
          </p:nvSpPr>
          <p:spPr>
            <a:xfrm>
              <a:off x="3648354" y="2921788"/>
              <a:ext cx="27432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Garamond"/>
                  <a:ea typeface="Garamond"/>
                  <a:cs typeface="Garamond"/>
                  <a:sym typeface="Garamond"/>
                </a:rPr>
                <a:t>No. 0012345-67890</a:t>
              </a:r>
              <a:endParaRPr sz="1400" b="0" i="0" u="none" strike="noStrike" cap="none">
                <a:solidFill>
                  <a:srgbClr val="000000"/>
                </a:solidFill>
                <a:latin typeface="Garamond"/>
                <a:ea typeface="Garamond"/>
                <a:cs typeface="Garamond"/>
                <a:sym typeface="Garamond"/>
              </a:endParaRPr>
            </a:p>
          </p:txBody>
        </p:sp>
        <p:sp>
          <p:nvSpPr>
            <p:cNvPr id="1756" name="Google Shape;1756;p228"/>
            <p:cNvSpPr txBox="1"/>
            <p:nvPr/>
          </p:nvSpPr>
          <p:spPr>
            <a:xfrm>
              <a:off x="3648354" y="3279089"/>
              <a:ext cx="2557110"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Jane Smith</a:t>
              </a:r>
              <a:endParaRPr sz="1400" b="0" i="0" u="none" strike="noStrike" cap="none">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Garamond"/>
                  <a:ea typeface="Garamond"/>
                  <a:cs typeface="Garamond"/>
                  <a:sym typeface="Garamond"/>
                </a:rPr>
                <a:t>456 Main Street Town, USA 12345</a:t>
              </a:r>
              <a:endParaRPr sz="1400" b="0" i="0" u="none" strike="noStrike" cap="none">
                <a:solidFill>
                  <a:srgbClr val="000000"/>
                </a:solidFill>
                <a:latin typeface="Garamond"/>
                <a:ea typeface="Garamond"/>
                <a:cs typeface="Garamond"/>
                <a:sym typeface="Garamond"/>
              </a:endParaRPr>
            </a:p>
          </p:txBody>
        </p:sp>
        <p:sp>
          <p:nvSpPr>
            <p:cNvPr id="1757" name="Google Shape;1757;p228"/>
            <p:cNvSpPr txBox="1"/>
            <p:nvPr/>
          </p:nvSpPr>
          <p:spPr>
            <a:xfrm>
              <a:off x="3648354" y="3851833"/>
              <a:ext cx="33891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TAKE ONE CAPSULE BY MOUTH THREE TIMES DAILY</a:t>
              </a:r>
              <a:endParaRPr sz="1400" b="0" i="0" u="none" strike="noStrike" cap="none">
                <a:solidFill>
                  <a:srgbClr val="000000"/>
                </a:solidFill>
                <a:latin typeface="Garamond"/>
                <a:ea typeface="Garamond"/>
                <a:cs typeface="Garamond"/>
                <a:sym typeface="Garamond"/>
              </a:endParaRPr>
            </a:p>
          </p:txBody>
        </p:sp>
        <p:sp>
          <p:nvSpPr>
            <p:cNvPr id="1758" name="Google Shape;1758;p228"/>
            <p:cNvSpPr txBox="1"/>
            <p:nvPr/>
          </p:nvSpPr>
          <p:spPr>
            <a:xfrm>
              <a:off x="3648354" y="4375053"/>
              <a:ext cx="35132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AMOXICILLIN 500MG CAPSULES</a:t>
              </a:r>
              <a:endParaRPr sz="1400" b="0" i="0" u="none" strike="noStrike" cap="none">
                <a:solidFill>
                  <a:srgbClr val="000000"/>
                </a:solidFill>
                <a:latin typeface="Garamond"/>
                <a:ea typeface="Garamond"/>
                <a:cs typeface="Garamond"/>
                <a:sym typeface="Garamond"/>
              </a:endParaRPr>
            </a:p>
          </p:txBody>
        </p:sp>
        <p:sp>
          <p:nvSpPr>
            <p:cNvPr id="1759" name="Google Shape;1759;p228"/>
            <p:cNvSpPr txBox="1"/>
            <p:nvPr/>
          </p:nvSpPr>
          <p:spPr>
            <a:xfrm>
              <a:off x="3648354" y="4867024"/>
              <a:ext cx="80182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QTY 30</a:t>
              </a:r>
              <a:endParaRPr sz="1400" b="0" i="0" u="none" strike="noStrike" cap="none">
                <a:solidFill>
                  <a:srgbClr val="000000"/>
                </a:solidFill>
                <a:latin typeface="Garamond"/>
                <a:ea typeface="Garamond"/>
                <a:cs typeface="Garamond"/>
                <a:sym typeface="Garamond"/>
              </a:endParaRPr>
            </a:p>
          </p:txBody>
        </p:sp>
        <p:sp>
          <p:nvSpPr>
            <p:cNvPr id="1760" name="Google Shape;1760;p228"/>
            <p:cNvSpPr txBox="1"/>
            <p:nvPr/>
          </p:nvSpPr>
          <p:spPr>
            <a:xfrm flipH="1">
              <a:off x="3648354" y="5185611"/>
              <a:ext cx="44059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NO REFILLS – DR. AUTHORIZATION REQUIRED</a:t>
              </a:r>
              <a:endParaRPr sz="1400" b="0" i="0" u="none" strike="noStrike" cap="none">
                <a:solidFill>
                  <a:srgbClr val="000000"/>
                </a:solidFill>
                <a:latin typeface="Garamond"/>
                <a:ea typeface="Garamond"/>
                <a:cs typeface="Garamond"/>
                <a:sym typeface="Garamond"/>
              </a:endParaRPr>
            </a:p>
          </p:txBody>
        </p:sp>
        <p:sp>
          <p:nvSpPr>
            <p:cNvPr id="1761" name="Google Shape;1761;p228"/>
            <p:cNvSpPr txBox="1"/>
            <p:nvPr/>
          </p:nvSpPr>
          <p:spPr>
            <a:xfrm>
              <a:off x="6860294" y="2921787"/>
              <a:ext cx="144783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Garamond"/>
                  <a:ea typeface="Garamond"/>
                  <a:cs typeface="Garamond"/>
                  <a:sym typeface="Garamond"/>
                </a:rPr>
                <a:t>DATE: 08/20/2020</a:t>
              </a:r>
              <a:endParaRPr sz="1400" b="0" i="0" u="none" strike="noStrike" cap="none">
                <a:solidFill>
                  <a:srgbClr val="000000"/>
                </a:solidFill>
                <a:latin typeface="Garamond"/>
                <a:ea typeface="Garamond"/>
                <a:cs typeface="Garamond"/>
                <a:sym typeface="Garamond"/>
              </a:endParaRPr>
            </a:p>
          </p:txBody>
        </p:sp>
        <p:sp>
          <p:nvSpPr>
            <p:cNvPr id="1762" name="Google Shape;1762;p228"/>
            <p:cNvSpPr txBox="1"/>
            <p:nvPr/>
          </p:nvSpPr>
          <p:spPr>
            <a:xfrm>
              <a:off x="6348248" y="4877834"/>
              <a:ext cx="19864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Garamond"/>
                  <a:ea typeface="Garamond"/>
                  <a:cs typeface="Garamond"/>
                  <a:sym typeface="Garamond"/>
                </a:rPr>
                <a:t>USE BEFORE 01/20/2021</a:t>
              </a:r>
              <a:endParaRPr sz="1400" b="0" i="0" u="none" strike="noStrike" cap="none">
                <a:solidFill>
                  <a:srgbClr val="000000"/>
                </a:solidFill>
                <a:latin typeface="Garamond"/>
                <a:ea typeface="Garamond"/>
                <a:cs typeface="Garamond"/>
                <a:sym typeface="Garamond"/>
              </a:endParaRPr>
            </a:p>
          </p:txBody>
        </p:sp>
        <p:sp>
          <p:nvSpPr>
            <p:cNvPr id="1763" name="Google Shape;1763;p228"/>
            <p:cNvSpPr txBox="1"/>
            <p:nvPr/>
          </p:nvSpPr>
          <p:spPr>
            <a:xfrm>
              <a:off x="1398692" y="1753196"/>
              <a:ext cx="1569479" cy="52322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PRESCRIPTION NUMBER</a:t>
              </a:r>
              <a:endParaRPr sz="1400" b="0" i="0" u="none" strike="noStrike" cap="none">
                <a:solidFill>
                  <a:srgbClr val="000000"/>
                </a:solidFill>
                <a:latin typeface="Garamond"/>
                <a:ea typeface="Garamond"/>
                <a:cs typeface="Garamond"/>
                <a:sym typeface="Garamond"/>
              </a:endParaRPr>
            </a:p>
          </p:txBody>
        </p:sp>
        <p:sp>
          <p:nvSpPr>
            <p:cNvPr id="1764" name="Google Shape;1764;p228"/>
            <p:cNvSpPr txBox="1"/>
            <p:nvPr/>
          </p:nvSpPr>
          <p:spPr>
            <a:xfrm>
              <a:off x="1706338" y="2721377"/>
              <a:ext cx="1509691" cy="52322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INDIVIDUAL’S NAME</a:t>
              </a:r>
              <a:endParaRPr sz="1400" b="0" i="0" u="none" strike="noStrike" cap="none">
                <a:solidFill>
                  <a:srgbClr val="000000"/>
                </a:solidFill>
                <a:latin typeface="Garamond"/>
                <a:ea typeface="Garamond"/>
                <a:cs typeface="Garamond"/>
                <a:sym typeface="Garamond"/>
              </a:endParaRPr>
            </a:p>
          </p:txBody>
        </p:sp>
        <p:sp>
          <p:nvSpPr>
            <p:cNvPr id="1765" name="Google Shape;1765;p228"/>
            <p:cNvSpPr txBox="1"/>
            <p:nvPr/>
          </p:nvSpPr>
          <p:spPr>
            <a:xfrm>
              <a:off x="1909027" y="3944166"/>
              <a:ext cx="1331777" cy="52322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MEDICATION NAME</a:t>
              </a:r>
              <a:endParaRPr sz="1400" b="0" i="0" u="none" strike="noStrike" cap="none">
                <a:solidFill>
                  <a:srgbClr val="000000"/>
                </a:solidFill>
                <a:latin typeface="Garamond"/>
                <a:ea typeface="Garamond"/>
                <a:cs typeface="Garamond"/>
                <a:sym typeface="Garamond"/>
              </a:endParaRPr>
            </a:p>
          </p:txBody>
        </p:sp>
        <p:sp>
          <p:nvSpPr>
            <p:cNvPr id="1766" name="Google Shape;1766;p228"/>
            <p:cNvSpPr txBox="1"/>
            <p:nvPr/>
          </p:nvSpPr>
          <p:spPr>
            <a:xfrm>
              <a:off x="5189830" y="1163957"/>
              <a:ext cx="1509690" cy="52322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PRESCRIBER’S NAME</a:t>
              </a:r>
              <a:endParaRPr sz="1400" b="0" i="0" u="none" strike="noStrike" cap="none">
                <a:solidFill>
                  <a:srgbClr val="000000"/>
                </a:solidFill>
                <a:latin typeface="Garamond"/>
                <a:ea typeface="Garamond"/>
                <a:cs typeface="Garamond"/>
                <a:sym typeface="Garamond"/>
              </a:endParaRPr>
            </a:p>
          </p:txBody>
        </p:sp>
        <p:sp>
          <p:nvSpPr>
            <p:cNvPr id="1767" name="Google Shape;1767;p228"/>
            <p:cNvSpPr txBox="1"/>
            <p:nvPr/>
          </p:nvSpPr>
          <p:spPr>
            <a:xfrm>
              <a:off x="5196548" y="2906397"/>
              <a:ext cx="16245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Garamond"/>
                  <a:ea typeface="Garamond"/>
                  <a:cs typeface="Garamond"/>
                  <a:sym typeface="Garamond"/>
                </a:rPr>
                <a:t>DR. SARAH DOE</a:t>
              </a:r>
              <a:endParaRPr sz="1400" b="0" i="0" u="none" strike="noStrike" cap="none">
                <a:solidFill>
                  <a:srgbClr val="000000"/>
                </a:solidFill>
                <a:latin typeface="Garamond"/>
                <a:ea typeface="Garamond"/>
                <a:cs typeface="Garamond"/>
                <a:sym typeface="Garamond"/>
              </a:endParaRPr>
            </a:p>
          </p:txBody>
        </p:sp>
        <p:sp>
          <p:nvSpPr>
            <p:cNvPr id="1768" name="Google Shape;1768;p228"/>
            <p:cNvSpPr txBox="1"/>
            <p:nvPr/>
          </p:nvSpPr>
          <p:spPr>
            <a:xfrm>
              <a:off x="1699965" y="4760169"/>
              <a:ext cx="1331777" cy="52322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STRENGTH/DOSAGE</a:t>
              </a:r>
              <a:endParaRPr sz="1400" b="0" i="0" u="none" strike="noStrike" cap="none">
                <a:solidFill>
                  <a:srgbClr val="000000"/>
                </a:solidFill>
                <a:latin typeface="Garamond"/>
                <a:ea typeface="Garamond"/>
                <a:cs typeface="Garamond"/>
                <a:sym typeface="Garamond"/>
              </a:endParaRPr>
            </a:p>
          </p:txBody>
        </p:sp>
        <p:sp>
          <p:nvSpPr>
            <p:cNvPr id="1769" name="Google Shape;1769;p228"/>
            <p:cNvSpPr txBox="1"/>
            <p:nvPr/>
          </p:nvSpPr>
          <p:spPr>
            <a:xfrm>
              <a:off x="2019135" y="3430807"/>
              <a:ext cx="1331777" cy="307777"/>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DIRECTIONS</a:t>
              </a:r>
              <a:endParaRPr sz="1400" b="0" i="0" u="none" strike="noStrike" cap="none">
                <a:solidFill>
                  <a:srgbClr val="000000"/>
                </a:solidFill>
                <a:latin typeface="Garamond"/>
                <a:ea typeface="Garamond"/>
                <a:cs typeface="Garamond"/>
                <a:sym typeface="Garamond"/>
              </a:endParaRPr>
            </a:p>
          </p:txBody>
        </p:sp>
        <p:sp>
          <p:nvSpPr>
            <p:cNvPr id="1770" name="Google Shape;1770;p228"/>
            <p:cNvSpPr txBox="1"/>
            <p:nvPr/>
          </p:nvSpPr>
          <p:spPr>
            <a:xfrm>
              <a:off x="1949061" y="5557336"/>
              <a:ext cx="1331777" cy="307777"/>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QUANTITY</a:t>
              </a:r>
              <a:endParaRPr sz="1400" b="0" i="0" u="none" strike="noStrike" cap="none">
                <a:solidFill>
                  <a:srgbClr val="000000"/>
                </a:solidFill>
                <a:latin typeface="Garamond"/>
                <a:ea typeface="Garamond"/>
                <a:cs typeface="Garamond"/>
                <a:sym typeface="Garamond"/>
              </a:endParaRPr>
            </a:p>
          </p:txBody>
        </p:sp>
        <p:sp>
          <p:nvSpPr>
            <p:cNvPr id="1771" name="Google Shape;1771;p228"/>
            <p:cNvSpPr txBox="1"/>
            <p:nvPr/>
          </p:nvSpPr>
          <p:spPr>
            <a:xfrm>
              <a:off x="4838430" y="5996169"/>
              <a:ext cx="2323146" cy="307777"/>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NUMBER OF REFILLS</a:t>
              </a:r>
              <a:endParaRPr sz="1400" b="0" i="0" u="none" strike="noStrike" cap="none">
                <a:solidFill>
                  <a:srgbClr val="000000"/>
                </a:solidFill>
                <a:latin typeface="Garamond"/>
                <a:ea typeface="Garamond"/>
                <a:cs typeface="Garamond"/>
                <a:sym typeface="Garamond"/>
              </a:endParaRPr>
            </a:p>
          </p:txBody>
        </p:sp>
        <p:sp>
          <p:nvSpPr>
            <p:cNvPr id="1772" name="Google Shape;1772;p228"/>
            <p:cNvSpPr txBox="1"/>
            <p:nvPr/>
          </p:nvSpPr>
          <p:spPr>
            <a:xfrm>
              <a:off x="9060015" y="4858472"/>
              <a:ext cx="1614924" cy="52322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EXPIRATION/ DISCARD DATE</a:t>
              </a:r>
              <a:endParaRPr sz="1400" b="0" i="0" u="none" strike="noStrike" cap="none">
                <a:solidFill>
                  <a:srgbClr val="000000"/>
                </a:solidFill>
                <a:latin typeface="Garamond"/>
                <a:ea typeface="Garamond"/>
                <a:cs typeface="Garamond"/>
                <a:sym typeface="Garamond"/>
              </a:endParaRPr>
            </a:p>
          </p:txBody>
        </p:sp>
        <p:sp>
          <p:nvSpPr>
            <p:cNvPr id="1773" name="Google Shape;1773;p228"/>
            <p:cNvSpPr txBox="1"/>
            <p:nvPr/>
          </p:nvSpPr>
          <p:spPr>
            <a:xfrm>
              <a:off x="9300137" y="2891009"/>
              <a:ext cx="1331777" cy="523180"/>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DATE FILLED</a:t>
              </a:r>
              <a:endParaRPr sz="1400" b="0" i="0" u="none" strike="noStrike" cap="none">
                <a:solidFill>
                  <a:srgbClr val="000000"/>
                </a:solidFill>
                <a:latin typeface="Garamond"/>
                <a:ea typeface="Garamond"/>
                <a:cs typeface="Garamond"/>
                <a:sym typeface="Garamond"/>
              </a:endParaRPr>
            </a:p>
          </p:txBody>
        </p:sp>
        <p:sp>
          <p:nvSpPr>
            <p:cNvPr id="1774" name="Google Shape;1774;p228"/>
            <p:cNvSpPr txBox="1"/>
            <p:nvPr/>
          </p:nvSpPr>
          <p:spPr>
            <a:xfrm>
              <a:off x="7710024" y="861189"/>
              <a:ext cx="1331777" cy="738664"/>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aramond"/>
                  <a:ea typeface="Garamond"/>
                  <a:cs typeface="Garamond"/>
                  <a:sym typeface="Garamond"/>
                </a:rPr>
                <a:t>PHARMACY PHONE NUMBER</a:t>
              </a:r>
              <a:endParaRPr sz="1400" b="0" i="0" u="none" strike="noStrike" cap="none">
                <a:solidFill>
                  <a:srgbClr val="000000"/>
                </a:solidFill>
                <a:latin typeface="Garamond"/>
                <a:ea typeface="Garamond"/>
                <a:cs typeface="Garamond"/>
                <a:sym typeface="Garamond"/>
              </a:endParaRPr>
            </a:p>
          </p:txBody>
        </p:sp>
        <p:cxnSp>
          <p:nvCxnSpPr>
            <p:cNvPr id="1775" name="Google Shape;1775;p228"/>
            <p:cNvCxnSpPr>
              <a:endCxn id="1755" idx="1"/>
            </p:cNvCxnSpPr>
            <p:nvPr/>
          </p:nvCxnSpPr>
          <p:spPr>
            <a:xfrm>
              <a:off x="2968254" y="2276388"/>
              <a:ext cx="680100" cy="783900"/>
            </a:xfrm>
            <a:prstGeom prst="straightConnector1">
              <a:avLst/>
            </a:prstGeom>
            <a:noFill/>
            <a:ln w="9525" cap="flat" cmpd="sng">
              <a:solidFill>
                <a:srgbClr val="3E6EC2"/>
              </a:solidFill>
              <a:prstDash val="solid"/>
              <a:round/>
              <a:headEnd type="none" w="sm" len="sm"/>
              <a:tailEnd type="none" w="sm" len="sm"/>
            </a:ln>
          </p:spPr>
        </p:cxnSp>
        <p:cxnSp>
          <p:nvCxnSpPr>
            <p:cNvPr id="1776" name="Google Shape;1776;p228"/>
            <p:cNvCxnSpPr>
              <a:stCxn id="1774" idx="2"/>
            </p:cNvCxnSpPr>
            <p:nvPr/>
          </p:nvCxnSpPr>
          <p:spPr>
            <a:xfrm flipH="1">
              <a:off x="8054313" y="1599853"/>
              <a:ext cx="321600" cy="556200"/>
            </a:xfrm>
            <a:prstGeom prst="straightConnector1">
              <a:avLst/>
            </a:prstGeom>
            <a:noFill/>
            <a:ln w="9525" cap="flat" cmpd="sng">
              <a:solidFill>
                <a:srgbClr val="3E6EC2"/>
              </a:solidFill>
              <a:prstDash val="solid"/>
              <a:round/>
              <a:headEnd type="none" w="sm" len="sm"/>
              <a:tailEnd type="none" w="sm" len="sm"/>
            </a:ln>
          </p:spPr>
        </p:cxnSp>
        <p:cxnSp>
          <p:nvCxnSpPr>
            <p:cNvPr id="1777" name="Google Shape;1777;p228"/>
            <p:cNvCxnSpPr/>
            <p:nvPr/>
          </p:nvCxnSpPr>
          <p:spPr>
            <a:xfrm>
              <a:off x="4396551" y="1221860"/>
              <a:ext cx="623403" cy="992042"/>
            </a:xfrm>
            <a:prstGeom prst="straightConnector1">
              <a:avLst/>
            </a:prstGeom>
            <a:noFill/>
            <a:ln w="9525" cap="flat" cmpd="sng">
              <a:solidFill>
                <a:srgbClr val="3E6EC2"/>
              </a:solidFill>
              <a:prstDash val="solid"/>
              <a:round/>
              <a:headEnd type="none" w="sm" len="sm"/>
              <a:tailEnd type="none" w="sm" len="sm"/>
            </a:ln>
          </p:spPr>
        </p:cxnSp>
        <p:cxnSp>
          <p:nvCxnSpPr>
            <p:cNvPr id="1778" name="Google Shape;1778;p228"/>
            <p:cNvCxnSpPr/>
            <p:nvPr/>
          </p:nvCxnSpPr>
          <p:spPr>
            <a:xfrm flipH="1">
              <a:off x="8824922" y="3084085"/>
              <a:ext cx="344456" cy="14448"/>
            </a:xfrm>
            <a:prstGeom prst="straightConnector1">
              <a:avLst/>
            </a:prstGeom>
            <a:noFill/>
            <a:ln w="9525" cap="flat" cmpd="sng">
              <a:solidFill>
                <a:srgbClr val="3E6EC2"/>
              </a:solidFill>
              <a:prstDash val="solid"/>
              <a:round/>
              <a:headEnd type="none" w="sm" len="sm"/>
              <a:tailEnd type="none" w="sm" len="sm"/>
            </a:ln>
          </p:spPr>
        </p:cxnSp>
        <p:cxnSp>
          <p:nvCxnSpPr>
            <p:cNvPr id="1779" name="Google Shape;1779;p228"/>
            <p:cNvCxnSpPr/>
            <p:nvPr/>
          </p:nvCxnSpPr>
          <p:spPr>
            <a:xfrm>
              <a:off x="6583745" y="1753196"/>
              <a:ext cx="72073" cy="1291700"/>
            </a:xfrm>
            <a:prstGeom prst="straightConnector1">
              <a:avLst/>
            </a:prstGeom>
            <a:noFill/>
            <a:ln w="9525" cap="flat" cmpd="sng">
              <a:solidFill>
                <a:srgbClr val="3E6EC2"/>
              </a:solidFill>
              <a:prstDash val="solid"/>
              <a:round/>
              <a:headEnd type="none" w="sm" len="sm"/>
              <a:tailEnd type="none" w="sm" len="sm"/>
            </a:ln>
          </p:spPr>
        </p:cxnSp>
        <p:cxnSp>
          <p:nvCxnSpPr>
            <p:cNvPr id="1780" name="Google Shape;1780;p228"/>
            <p:cNvCxnSpPr/>
            <p:nvPr/>
          </p:nvCxnSpPr>
          <p:spPr>
            <a:xfrm rot="10800000" flipH="1">
              <a:off x="3415690" y="4959829"/>
              <a:ext cx="290541" cy="637555"/>
            </a:xfrm>
            <a:prstGeom prst="straightConnector1">
              <a:avLst/>
            </a:prstGeom>
            <a:noFill/>
            <a:ln w="9525" cap="flat" cmpd="sng">
              <a:solidFill>
                <a:srgbClr val="3E6EC2"/>
              </a:solidFill>
              <a:prstDash val="solid"/>
              <a:round/>
              <a:headEnd type="none" w="sm" len="sm"/>
              <a:tailEnd type="none" w="sm" len="sm"/>
            </a:ln>
          </p:spPr>
        </p:cxnSp>
        <p:cxnSp>
          <p:nvCxnSpPr>
            <p:cNvPr id="1781" name="Google Shape;1781;p228"/>
            <p:cNvCxnSpPr/>
            <p:nvPr/>
          </p:nvCxnSpPr>
          <p:spPr>
            <a:xfrm rot="10800000" flipH="1">
              <a:off x="3148106" y="4658417"/>
              <a:ext cx="1778803" cy="332191"/>
            </a:xfrm>
            <a:prstGeom prst="straightConnector1">
              <a:avLst/>
            </a:prstGeom>
            <a:noFill/>
            <a:ln w="9525" cap="flat" cmpd="sng">
              <a:solidFill>
                <a:srgbClr val="3E6EC2"/>
              </a:solidFill>
              <a:prstDash val="solid"/>
              <a:round/>
              <a:headEnd type="none" w="sm" len="sm"/>
              <a:tailEnd type="none" w="sm" len="sm"/>
            </a:ln>
          </p:spPr>
        </p:cxnSp>
        <p:cxnSp>
          <p:nvCxnSpPr>
            <p:cNvPr id="1782" name="Google Shape;1782;p228"/>
            <p:cNvCxnSpPr>
              <a:stCxn id="1765" idx="3"/>
              <a:endCxn id="1758" idx="1"/>
            </p:cNvCxnSpPr>
            <p:nvPr/>
          </p:nvCxnSpPr>
          <p:spPr>
            <a:xfrm>
              <a:off x="3240804" y="4205776"/>
              <a:ext cx="407400" cy="323100"/>
            </a:xfrm>
            <a:prstGeom prst="straightConnector1">
              <a:avLst/>
            </a:prstGeom>
            <a:noFill/>
            <a:ln w="9525" cap="flat" cmpd="sng">
              <a:solidFill>
                <a:srgbClr val="3E6EC2"/>
              </a:solidFill>
              <a:prstDash val="solid"/>
              <a:round/>
              <a:headEnd type="none" w="sm" len="sm"/>
              <a:tailEnd type="none" w="sm" len="sm"/>
            </a:ln>
          </p:spPr>
        </p:cxnSp>
        <p:cxnSp>
          <p:nvCxnSpPr>
            <p:cNvPr id="1783" name="Google Shape;1783;p228"/>
            <p:cNvCxnSpPr/>
            <p:nvPr/>
          </p:nvCxnSpPr>
          <p:spPr>
            <a:xfrm rot="10800000">
              <a:off x="5608256" y="5493388"/>
              <a:ext cx="221671" cy="380995"/>
            </a:xfrm>
            <a:prstGeom prst="straightConnector1">
              <a:avLst/>
            </a:prstGeom>
            <a:noFill/>
            <a:ln w="9525" cap="flat" cmpd="sng">
              <a:solidFill>
                <a:srgbClr val="3E6EC2"/>
              </a:solidFill>
              <a:prstDash val="solid"/>
              <a:round/>
              <a:headEnd type="none" w="sm" len="sm"/>
              <a:tailEnd type="none" w="sm" len="sm"/>
            </a:ln>
          </p:spPr>
        </p:cxnSp>
        <p:cxnSp>
          <p:nvCxnSpPr>
            <p:cNvPr id="1784" name="Google Shape;1784;p228"/>
            <p:cNvCxnSpPr>
              <a:stCxn id="1772" idx="1"/>
            </p:cNvCxnSpPr>
            <p:nvPr/>
          </p:nvCxnSpPr>
          <p:spPr>
            <a:xfrm rot="10800000">
              <a:off x="8376015" y="4990482"/>
              <a:ext cx="684000" cy="129600"/>
            </a:xfrm>
            <a:prstGeom prst="straightConnector1">
              <a:avLst/>
            </a:prstGeom>
            <a:noFill/>
            <a:ln w="9525" cap="flat" cmpd="sng">
              <a:solidFill>
                <a:srgbClr val="3E6EC2"/>
              </a:solidFill>
              <a:prstDash val="solid"/>
              <a:round/>
              <a:headEnd type="none" w="sm" len="sm"/>
              <a:tailEnd type="none" w="sm" len="sm"/>
            </a:ln>
          </p:spPr>
        </p:cxnSp>
        <p:cxnSp>
          <p:nvCxnSpPr>
            <p:cNvPr id="1785" name="Google Shape;1785;p228"/>
            <p:cNvCxnSpPr/>
            <p:nvPr/>
          </p:nvCxnSpPr>
          <p:spPr>
            <a:xfrm>
              <a:off x="3350912" y="3084085"/>
              <a:ext cx="297442" cy="344915"/>
            </a:xfrm>
            <a:prstGeom prst="straightConnector1">
              <a:avLst/>
            </a:prstGeom>
            <a:noFill/>
            <a:ln w="9525" cap="flat" cmpd="sng">
              <a:solidFill>
                <a:srgbClr val="3E6EC2"/>
              </a:solidFill>
              <a:prstDash val="solid"/>
              <a:round/>
              <a:headEnd type="none" w="sm" len="sm"/>
              <a:tailEnd type="none" w="sm" len="sm"/>
            </a:ln>
          </p:spPr>
        </p:cxnSp>
        <p:cxnSp>
          <p:nvCxnSpPr>
            <p:cNvPr id="1786" name="Google Shape;1786;p228"/>
            <p:cNvCxnSpPr>
              <a:endCxn id="1757" idx="1"/>
            </p:cNvCxnSpPr>
            <p:nvPr/>
          </p:nvCxnSpPr>
          <p:spPr>
            <a:xfrm>
              <a:off x="3434454" y="3696443"/>
              <a:ext cx="213900" cy="417000"/>
            </a:xfrm>
            <a:prstGeom prst="straightConnector1">
              <a:avLst/>
            </a:prstGeom>
            <a:noFill/>
            <a:ln w="9525" cap="flat" cmpd="sng">
              <a:solidFill>
                <a:srgbClr val="3E6EC2"/>
              </a:solidFill>
              <a:prstDash val="solid"/>
              <a:round/>
              <a:headEnd type="none" w="sm" len="sm"/>
              <a:tailEnd type="none" w="sm" len="sm"/>
            </a:ln>
          </p:spPr>
        </p:cxnSp>
      </p:grpSp>
      <p:sp>
        <p:nvSpPr>
          <p:cNvPr id="1787" name="Google Shape;1787;p22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2"/>
        <p:cNvGrpSpPr/>
        <p:nvPr/>
      </p:nvGrpSpPr>
      <p:grpSpPr>
        <a:xfrm>
          <a:off x="0" y="0"/>
          <a:ext cx="0" cy="0"/>
          <a:chOff x="0" y="0"/>
          <a:chExt cx="0" cy="0"/>
        </a:xfrm>
      </p:grpSpPr>
      <p:cxnSp>
        <p:nvCxnSpPr>
          <p:cNvPr id="1793" name="Google Shape;1793;p229"/>
          <p:cNvCxnSpPr/>
          <p:nvPr/>
        </p:nvCxnSpPr>
        <p:spPr>
          <a:xfrm>
            <a:off x="0" y="272357"/>
            <a:ext cx="12188825" cy="0"/>
          </a:xfrm>
          <a:prstGeom prst="straightConnector1">
            <a:avLst/>
          </a:prstGeom>
          <a:noFill/>
          <a:ln w="50800" cap="flat" cmpd="sng">
            <a:solidFill>
              <a:srgbClr val="3F3F3F"/>
            </a:solidFill>
            <a:prstDash val="solid"/>
            <a:round/>
            <a:headEnd type="none" w="sm" len="sm"/>
            <a:tailEnd type="none" w="sm" len="sm"/>
          </a:ln>
        </p:spPr>
      </p:cxnSp>
      <p:sp>
        <p:nvSpPr>
          <p:cNvPr id="1794" name="Google Shape;1794;p229"/>
          <p:cNvSpPr/>
          <p:nvPr/>
        </p:nvSpPr>
        <p:spPr>
          <a:xfrm>
            <a:off x="0" y="368596"/>
            <a:ext cx="12192000" cy="1735555"/>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795" name="Google Shape;1795;p229"/>
          <p:cNvSpPr txBox="1">
            <a:spLocks noGrp="1"/>
          </p:cNvSpPr>
          <p:nvPr>
            <p:ph type="ctrTitle"/>
          </p:nvPr>
        </p:nvSpPr>
        <p:spPr>
          <a:xfrm>
            <a:off x="526073" y="489439"/>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5400">
                <a:solidFill>
                  <a:schemeClr val="lt1"/>
                </a:solidFill>
              </a:rPr>
              <a:t>Common Abbreviations and Symbols</a:t>
            </a:r>
            <a:endParaRPr/>
          </a:p>
        </p:txBody>
      </p:sp>
      <p:cxnSp>
        <p:nvCxnSpPr>
          <p:cNvPr id="1796" name="Google Shape;1796;p229"/>
          <p:cNvCxnSpPr/>
          <p:nvPr/>
        </p:nvCxnSpPr>
        <p:spPr>
          <a:xfrm>
            <a:off x="4724400" y="1479733"/>
            <a:ext cx="2743200" cy="0"/>
          </a:xfrm>
          <a:prstGeom prst="straightConnector1">
            <a:avLst/>
          </a:prstGeom>
          <a:noFill/>
          <a:ln w="19050" cap="flat" cmpd="sng">
            <a:solidFill>
              <a:schemeClr val="lt1">
                <a:alpha val="73333"/>
              </a:schemeClr>
            </a:solidFill>
            <a:prstDash val="solid"/>
            <a:round/>
            <a:headEnd type="none" w="sm" len="sm"/>
            <a:tailEnd type="none" w="sm" len="sm"/>
          </a:ln>
        </p:spPr>
      </p:cxnSp>
      <p:cxnSp>
        <p:nvCxnSpPr>
          <p:cNvPr id="1797" name="Google Shape;1797;p229"/>
          <p:cNvCxnSpPr/>
          <p:nvPr/>
        </p:nvCxnSpPr>
        <p:spPr>
          <a:xfrm>
            <a:off x="0" y="2201402"/>
            <a:ext cx="12188825" cy="0"/>
          </a:xfrm>
          <a:prstGeom prst="straightConnector1">
            <a:avLst/>
          </a:prstGeom>
          <a:noFill/>
          <a:ln w="50800" cap="flat" cmpd="sng">
            <a:solidFill>
              <a:srgbClr val="3F3F3F"/>
            </a:solidFill>
            <a:prstDash val="solid"/>
            <a:round/>
            <a:headEnd type="none" w="sm" len="sm"/>
            <a:tailEnd type="none" w="sm" len="sm"/>
          </a:ln>
        </p:spPr>
      </p:cxnSp>
      <p:graphicFrame>
        <p:nvGraphicFramePr>
          <p:cNvPr id="1798" name="Google Shape;1798;p229"/>
          <p:cNvGraphicFramePr/>
          <p:nvPr/>
        </p:nvGraphicFramePr>
        <p:xfrm>
          <a:off x="320040" y="2492514"/>
          <a:ext cx="11496800" cy="3873425"/>
        </p:xfrm>
        <a:graphic>
          <a:graphicData uri="http://schemas.openxmlformats.org/drawingml/2006/table">
            <a:tbl>
              <a:tblPr firstRow="1" firstCol="1" bandRow="1">
                <a:noFill/>
                <a:tableStyleId>{1CD02F92-49FE-405D-97F2-4ADAB8161A26}</a:tableStyleId>
              </a:tblPr>
              <a:tblGrid>
                <a:gridCol w="5748400">
                  <a:extLst>
                    <a:ext uri="{9D8B030D-6E8A-4147-A177-3AD203B41FA5}">
                      <a16:colId xmlns:a16="http://schemas.microsoft.com/office/drawing/2014/main" val="20000"/>
                    </a:ext>
                  </a:extLst>
                </a:gridCol>
                <a:gridCol w="5748400">
                  <a:extLst>
                    <a:ext uri="{9D8B030D-6E8A-4147-A177-3AD203B41FA5}">
                      <a16:colId xmlns:a16="http://schemas.microsoft.com/office/drawing/2014/main" val="20001"/>
                    </a:ext>
                  </a:extLst>
                </a:gridCol>
              </a:tblGrid>
              <a:tr h="3867700">
                <a:tc>
                  <a:txBody>
                    <a:bodyPr/>
                    <a:lstStyle/>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Rx = Prescription</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OTC = Over the Counter</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p.r.n. = when necessary or as needed</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q (Q) = every</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t.i.d. (TID) = three times a day</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oz = ounce</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D/C or d/c = discontinue</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mg = milligrams</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Cap = capsule</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cc = centimeters</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b="1" u="none" strike="noStrike" cap="none">
                          <a:solidFill>
                            <a:srgbClr val="3F3F3F"/>
                          </a:solidFill>
                        </a:rPr>
                        <a:t>A.M. = morning</a:t>
                      </a:r>
                      <a:endParaRPr sz="2000" b="1" u="none" strike="noStrike" cap="none">
                        <a:solidFill>
                          <a:srgbClr val="3F3F3F"/>
                        </a:solidFill>
                        <a:latin typeface="Libre Franklin"/>
                        <a:ea typeface="Libre Franklin"/>
                        <a:cs typeface="Libre Franklin"/>
                        <a:sym typeface="Libre Franklin"/>
                      </a:endParaRPr>
                    </a:p>
                  </a:txBody>
                  <a:tcPr marL="251300" marR="150775" marT="150775" marB="1507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8F9A9D">
                          <a:alpha val="6000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TBSP = tablespoon (3 tsps. Or 15 ml)</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h. = hour</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Qty = quantity</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b.i.d. (BID) = twice a day</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q.i.d (QID) = four times a day</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BT = bedtime</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hs = hour of sleep</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STAT = Immediately</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GM, gm = grams (1,000 mg)</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Tab – tablet</a:t>
                      </a:r>
                      <a:endParaRPr sz="1400" u="none" strike="noStrike" cap="none"/>
                    </a:p>
                    <a:p>
                      <a:pPr marL="0" marR="0" lvl="0" indent="0" algn="l" rtl="0">
                        <a:lnSpc>
                          <a:spcPct val="107000"/>
                        </a:lnSpc>
                        <a:spcBef>
                          <a:spcPts val="0"/>
                        </a:spcBef>
                        <a:spcAft>
                          <a:spcPts val="0"/>
                        </a:spcAft>
                        <a:buClr>
                          <a:srgbClr val="000000"/>
                        </a:buClr>
                        <a:buSzPts val="2000"/>
                        <a:buFont typeface="Arial"/>
                        <a:buNone/>
                      </a:pPr>
                      <a:r>
                        <a:rPr lang="en-US" sz="2000" u="none" strike="noStrike" cap="none">
                          <a:solidFill>
                            <a:srgbClr val="3F3F3F"/>
                          </a:solidFill>
                        </a:rPr>
                        <a:t>P.M. = afternoon/evening</a:t>
                      </a:r>
                      <a:endParaRPr sz="2000" u="none" strike="noStrike" cap="none">
                        <a:solidFill>
                          <a:srgbClr val="3F3F3F"/>
                        </a:solidFill>
                        <a:latin typeface="Libre Franklin"/>
                        <a:ea typeface="Libre Franklin"/>
                        <a:cs typeface="Libre Franklin"/>
                        <a:sym typeface="Libre Franklin"/>
                      </a:endParaRPr>
                    </a:p>
                  </a:txBody>
                  <a:tcPr marL="251300" marR="150775" marT="150775" marB="1507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8F9A9D">
                          <a:alpha val="6000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799" name="Google Shape;1799;p22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3"/>
        <p:cNvGrpSpPr/>
        <p:nvPr/>
      </p:nvGrpSpPr>
      <p:grpSpPr>
        <a:xfrm>
          <a:off x="0" y="0"/>
          <a:ext cx="0" cy="0"/>
          <a:chOff x="0" y="0"/>
          <a:chExt cx="0" cy="0"/>
        </a:xfrm>
      </p:grpSpPr>
      <p:sp>
        <p:nvSpPr>
          <p:cNvPr id="1804" name="Google Shape;1804;p159"/>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05" name="Google Shape;1805;p159"/>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806" name="Google Shape;1806;p159"/>
          <p:cNvSpPr txBox="1">
            <a:spLocks noGrp="1"/>
          </p:cNvSpPr>
          <p:nvPr>
            <p:ph type="body" idx="1"/>
          </p:nvPr>
        </p:nvSpPr>
        <p:spPr>
          <a:xfrm>
            <a:off x="1146078" y="1569274"/>
            <a:ext cx="10515600" cy="4555142"/>
          </a:xfrm>
          <a:prstGeom prst="rect">
            <a:avLst/>
          </a:prstGeom>
          <a:noFill/>
          <a:ln>
            <a:noFill/>
          </a:ln>
        </p:spPr>
        <p:txBody>
          <a:bodyPr spcFirstLastPara="1" wrap="square" lIns="91425" tIns="45700" rIns="91425" bIns="45700" anchor="t" anchorCtr="0">
            <a:normAutofit/>
          </a:bodyPr>
          <a:lstStyle/>
          <a:p>
            <a:pPr marL="0" lvl="0" indent="0" algn="l" rtl="0">
              <a:lnSpc>
                <a:spcPct val="60000"/>
              </a:lnSpc>
              <a:spcBef>
                <a:spcPts val="0"/>
              </a:spcBef>
              <a:spcAft>
                <a:spcPts val="0"/>
              </a:spcAft>
              <a:buClr>
                <a:schemeClr val="dk1"/>
              </a:buClr>
              <a:buSzPts val="1850"/>
              <a:buNone/>
            </a:pPr>
            <a:r>
              <a:rPr lang="en-US" sz="3000"/>
              <a:t>Dose is a term used to describe how much medication or how many units are to be taken at any time. A dose can be described as a single dose or a daily dose. For example, an oral medication (capsules or tablets) may be prescribed as:</a:t>
            </a:r>
            <a:endParaRPr sz="3000"/>
          </a:p>
          <a:p>
            <a:pPr marL="0" lvl="0" indent="0" algn="l" rtl="0">
              <a:lnSpc>
                <a:spcPct val="60000"/>
              </a:lnSpc>
              <a:spcBef>
                <a:spcPts val="0"/>
              </a:spcBef>
              <a:spcAft>
                <a:spcPts val="0"/>
              </a:spcAft>
              <a:buClr>
                <a:schemeClr val="dk1"/>
              </a:buClr>
              <a:buSzPts val="1850"/>
              <a:buNone/>
            </a:pPr>
            <a:endParaRPr/>
          </a:p>
          <a:p>
            <a:pPr marL="0" lvl="0" indent="0" algn="l" rtl="0">
              <a:lnSpc>
                <a:spcPct val="60000"/>
              </a:lnSpc>
              <a:spcBef>
                <a:spcPts val="0"/>
              </a:spcBef>
              <a:spcAft>
                <a:spcPts val="0"/>
              </a:spcAft>
              <a:buClr>
                <a:schemeClr val="dk1"/>
              </a:buClr>
              <a:buSzPts val="1850"/>
              <a:buNone/>
            </a:pPr>
            <a:r>
              <a:rPr lang="en-US" sz="2400"/>
              <a:t>Amoxicillin 500mg capsules		In this example the individual is taking 500mg</a:t>
            </a:r>
            <a:endParaRPr sz="3600"/>
          </a:p>
          <a:p>
            <a:pPr marL="0" lvl="0" indent="0" algn="l" rtl="0">
              <a:lnSpc>
                <a:spcPct val="60000"/>
              </a:lnSpc>
              <a:spcBef>
                <a:spcPts val="0"/>
              </a:spcBef>
              <a:spcAft>
                <a:spcPts val="0"/>
              </a:spcAft>
              <a:buClr>
                <a:schemeClr val="dk1"/>
              </a:buClr>
              <a:buSzPts val="1850"/>
              <a:buNone/>
            </a:pPr>
            <a:r>
              <a:rPr lang="en-US" sz="2400"/>
              <a:t>Take 1 capsule 3 times daily		single dose and a 1500 mg daily dose</a:t>
            </a:r>
            <a:endParaRPr sz="3600"/>
          </a:p>
          <a:p>
            <a:pPr marL="117475" lvl="0" indent="0" algn="l" rtl="0">
              <a:lnSpc>
                <a:spcPct val="60000"/>
              </a:lnSpc>
              <a:spcBef>
                <a:spcPts val="0"/>
              </a:spcBef>
              <a:spcAft>
                <a:spcPts val="0"/>
              </a:spcAft>
              <a:buClr>
                <a:schemeClr val="dk1"/>
              </a:buClr>
              <a:buSzPts val="1850"/>
              <a:buNone/>
            </a:pPr>
            <a:endParaRPr sz="2400"/>
          </a:p>
          <a:p>
            <a:pPr marL="0" lvl="0" indent="0" algn="l" rtl="0">
              <a:lnSpc>
                <a:spcPct val="60000"/>
              </a:lnSpc>
              <a:spcBef>
                <a:spcPts val="0"/>
              </a:spcBef>
              <a:spcAft>
                <a:spcPts val="0"/>
              </a:spcAft>
              <a:buClr>
                <a:schemeClr val="dk1"/>
              </a:buClr>
              <a:buSzPts val="1850"/>
              <a:buNone/>
            </a:pPr>
            <a:r>
              <a:rPr lang="en-US" sz="2400"/>
              <a:t>Tegretol 200 mg tabs		In this example the individual is taking 2-400mg</a:t>
            </a:r>
            <a:endParaRPr sz="3600"/>
          </a:p>
          <a:p>
            <a:pPr marL="0" lvl="0" indent="0" algn="l" rtl="0">
              <a:lnSpc>
                <a:spcPct val="60000"/>
              </a:lnSpc>
              <a:spcBef>
                <a:spcPts val="0"/>
              </a:spcBef>
              <a:spcAft>
                <a:spcPts val="0"/>
              </a:spcAft>
              <a:buClr>
                <a:schemeClr val="dk1"/>
              </a:buClr>
              <a:buSzPts val="1850"/>
              <a:buNone/>
            </a:pPr>
            <a:r>
              <a:rPr lang="en-US" sz="2400"/>
              <a:t>2 tabs at 7a.m. 2 tabs at 2p.m.		single doses, and 200 mg single dose and a</a:t>
            </a:r>
            <a:endParaRPr sz="3600"/>
          </a:p>
          <a:p>
            <a:pPr marL="0" lvl="0" indent="0" algn="l" rtl="0">
              <a:lnSpc>
                <a:spcPct val="60000"/>
              </a:lnSpc>
              <a:spcBef>
                <a:spcPts val="0"/>
              </a:spcBef>
              <a:spcAft>
                <a:spcPts val="0"/>
              </a:spcAft>
              <a:buClr>
                <a:schemeClr val="dk1"/>
              </a:buClr>
              <a:buSzPts val="1850"/>
              <a:buNone/>
            </a:pPr>
            <a:r>
              <a:rPr lang="en-US" sz="2400"/>
              <a:t>And 1 tab at 9p.m.			1000 mg daily dose</a:t>
            </a:r>
            <a:endParaRPr sz="3600"/>
          </a:p>
          <a:p>
            <a:pPr marL="0" lvl="0" indent="0" algn="l" rtl="0">
              <a:lnSpc>
                <a:spcPct val="60000"/>
              </a:lnSpc>
              <a:spcBef>
                <a:spcPts val="0"/>
              </a:spcBef>
              <a:spcAft>
                <a:spcPts val="0"/>
              </a:spcAft>
              <a:buClr>
                <a:schemeClr val="dk1"/>
              </a:buClr>
              <a:buSzPts val="1850"/>
              <a:buNone/>
            </a:pPr>
            <a:endParaRPr sz="2400"/>
          </a:p>
          <a:p>
            <a:pPr marL="0" lvl="0" indent="0" algn="l" rtl="0">
              <a:lnSpc>
                <a:spcPct val="60000"/>
              </a:lnSpc>
              <a:spcBef>
                <a:spcPts val="0"/>
              </a:spcBef>
              <a:spcAft>
                <a:spcPts val="0"/>
              </a:spcAft>
              <a:buClr>
                <a:schemeClr val="dk1"/>
              </a:buClr>
              <a:buSzPts val="1850"/>
              <a:buNone/>
            </a:pPr>
            <a:r>
              <a:rPr lang="en-US" sz="2400"/>
              <a:t>A liquid medication may be prescribed as: </a:t>
            </a:r>
            <a:endParaRPr sz="3600"/>
          </a:p>
          <a:p>
            <a:pPr marL="0" lvl="0" indent="0" algn="l" rtl="0">
              <a:lnSpc>
                <a:spcPct val="60000"/>
              </a:lnSpc>
              <a:spcBef>
                <a:spcPts val="0"/>
              </a:spcBef>
              <a:spcAft>
                <a:spcPts val="0"/>
              </a:spcAft>
              <a:buClr>
                <a:schemeClr val="dk1"/>
              </a:buClr>
              <a:buSzPts val="1850"/>
              <a:buNone/>
            </a:pPr>
            <a:endParaRPr sz="2400"/>
          </a:p>
          <a:p>
            <a:pPr marL="0" lvl="0" indent="0" algn="l" rtl="0">
              <a:lnSpc>
                <a:spcPct val="60000"/>
              </a:lnSpc>
              <a:spcBef>
                <a:spcPts val="0"/>
              </a:spcBef>
              <a:spcAft>
                <a:spcPts val="0"/>
              </a:spcAft>
              <a:buClr>
                <a:schemeClr val="dk1"/>
              </a:buClr>
              <a:buSzPts val="1850"/>
              <a:buNone/>
            </a:pPr>
            <a:r>
              <a:rPr lang="en-US" sz="2400"/>
              <a:t>Amoxicillin 250 mg/5cc		In this example the individual is taking a 5cc</a:t>
            </a:r>
            <a:endParaRPr sz="3600"/>
          </a:p>
          <a:p>
            <a:pPr marL="0" lvl="0" indent="0" algn="l" rtl="0">
              <a:lnSpc>
                <a:spcPct val="60000"/>
              </a:lnSpc>
              <a:spcBef>
                <a:spcPts val="0"/>
              </a:spcBef>
              <a:spcAft>
                <a:spcPts val="0"/>
              </a:spcAft>
              <a:buClr>
                <a:schemeClr val="dk1"/>
              </a:buClr>
              <a:buSzPts val="1850"/>
              <a:buNone/>
            </a:pPr>
            <a:r>
              <a:rPr lang="en-US" sz="2400"/>
              <a:t>Give 5cc (5cc= 1 teaspoon) 		single dose and a 20cc daily dose</a:t>
            </a:r>
            <a:endParaRPr sz="3600"/>
          </a:p>
          <a:p>
            <a:pPr marL="0" lvl="0" indent="0" algn="l" rtl="0">
              <a:lnSpc>
                <a:spcPct val="60000"/>
              </a:lnSpc>
              <a:spcBef>
                <a:spcPts val="0"/>
              </a:spcBef>
              <a:spcAft>
                <a:spcPts val="0"/>
              </a:spcAft>
              <a:buClr>
                <a:schemeClr val="dk1"/>
              </a:buClr>
              <a:buSzPts val="1850"/>
              <a:buNone/>
            </a:pPr>
            <a:r>
              <a:rPr lang="en-US" sz="2400"/>
              <a:t>4 times a day of Q.I.D.</a:t>
            </a:r>
            <a:endParaRPr sz="3600"/>
          </a:p>
        </p:txBody>
      </p:sp>
      <p:sp>
        <p:nvSpPr>
          <p:cNvPr id="1807" name="Google Shape;1807;p159"/>
          <p:cNvSpPr/>
          <p:nvPr/>
        </p:nvSpPr>
        <p:spPr>
          <a:xfrm>
            <a:off x="11682460"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40</a:t>
            </a:r>
            <a:endParaRPr sz="1200" b="0" i="0" u="none" strike="noStrike" cap="none">
              <a:solidFill>
                <a:srgbClr val="000000"/>
              </a:solidFill>
              <a:latin typeface="Garamond"/>
              <a:ea typeface="Garamond"/>
              <a:cs typeface="Garamond"/>
              <a:sym typeface="Garamond"/>
            </a:endParaRPr>
          </a:p>
        </p:txBody>
      </p:sp>
      <p:sp>
        <p:nvSpPr>
          <p:cNvPr id="1808" name="Google Shape;1808;p159"/>
          <p:cNvSpPr txBox="1"/>
          <p:nvPr/>
        </p:nvSpPr>
        <p:spPr>
          <a:xfrm>
            <a:off x="3017372" y="238999"/>
            <a:ext cx="615725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6000" b="0" i="0" u="none" strike="noStrike" cap="none">
                <a:solidFill>
                  <a:schemeClr val="dk1"/>
                </a:solidFill>
                <a:latin typeface="Garamond"/>
                <a:ea typeface="Garamond"/>
                <a:cs typeface="Garamond"/>
                <a:sym typeface="Garamond"/>
              </a:rPr>
              <a:t>Medication</a:t>
            </a:r>
            <a:r>
              <a:rPr lang="en-US" sz="6000" b="0" i="0" u="none" strike="noStrike" cap="none">
                <a:solidFill>
                  <a:srgbClr val="000000"/>
                </a:solidFill>
                <a:latin typeface="Garamond"/>
                <a:ea typeface="Garamond"/>
                <a:cs typeface="Garamond"/>
                <a:sym typeface="Garamond"/>
              </a:rPr>
              <a:t> Dosage</a:t>
            </a:r>
            <a:endParaRPr sz="60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9"/>
        <p:cNvGrpSpPr/>
        <p:nvPr/>
      </p:nvGrpSpPr>
      <p:grpSpPr>
        <a:xfrm>
          <a:off x="0" y="0"/>
          <a:ext cx="0" cy="0"/>
          <a:chOff x="0" y="0"/>
          <a:chExt cx="0" cy="0"/>
        </a:xfrm>
      </p:grpSpPr>
      <p:sp>
        <p:nvSpPr>
          <p:cNvPr id="390" name="Google Shape;390;p18"/>
          <p:cNvSpPr/>
          <p:nvPr/>
        </p:nvSpPr>
        <p:spPr>
          <a:xfrm>
            <a:off x="475488" y="0"/>
            <a:ext cx="10910292"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391" name="Google Shape;391;p1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2" name="Google Shape;392;p18"/>
          <p:cNvSpPr txBox="1">
            <a:spLocks noGrp="1"/>
          </p:cNvSpPr>
          <p:nvPr>
            <p:ph type="title"/>
          </p:nvPr>
        </p:nvSpPr>
        <p:spPr>
          <a:xfrm>
            <a:off x="3043403" y="4274820"/>
            <a:ext cx="6105194" cy="136811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90"/>
              <a:buFont typeface="Gill Sans"/>
              <a:buNone/>
            </a:pPr>
            <a:r>
              <a:rPr lang="en-US" sz="6000">
                <a:solidFill>
                  <a:schemeClr val="lt1"/>
                </a:solidFill>
                <a:latin typeface="Garamond"/>
                <a:ea typeface="Garamond"/>
                <a:cs typeface="Garamond"/>
                <a:sym typeface="Garamond"/>
              </a:rPr>
              <a:t>CODE OF PROFESSIONAL ETHICS</a:t>
            </a:r>
            <a:br>
              <a:rPr lang="en-US" sz="6000">
                <a:solidFill>
                  <a:schemeClr val="lt1"/>
                </a:solidFill>
              </a:rPr>
            </a:br>
            <a:br>
              <a:rPr lang="en-US" sz="6000">
                <a:solidFill>
                  <a:schemeClr val="lt1"/>
                </a:solidFill>
              </a:rPr>
            </a:br>
            <a:r>
              <a:rPr lang="en-US" sz="3000">
                <a:solidFill>
                  <a:schemeClr val="lt1"/>
                </a:solidFill>
              </a:rPr>
              <a:t>Please Read Appendix B in your Participant Guide.</a:t>
            </a:r>
            <a:endParaRPr sz="3000">
              <a:solidFill>
                <a:schemeClr val="lt1"/>
              </a:solidFill>
              <a:latin typeface="Garamond"/>
              <a:ea typeface="Garamond"/>
              <a:cs typeface="Garamond"/>
              <a:sym typeface="Garamond"/>
            </a:endParaRPr>
          </a:p>
        </p:txBody>
      </p:sp>
      <p:sp>
        <p:nvSpPr>
          <p:cNvPr id="393" name="Google Shape;393;p1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8</a:t>
            </a:r>
            <a:endParaRPr sz="1400" b="0" i="0" u="none" strike="noStrike" cap="none">
              <a:solidFill>
                <a:srgbClr val="000000"/>
              </a:solidFill>
              <a:latin typeface="Garamond"/>
              <a:ea typeface="Garamond"/>
              <a:cs typeface="Garamond"/>
              <a:sym typeface="Garamond"/>
            </a:endParaRPr>
          </a:p>
        </p:txBody>
      </p:sp>
    </p:spTree>
  </p:cSld>
  <p:clrMapOvr>
    <a:masterClrMapping/>
  </p:clrMapOvr>
  <p:transition spd="slow">
    <p:push/>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p230"/>
          <p:cNvSpPr txBox="1">
            <a:spLocks noGrp="1"/>
          </p:cNvSpPr>
          <p:nvPr>
            <p:ph type="title"/>
          </p:nvPr>
        </p:nvSpPr>
        <p:spPr>
          <a:xfrm>
            <a:off x="3578774" y="232833"/>
            <a:ext cx="5034452" cy="160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000"/>
              <a:buNone/>
            </a:pPr>
            <a:r>
              <a:rPr lang="en-US" sz="6000">
                <a:solidFill>
                  <a:schemeClr val="dk1"/>
                </a:solidFill>
              </a:rPr>
              <a:t>Label Warnings  </a:t>
            </a:r>
            <a:endParaRPr sz="6000"/>
          </a:p>
          <a:p>
            <a:pPr marL="0" lvl="0" indent="0" algn="ctr" rtl="0">
              <a:lnSpc>
                <a:spcPct val="90000"/>
              </a:lnSpc>
              <a:spcBef>
                <a:spcPts val="0"/>
              </a:spcBef>
              <a:spcAft>
                <a:spcPts val="0"/>
              </a:spcAft>
              <a:buClr>
                <a:schemeClr val="dk1"/>
              </a:buClr>
              <a:buSzPts val="2000"/>
              <a:buNone/>
            </a:pPr>
            <a:endParaRPr sz="6000"/>
          </a:p>
          <a:p>
            <a:pPr marL="0" lvl="0" indent="0" algn="ctr" rtl="0">
              <a:lnSpc>
                <a:spcPct val="90000"/>
              </a:lnSpc>
              <a:spcBef>
                <a:spcPts val="1000"/>
              </a:spcBef>
              <a:spcAft>
                <a:spcPts val="0"/>
              </a:spcAft>
              <a:buClr>
                <a:schemeClr val="dk1"/>
              </a:buClr>
              <a:buSzPts val="2000"/>
              <a:buNone/>
            </a:pPr>
            <a:endParaRPr sz="6000">
              <a:solidFill>
                <a:schemeClr val="dk1"/>
              </a:solidFill>
            </a:endParaRPr>
          </a:p>
          <a:p>
            <a:pPr marL="0" lvl="0" indent="0" algn="ctr" rtl="0">
              <a:lnSpc>
                <a:spcPct val="90000"/>
              </a:lnSpc>
              <a:spcBef>
                <a:spcPts val="1000"/>
              </a:spcBef>
              <a:spcAft>
                <a:spcPts val="0"/>
              </a:spcAft>
              <a:buClr>
                <a:schemeClr val="dk1"/>
              </a:buClr>
              <a:buSzPts val="2000"/>
              <a:buNone/>
            </a:pPr>
            <a:endParaRPr sz="6000"/>
          </a:p>
        </p:txBody>
      </p:sp>
      <p:graphicFrame>
        <p:nvGraphicFramePr>
          <p:cNvPr id="1814" name="Google Shape;1814;p230"/>
          <p:cNvGraphicFramePr/>
          <p:nvPr/>
        </p:nvGraphicFramePr>
        <p:xfrm>
          <a:off x="336281" y="1032933"/>
          <a:ext cx="11519450" cy="5657750"/>
        </p:xfrm>
        <a:graphic>
          <a:graphicData uri="http://schemas.openxmlformats.org/drawingml/2006/table">
            <a:tbl>
              <a:tblPr firstRow="1" bandRow="1">
                <a:noFill/>
                <a:tableStyleId>{1CD02F92-49FE-405D-97F2-4ADAB8161A26}</a:tableStyleId>
              </a:tblPr>
              <a:tblGrid>
                <a:gridCol w="11519450">
                  <a:extLst>
                    <a:ext uri="{9D8B030D-6E8A-4147-A177-3AD203B41FA5}">
                      <a16:colId xmlns:a16="http://schemas.microsoft.com/office/drawing/2014/main" val="20000"/>
                    </a:ext>
                  </a:extLst>
                </a:gridCol>
              </a:tblGrid>
              <a:tr h="5263950">
                <a:tc>
                  <a:txBody>
                    <a:bodyPr/>
                    <a:lstStyle/>
                    <a:p>
                      <a:pPr marL="0" marR="0" lvl="0" indent="0" algn="ctr" rtl="0">
                        <a:lnSpc>
                          <a:spcPct val="100000"/>
                        </a:lnSpc>
                        <a:spcBef>
                          <a:spcPts val="0"/>
                        </a:spcBef>
                        <a:spcAft>
                          <a:spcPts val="0"/>
                        </a:spcAft>
                        <a:buClr>
                          <a:srgbClr val="000000"/>
                        </a:buClr>
                        <a:buSzPts val="1800"/>
                        <a:buFont typeface="Arial"/>
                        <a:buNone/>
                      </a:pPr>
                      <a:r>
                        <a:rPr lang="en-US" sz="3000" b="1" i="0" u="none" strike="noStrike" cap="none">
                          <a:solidFill>
                            <a:schemeClr val="dk1"/>
                          </a:solidFill>
                          <a:latin typeface="Garamond"/>
                          <a:ea typeface="Garamond"/>
                          <a:cs typeface="Garamond"/>
                          <a:sym typeface="Garamond"/>
                        </a:rPr>
                        <a:t>Medication Should Be Taken with Plenty of Water</a:t>
                      </a:r>
                      <a:endParaRPr sz="3000" b="1" i="0"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r>
                        <a:rPr lang="en-US" sz="3000" b="1" i="0" u="none" strike="noStrike" cap="none">
                          <a:solidFill>
                            <a:schemeClr val="dk1"/>
                          </a:solidFill>
                          <a:latin typeface="Garamond"/>
                          <a:ea typeface="Garamond"/>
                          <a:cs typeface="Garamond"/>
                          <a:sym typeface="Garamond"/>
                        </a:rPr>
                        <a:t>For External Use Only</a:t>
                      </a:r>
                      <a:endParaRPr sz="3000" b="1"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r>
                        <a:rPr lang="en-US" sz="3000" b="1" u="none" strike="noStrike" cap="none">
                          <a:solidFill>
                            <a:schemeClr val="dk1"/>
                          </a:solidFill>
                          <a:latin typeface="Garamond"/>
                          <a:ea typeface="Garamond"/>
                          <a:cs typeface="Garamond"/>
                          <a:sym typeface="Garamond"/>
                        </a:rPr>
                        <a:t>May Cause Drowsiness or Dizziness</a:t>
                      </a:r>
                      <a:endParaRPr sz="3000" b="1"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r>
                        <a:rPr lang="en-US" sz="3000" b="1" u="none" strike="noStrike" cap="none">
                          <a:solidFill>
                            <a:schemeClr val="dk1"/>
                          </a:solidFill>
                          <a:latin typeface="Garamond"/>
                          <a:ea typeface="Garamond"/>
                          <a:cs typeface="Garamond"/>
                          <a:sym typeface="Garamond"/>
                        </a:rPr>
                        <a:t>May Cause Discolored of the Urine or Feces</a:t>
                      </a:r>
                      <a:endParaRPr sz="3000" b="1"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r>
                        <a:rPr lang="en-US" sz="3000" b="1" u="none" strike="noStrike" cap="none">
                          <a:solidFill>
                            <a:schemeClr val="dk1"/>
                          </a:solidFill>
                          <a:latin typeface="Garamond"/>
                          <a:ea typeface="Garamond"/>
                          <a:cs typeface="Garamond"/>
                          <a:sym typeface="Garamond"/>
                        </a:rPr>
                        <a:t>Finish All of This Medication Unless </a:t>
                      </a:r>
                      <a:endParaRPr sz="3000" b="1" u="none" strike="noStrike" cap="none">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r>
                        <a:rPr lang="en-US" sz="3000" b="1" u="none" strike="noStrike" cap="none">
                          <a:solidFill>
                            <a:schemeClr val="dk1"/>
                          </a:solidFill>
                          <a:latin typeface="Garamond"/>
                          <a:ea typeface="Garamond"/>
                          <a:cs typeface="Garamond"/>
                          <a:sym typeface="Garamond"/>
                        </a:rPr>
                        <a:t>Otherwise Directed by Prescriber</a:t>
                      </a:r>
                      <a:endParaRPr sz="3000" b="1"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1100"/>
                        <a:buFont typeface="Calibri"/>
                        <a:buNone/>
                      </a:pPr>
                      <a:r>
                        <a:rPr lang="en-US" sz="3000" b="1" u="none" strike="noStrike" cap="none">
                          <a:solidFill>
                            <a:schemeClr val="dk1"/>
                          </a:solidFill>
                          <a:latin typeface="Garamond"/>
                          <a:ea typeface="Garamond"/>
                          <a:cs typeface="Garamond"/>
                          <a:sym typeface="Garamond"/>
                        </a:rPr>
                        <a:t>It May be Advised to Drink a Full Glass of Orange Juice or Eat a Banana Daily</a:t>
                      </a:r>
                      <a:endParaRPr sz="3000" b="1"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1100"/>
                        <a:buFont typeface="Calibri"/>
                        <a:buNone/>
                      </a:pPr>
                      <a:r>
                        <a:rPr lang="en-US" sz="3000" b="1" u="none" strike="noStrike" cap="none">
                          <a:solidFill>
                            <a:schemeClr val="dk1"/>
                          </a:solidFill>
                          <a:latin typeface="Garamond"/>
                          <a:ea typeface="Garamond"/>
                          <a:cs typeface="Garamond"/>
                          <a:sym typeface="Garamond"/>
                        </a:rPr>
                        <a:t>Take Medication on an Empty Stomach 1 hour before or 2 hours after a Meal Unless Otherwise Directed by Your Doctor</a:t>
                      </a:r>
                      <a:endParaRPr sz="3000" b="1" u="none" strike="noStrike" cap="none">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ts val="1100"/>
                        <a:buFont typeface="Calibri"/>
                        <a:buNone/>
                      </a:pPr>
                      <a:r>
                        <a:rPr lang="en-US" sz="3000" b="1" u="none" strike="noStrike" cap="none">
                          <a:solidFill>
                            <a:schemeClr val="dk1"/>
                          </a:solidFill>
                          <a:latin typeface="Garamond"/>
                          <a:ea typeface="Garamond"/>
                          <a:cs typeface="Garamond"/>
                          <a:sym typeface="Garamond"/>
                        </a:rPr>
                        <a:t>Do not take with Dairy Products, Antacids or Iron Preparations Within One Hour of this Medication</a:t>
                      </a:r>
                      <a:endParaRPr sz="3000" b="1" u="none" strike="noStrike" cap="none">
                        <a:latin typeface="Garamond"/>
                        <a:ea typeface="Garamond"/>
                        <a:cs typeface="Garamond"/>
                        <a:sym typeface="Garamond"/>
                      </a:endParaRPr>
                    </a:p>
                  </a:txBody>
                  <a:tcPr marL="142775" marR="85675" marT="85675" marB="856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8F9A9D">
                          <a:alpha val="6000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bl>
          </a:graphicData>
        </a:graphic>
      </p:graphicFrame>
      <p:sp>
        <p:nvSpPr>
          <p:cNvPr id="1815" name="Google Shape;1815;p23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63"/>
          <p:cNvSpPr txBox="1">
            <a:spLocks noGrp="1"/>
          </p:cNvSpPr>
          <p:nvPr>
            <p:ph type="title"/>
          </p:nvPr>
        </p:nvSpPr>
        <p:spPr>
          <a:xfrm>
            <a:off x="2409825" y="654050"/>
            <a:ext cx="7303135" cy="12017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n-US" sz="6000"/>
              <a:t>Examples of Medication Containers  </a:t>
            </a:r>
            <a:endParaRPr sz="6000"/>
          </a:p>
        </p:txBody>
      </p:sp>
      <p:sp>
        <p:nvSpPr>
          <p:cNvPr id="1821" name="Google Shape;1821;p163" descr="A picture containing bottle, lotion&#10;&#10;Description automatically generated"/>
          <p:cNvSpPr/>
          <p:nvPr/>
        </p:nvSpPr>
        <p:spPr>
          <a:xfrm>
            <a:off x="468313" y="71438"/>
            <a:ext cx="573087" cy="11652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2" name="Google Shape;1822;p163" descr="A close up of a device&#10;&#10;Description automatically generated"/>
          <p:cNvSpPr/>
          <p:nvPr/>
        </p:nvSpPr>
        <p:spPr>
          <a:xfrm>
            <a:off x="122238" y="160338"/>
            <a:ext cx="1260475" cy="107156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3" name="Google Shape;1823;p163" descr="A picture containing sitting&#10;&#10;Description automatically generated"/>
          <p:cNvSpPr/>
          <p:nvPr/>
        </p:nvSpPr>
        <p:spPr>
          <a:xfrm>
            <a:off x="277813" y="107950"/>
            <a:ext cx="1001712" cy="10572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4" name="Google Shape;1824;p163" descr="A picture containing indoor, food, different, filled&#10;&#10;Description automatically generated"/>
          <p:cNvSpPr/>
          <p:nvPr/>
        </p:nvSpPr>
        <p:spPr>
          <a:xfrm>
            <a:off x="352425" y="76200"/>
            <a:ext cx="884238" cy="12017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5" name="Google Shape;1825;p163" descr="A picture containing bottle, lotion&#10;&#10;Description automatically generated"/>
          <p:cNvSpPr/>
          <p:nvPr/>
        </p:nvSpPr>
        <p:spPr>
          <a:xfrm>
            <a:off x="468313" y="71438"/>
            <a:ext cx="573087" cy="11652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6" name="Google Shape;1826;p163" descr="A close up of a device&#10;&#10;Description automatically generated"/>
          <p:cNvSpPr/>
          <p:nvPr/>
        </p:nvSpPr>
        <p:spPr>
          <a:xfrm>
            <a:off x="122238" y="160338"/>
            <a:ext cx="1260475" cy="107156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7" name="Google Shape;1827;p163" descr="A picture containing sitting&#10;&#10;Description automatically generated"/>
          <p:cNvSpPr/>
          <p:nvPr/>
        </p:nvSpPr>
        <p:spPr>
          <a:xfrm>
            <a:off x="277813" y="107950"/>
            <a:ext cx="1001712" cy="10572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8" name="Google Shape;1828;p163" descr="A picture containing indoor, food, different, filled&#10;&#10;Description automatically generated"/>
          <p:cNvSpPr/>
          <p:nvPr/>
        </p:nvSpPr>
        <p:spPr>
          <a:xfrm>
            <a:off x="352425" y="76200"/>
            <a:ext cx="884238" cy="12017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9" name="Google Shape;1829;p16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41</a:t>
            </a:r>
            <a:endParaRPr sz="1200" b="0" i="0" u="none" strike="noStrike" cap="none">
              <a:solidFill>
                <a:srgbClr val="000000"/>
              </a:solidFill>
              <a:latin typeface="Garamond"/>
              <a:ea typeface="Garamond"/>
              <a:cs typeface="Garamond"/>
              <a:sym typeface="Garamond"/>
            </a:endParaRPr>
          </a:p>
        </p:txBody>
      </p:sp>
      <p:sp>
        <p:nvSpPr>
          <p:cNvPr id="1830" name="Google Shape;1830;p163"/>
          <p:cNvSpPr/>
          <p:nvPr/>
        </p:nvSpPr>
        <p:spPr>
          <a:xfrm>
            <a:off x="728132" y="1697791"/>
            <a:ext cx="14769369" cy="3077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pic>
        <p:nvPicPr>
          <p:cNvPr id="1831" name="Google Shape;1831;p163"/>
          <p:cNvPicPr preferRelativeResize="0"/>
          <p:nvPr/>
        </p:nvPicPr>
        <p:blipFill rotWithShape="1">
          <a:blip r:embed="rId3">
            <a:alphaModFix/>
          </a:blip>
          <a:srcRect/>
          <a:stretch/>
        </p:blipFill>
        <p:spPr>
          <a:xfrm>
            <a:off x="728132" y="2275641"/>
            <a:ext cx="11093445" cy="2707329"/>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5"/>
        <p:cNvGrpSpPr/>
        <p:nvPr/>
      </p:nvGrpSpPr>
      <p:grpSpPr>
        <a:xfrm>
          <a:off x="0" y="0"/>
          <a:ext cx="0" cy="0"/>
          <a:chOff x="0" y="0"/>
          <a:chExt cx="0" cy="0"/>
        </a:xfrm>
      </p:grpSpPr>
      <p:sp>
        <p:nvSpPr>
          <p:cNvPr id="1836" name="Google Shape;1836;p16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37" name="Google Shape;1837;p164"/>
          <p:cNvSpPr/>
          <p:nvPr/>
        </p:nvSpPr>
        <p:spPr>
          <a:xfrm>
            <a:off x="0" y="0"/>
            <a:ext cx="8452322" cy="6858000"/>
          </a:xfrm>
          <a:custGeom>
            <a:avLst/>
            <a:gdLst/>
            <a:ahLst/>
            <a:cxnLst/>
            <a:rect l="l" t="t" r="r" b="b"/>
            <a:pathLst>
              <a:path w="8452322" h="6858000" extrusionOk="0">
                <a:moveTo>
                  <a:pt x="0" y="0"/>
                </a:moveTo>
                <a:lnTo>
                  <a:pt x="7447992" y="0"/>
                </a:lnTo>
                <a:lnTo>
                  <a:pt x="7501089" y="79009"/>
                </a:lnTo>
                <a:cubicBezTo>
                  <a:pt x="8098524" y="1013167"/>
                  <a:pt x="8452322" y="2172770"/>
                  <a:pt x="8452322" y="3429001"/>
                </a:cubicBezTo>
                <a:cubicBezTo>
                  <a:pt x="8452322" y="4685233"/>
                  <a:pt x="8098524" y="5844836"/>
                  <a:pt x="7501089" y="6778993"/>
                </a:cubicBezTo>
                <a:lnTo>
                  <a:pt x="744799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4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838" name="Google Shape;1838;p164"/>
          <p:cNvSpPr/>
          <p:nvPr/>
        </p:nvSpPr>
        <p:spPr>
          <a:xfrm>
            <a:off x="0" y="0"/>
            <a:ext cx="8443572" cy="6858000"/>
          </a:xfrm>
          <a:custGeom>
            <a:avLst/>
            <a:gdLst/>
            <a:ahLst/>
            <a:cxnLst/>
            <a:rect l="l" t="t" r="r" b="b"/>
            <a:pathLst>
              <a:path w="8443572" h="6858000" extrusionOk="0">
                <a:moveTo>
                  <a:pt x="0" y="0"/>
                </a:moveTo>
                <a:lnTo>
                  <a:pt x="7439242" y="0"/>
                </a:lnTo>
                <a:lnTo>
                  <a:pt x="7492339" y="79009"/>
                </a:lnTo>
                <a:cubicBezTo>
                  <a:pt x="8089774" y="1013167"/>
                  <a:pt x="8443572" y="2172770"/>
                  <a:pt x="8443572" y="3429001"/>
                </a:cubicBezTo>
                <a:cubicBezTo>
                  <a:pt x="8443572" y="4685233"/>
                  <a:pt x="8089774" y="5844836"/>
                  <a:pt x="7492339" y="6778993"/>
                </a:cubicBezTo>
                <a:lnTo>
                  <a:pt x="7439244"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839" name="Google Shape;1839;p164"/>
          <p:cNvSpPr txBox="1">
            <a:spLocks noGrp="1"/>
          </p:cNvSpPr>
          <p:nvPr>
            <p:ph type="title"/>
          </p:nvPr>
        </p:nvSpPr>
        <p:spPr>
          <a:xfrm>
            <a:off x="616893" y="1238250"/>
            <a:ext cx="7003107" cy="438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7200"/>
              <a:buFont typeface="Calibri"/>
              <a:buNone/>
            </a:pPr>
            <a:r>
              <a:rPr lang="en-US" sz="6000">
                <a:solidFill>
                  <a:schemeClr val="dk1"/>
                </a:solidFill>
              </a:rPr>
              <a:t>Learning About Medications</a:t>
            </a:r>
            <a:endParaRPr sz="6000"/>
          </a:p>
        </p:txBody>
      </p:sp>
      <p:sp>
        <p:nvSpPr>
          <p:cNvPr id="1840" name="Google Shape;1840;p164"/>
          <p:cNvSpPr/>
          <p:nvPr/>
        </p:nvSpPr>
        <p:spPr>
          <a:xfrm>
            <a:off x="0" y="2827916"/>
            <a:ext cx="128016" cy="118872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1841" name="Google Shape;1841;p16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5"/>
        <p:cNvGrpSpPr/>
        <p:nvPr/>
      </p:nvGrpSpPr>
      <p:grpSpPr>
        <a:xfrm>
          <a:off x="0" y="0"/>
          <a:ext cx="0" cy="0"/>
          <a:chOff x="0" y="0"/>
          <a:chExt cx="0" cy="0"/>
        </a:xfrm>
      </p:grpSpPr>
      <p:sp>
        <p:nvSpPr>
          <p:cNvPr id="1846" name="Google Shape;1846;p16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47" name="Google Shape;1847;p168"/>
          <p:cNvSpPr txBox="1">
            <a:spLocks noGrp="1"/>
          </p:cNvSpPr>
          <p:nvPr>
            <p:ph type="body" idx="1"/>
          </p:nvPr>
        </p:nvSpPr>
        <p:spPr>
          <a:xfrm>
            <a:off x="152400" y="1658143"/>
            <a:ext cx="1188720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000"/>
              <a:buChar char="•"/>
            </a:pPr>
            <a:r>
              <a:rPr lang="en-US" sz="3000"/>
              <a:t>Includes key information about the individual, including any known drug allergies, and information about the individual’s medications, including the name of the medication, dose, and the times and way the medication is to be taken.</a:t>
            </a:r>
            <a:endParaRPr sz="3000"/>
          </a:p>
          <a:p>
            <a:pPr marL="342900" lvl="0" indent="-342900" algn="l" rtl="0">
              <a:lnSpc>
                <a:spcPct val="100000"/>
              </a:lnSpc>
              <a:spcBef>
                <a:spcPts val="0"/>
              </a:spcBef>
              <a:spcAft>
                <a:spcPts val="0"/>
              </a:spcAft>
              <a:buSzPts val="2000"/>
              <a:buChar char="•"/>
            </a:pPr>
            <a:r>
              <a:rPr lang="en-US" sz="3000"/>
              <a:t>Most pharmacies will print a medication sheet for home use, if requested. </a:t>
            </a:r>
            <a:endParaRPr sz="3000"/>
          </a:p>
          <a:p>
            <a:pPr marL="800100" lvl="1" indent="-342900" algn="l" rtl="0">
              <a:lnSpc>
                <a:spcPct val="100000"/>
              </a:lnSpc>
              <a:spcBef>
                <a:spcPts val="0"/>
              </a:spcBef>
              <a:spcAft>
                <a:spcPts val="0"/>
              </a:spcAft>
              <a:buSzPts val="2000"/>
              <a:buChar char="•"/>
            </a:pPr>
            <a:r>
              <a:rPr lang="en-US" sz="3000">
                <a:latin typeface="Garamond"/>
                <a:ea typeface="Garamond"/>
                <a:cs typeface="Garamond"/>
                <a:sym typeface="Garamond"/>
              </a:rPr>
              <a:t>If not, DSP should create one.</a:t>
            </a:r>
            <a:endParaRPr sz="3000"/>
          </a:p>
          <a:p>
            <a:pPr marL="800100" lvl="1" indent="-342900" algn="l" rtl="0">
              <a:lnSpc>
                <a:spcPct val="100000"/>
              </a:lnSpc>
              <a:spcBef>
                <a:spcPts val="0"/>
              </a:spcBef>
              <a:spcAft>
                <a:spcPts val="0"/>
              </a:spcAft>
              <a:buSzPts val="2000"/>
              <a:buChar char="•"/>
            </a:pPr>
            <a:r>
              <a:rPr lang="en-US" sz="3000">
                <a:latin typeface="Garamond"/>
                <a:ea typeface="Garamond"/>
                <a:cs typeface="Garamond"/>
                <a:sym typeface="Garamond"/>
              </a:rPr>
              <a:t>Transcribe (transfer information from the medication label on the prescription to the medication sheet)</a:t>
            </a:r>
            <a:endParaRPr sz="3000"/>
          </a:p>
          <a:p>
            <a:pPr marL="800100" lvl="1" indent="-342900" algn="l" rtl="0">
              <a:lnSpc>
                <a:spcPct val="100000"/>
              </a:lnSpc>
              <a:spcBef>
                <a:spcPts val="0"/>
              </a:spcBef>
              <a:spcAft>
                <a:spcPts val="0"/>
              </a:spcAft>
              <a:buSzPts val="2000"/>
              <a:buChar char="•"/>
            </a:pPr>
            <a:r>
              <a:rPr lang="en-US" sz="3000">
                <a:latin typeface="Garamond"/>
                <a:ea typeface="Garamond"/>
                <a:cs typeface="Garamond"/>
                <a:sym typeface="Garamond"/>
              </a:rPr>
              <a:t>When possible, place pre-made medication and warning labels (from the pharmacy) should be placed on medication sheet (e.g., “take with food”). </a:t>
            </a:r>
            <a:endParaRPr sz="3000"/>
          </a:p>
        </p:txBody>
      </p:sp>
      <p:sp>
        <p:nvSpPr>
          <p:cNvPr id="1848" name="Google Shape;1848;p16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41</a:t>
            </a:r>
            <a:endParaRPr sz="1200" b="0" i="0" u="none" strike="noStrike" cap="none">
              <a:solidFill>
                <a:srgbClr val="000000"/>
              </a:solidFill>
              <a:latin typeface="Garamond"/>
              <a:ea typeface="Garamond"/>
              <a:cs typeface="Garamond"/>
              <a:sym typeface="Garamond"/>
            </a:endParaRPr>
          </a:p>
        </p:txBody>
      </p:sp>
      <p:sp>
        <p:nvSpPr>
          <p:cNvPr id="1849" name="Google Shape;1849;p168"/>
          <p:cNvSpPr txBox="1"/>
          <p:nvPr/>
        </p:nvSpPr>
        <p:spPr>
          <a:xfrm>
            <a:off x="395650" y="340519"/>
            <a:ext cx="11796350" cy="14851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8800"/>
              <a:buFont typeface="Calibri"/>
              <a:buNone/>
            </a:pPr>
            <a:r>
              <a:rPr lang="en-US" sz="6000" b="0" i="0" u="none" strike="noStrike" cap="none">
                <a:solidFill>
                  <a:schemeClr val="dk1"/>
                </a:solidFill>
                <a:latin typeface="Garamond"/>
                <a:ea typeface="Garamond"/>
                <a:cs typeface="Garamond"/>
                <a:sym typeface="Garamond"/>
              </a:rPr>
              <a:t>Medication Sheets (Documentation)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3"/>
        <p:cNvGrpSpPr/>
        <p:nvPr/>
      </p:nvGrpSpPr>
      <p:grpSpPr>
        <a:xfrm>
          <a:off x="0" y="0"/>
          <a:ext cx="0" cy="0"/>
          <a:chOff x="0" y="0"/>
          <a:chExt cx="0" cy="0"/>
        </a:xfrm>
      </p:grpSpPr>
      <p:sp>
        <p:nvSpPr>
          <p:cNvPr id="1854" name="Google Shape;1854;p49"/>
          <p:cNvSpPr txBox="1">
            <a:spLocks noGrp="1"/>
          </p:cNvSpPr>
          <p:nvPr>
            <p:ph type="body" idx="1"/>
          </p:nvPr>
        </p:nvSpPr>
        <p:spPr>
          <a:xfrm>
            <a:off x="152400" y="1945553"/>
            <a:ext cx="1188720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000"/>
              <a:buChar char="•"/>
            </a:pPr>
            <a:r>
              <a:rPr lang="en-US" sz="3000"/>
              <a:t>Set up one person’s medication at a time. </a:t>
            </a:r>
            <a:endParaRPr sz="3000"/>
          </a:p>
          <a:p>
            <a:pPr marL="342900" lvl="0" indent="-342900" algn="l" rtl="0">
              <a:lnSpc>
                <a:spcPct val="100000"/>
              </a:lnSpc>
              <a:spcBef>
                <a:spcPts val="0"/>
              </a:spcBef>
              <a:spcAft>
                <a:spcPts val="0"/>
              </a:spcAft>
              <a:buSzPts val="2000"/>
              <a:buChar char="•"/>
            </a:pPr>
            <a:r>
              <a:rPr lang="en-US" sz="3000"/>
              <a:t>Record each dose of medication taken (or missed), date and time</a:t>
            </a:r>
            <a:endParaRPr sz="3000"/>
          </a:p>
          <a:p>
            <a:pPr marL="342900" lvl="0" indent="-342900" algn="l" rtl="0">
              <a:lnSpc>
                <a:spcPct val="100000"/>
              </a:lnSpc>
              <a:spcBef>
                <a:spcPts val="0"/>
              </a:spcBef>
              <a:spcAft>
                <a:spcPts val="0"/>
              </a:spcAft>
              <a:buSzPts val="2000"/>
              <a:buChar char="•"/>
            </a:pPr>
            <a:r>
              <a:rPr lang="en-US" sz="3000"/>
              <a:t>Document each dose of medication given immediately after administration</a:t>
            </a:r>
            <a:endParaRPr sz="3000"/>
          </a:p>
          <a:p>
            <a:pPr marL="342900" lvl="0" indent="-342900" algn="l" rtl="0">
              <a:lnSpc>
                <a:spcPct val="100000"/>
              </a:lnSpc>
              <a:spcBef>
                <a:spcPts val="0"/>
              </a:spcBef>
              <a:spcAft>
                <a:spcPts val="0"/>
              </a:spcAft>
              <a:buSzPts val="2000"/>
              <a:buChar char="•"/>
            </a:pPr>
            <a:r>
              <a:rPr lang="en-US" sz="3000"/>
              <a:t>Update Medication Sheet as prescription changes.</a:t>
            </a:r>
            <a:endParaRPr sz="3000"/>
          </a:p>
        </p:txBody>
      </p:sp>
      <p:sp>
        <p:nvSpPr>
          <p:cNvPr id="1855" name="Google Shape;1855;p4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42</a:t>
            </a:r>
            <a:endParaRPr sz="1200" b="0" i="0" u="none" strike="noStrike" cap="none">
              <a:solidFill>
                <a:srgbClr val="000000"/>
              </a:solidFill>
              <a:latin typeface="Garamond"/>
              <a:ea typeface="Garamond"/>
              <a:cs typeface="Garamond"/>
              <a:sym typeface="Garamond"/>
            </a:endParaRPr>
          </a:p>
        </p:txBody>
      </p:sp>
      <p:sp>
        <p:nvSpPr>
          <p:cNvPr id="1856" name="Google Shape;1856;p49"/>
          <p:cNvSpPr txBox="1"/>
          <p:nvPr/>
        </p:nvSpPr>
        <p:spPr>
          <a:xfrm>
            <a:off x="395650" y="340519"/>
            <a:ext cx="11796350" cy="14851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8800"/>
              <a:buFont typeface="Calibri"/>
              <a:buNone/>
            </a:pPr>
            <a:r>
              <a:rPr lang="en-US" sz="6000" b="0" i="0" u="none" strike="noStrike" cap="none">
                <a:solidFill>
                  <a:schemeClr val="dk1"/>
                </a:solidFill>
                <a:latin typeface="Garamond"/>
                <a:ea typeface="Garamond"/>
                <a:cs typeface="Garamond"/>
                <a:sym typeface="Garamond"/>
              </a:rPr>
              <a:t>Medication Sheets (Documentation)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0"/>
        <p:cNvGrpSpPr/>
        <p:nvPr/>
      </p:nvGrpSpPr>
      <p:grpSpPr>
        <a:xfrm>
          <a:off x="0" y="0"/>
          <a:ext cx="0" cy="0"/>
          <a:chOff x="0" y="0"/>
          <a:chExt cx="0" cy="0"/>
        </a:xfrm>
      </p:grpSpPr>
      <p:sp>
        <p:nvSpPr>
          <p:cNvPr id="1861" name="Google Shape;1861;p17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62" name="Google Shape;1862;p17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63" name="Google Shape;1863;p172"/>
          <p:cNvSpPr txBox="1">
            <a:spLocks noGrp="1"/>
          </p:cNvSpPr>
          <p:nvPr>
            <p:ph type="title"/>
          </p:nvPr>
        </p:nvSpPr>
        <p:spPr>
          <a:xfrm>
            <a:off x="-27842" y="1153572"/>
            <a:ext cx="3915076"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700"/>
              <a:buFont typeface="Calibri"/>
              <a:buNone/>
            </a:pPr>
            <a:r>
              <a:rPr lang="en-US" sz="4800">
                <a:solidFill>
                  <a:srgbClr val="FFFFFF"/>
                </a:solidFill>
              </a:rPr>
              <a:t>Five Rights of Assisting with Medication Administration.</a:t>
            </a:r>
            <a:endParaRPr sz="4800"/>
          </a:p>
        </p:txBody>
      </p:sp>
      <p:sp>
        <p:nvSpPr>
          <p:cNvPr id="1864" name="Google Shape;1864;p17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865" name="Google Shape;1865;p172"/>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US" sz="3000"/>
              <a:t>Following the Five Rights is a basic to medication safety. Must have the:</a:t>
            </a:r>
            <a:endParaRPr sz="3000"/>
          </a:p>
          <a:p>
            <a:pPr marL="228600" lvl="0" indent="-228600" algn="l" rtl="0">
              <a:lnSpc>
                <a:spcPct val="90000"/>
              </a:lnSpc>
              <a:spcBef>
                <a:spcPts val="1000"/>
              </a:spcBef>
              <a:spcAft>
                <a:spcPts val="0"/>
              </a:spcAft>
              <a:buClr>
                <a:schemeClr val="dk1"/>
              </a:buClr>
              <a:buSzPts val="2000"/>
              <a:buChar char="•"/>
            </a:pPr>
            <a:r>
              <a:rPr lang="en-US" sz="3000"/>
              <a:t>Right INDIVIDUAL</a:t>
            </a:r>
            <a:endParaRPr sz="3000"/>
          </a:p>
          <a:p>
            <a:pPr marL="228600" lvl="0" indent="-228600" algn="l" rtl="0">
              <a:lnSpc>
                <a:spcPct val="90000"/>
              </a:lnSpc>
              <a:spcBef>
                <a:spcPts val="1000"/>
              </a:spcBef>
              <a:spcAft>
                <a:spcPts val="0"/>
              </a:spcAft>
              <a:buClr>
                <a:schemeClr val="dk1"/>
              </a:buClr>
              <a:buSzPts val="2000"/>
              <a:buChar char="•"/>
            </a:pPr>
            <a:r>
              <a:rPr lang="en-US" sz="3000"/>
              <a:t>Right MEDICATION</a:t>
            </a:r>
            <a:endParaRPr sz="3000"/>
          </a:p>
          <a:p>
            <a:pPr marL="228600" lvl="0" indent="-228600" algn="l" rtl="0">
              <a:lnSpc>
                <a:spcPct val="90000"/>
              </a:lnSpc>
              <a:spcBef>
                <a:spcPts val="1000"/>
              </a:spcBef>
              <a:spcAft>
                <a:spcPts val="0"/>
              </a:spcAft>
              <a:buClr>
                <a:schemeClr val="dk1"/>
              </a:buClr>
              <a:buSzPts val="2000"/>
              <a:buChar char="•"/>
            </a:pPr>
            <a:r>
              <a:rPr lang="en-US" sz="3000"/>
              <a:t>Right DOSE</a:t>
            </a:r>
            <a:endParaRPr sz="3000"/>
          </a:p>
          <a:p>
            <a:pPr marL="228600" lvl="0" indent="-228600" algn="l" rtl="0">
              <a:lnSpc>
                <a:spcPct val="90000"/>
              </a:lnSpc>
              <a:spcBef>
                <a:spcPts val="1000"/>
              </a:spcBef>
              <a:spcAft>
                <a:spcPts val="0"/>
              </a:spcAft>
              <a:buClr>
                <a:schemeClr val="dk1"/>
              </a:buClr>
              <a:buSzPts val="2000"/>
              <a:buChar char="•"/>
            </a:pPr>
            <a:r>
              <a:rPr lang="en-US" sz="3000"/>
              <a:t>Right TIME </a:t>
            </a:r>
            <a:endParaRPr sz="3000"/>
          </a:p>
          <a:p>
            <a:pPr marL="228600" lvl="0" indent="-228600" algn="l" rtl="0">
              <a:lnSpc>
                <a:spcPct val="90000"/>
              </a:lnSpc>
              <a:spcBef>
                <a:spcPts val="1000"/>
              </a:spcBef>
              <a:spcAft>
                <a:spcPts val="0"/>
              </a:spcAft>
              <a:buClr>
                <a:schemeClr val="dk1"/>
              </a:buClr>
              <a:buSzPts val="2000"/>
              <a:buChar char="•"/>
            </a:pPr>
            <a:r>
              <a:rPr lang="en-US" sz="3000"/>
              <a:t>Right ROUTE</a:t>
            </a:r>
            <a:endParaRPr sz="3000"/>
          </a:p>
          <a:p>
            <a:pPr marL="0" lvl="0" indent="0" algn="l" rtl="0">
              <a:lnSpc>
                <a:spcPct val="90000"/>
              </a:lnSpc>
              <a:spcBef>
                <a:spcPts val="1000"/>
              </a:spcBef>
              <a:spcAft>
                <a:spcPts val="0"/>
              </a:spcAft>
              <a:buClr>
                <a:schemeClr val="dk1"/>
              </a:buClr>
              <a:buSzPts val="2000"/>
              <a:buNone/>
            </a:pPr>
            <a:r>
              <a:rPr lang="en-US" sz="3000"/>
              <a:t>Following the Five Rights each time is the best way for the DSP to prevent medication errors. </a:t>
            </a:r>
            <a:endParaRPr sz="3000"/>
          </a:p>
        </p:txBody>
      </p:sp>
      <p:sp>
        <p:nvSpPr>
          <p:cNvPr id="1866" name="Google Shape;1866;p17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0"/>
        <p:cNvGrpSpPr/>
        <p:nvPr/>
      </p:nvGrpSpPr>
      <p:grpSpPr>
        <a:xfrm>
          <a:off x="0" y="0"/>
          <a:ext cx="0" cy="0"/>
          <a:chOff x="0" y="0"/>
          <a:chExt cx="0" cy="0"/>
        </a:xfrm>
      </p:grpSpPr>
      <p:sp>
        <p:nvSpPr>
          <p:cNvPr id="1871" name="Google Shape;1871;p17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72" name="Google Shape;1872;p173"/>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873" name="Google Shape;1873;p173"/>
          <p:cNvSpPr/>
          <p:nvPr/>
        </p:nvSpPr>
        <p:spPr>
          <a:xfrm rot="10800000" flipH="1">
            <a:off x="7666678" y="2568986"/>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1874" name="Google Shape;1874;p173"/>
          <p:cNvSpPr txBox="1">
            <a:spLocks noGrp="1"/>
          </p:cNvSpPr>
          <p:nvPr>
            <p:ph type="body" idx="1"/>
          </p:nvPr>
        </p:nvSpPr>
        <p:spPr>
          <a:xfrm>
            <a:off x="4195115" y="953294"/>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200"/>
              <a:buNone/>
            </a:pPr>
            <a:r>
              <a:rPr lang="en-US" sz="3000"/>
              <a:t>Check the Five Rights three times by reading the medication label information and comparing it to the Medication Sheet as follows:</a:t>
            </a:r>
            <a:endParaRPr sz="3000"/>
          </a:p>
          <a:p>
            <a:pPr marL="228600" lvl="0" indent="-228600" algn="l" rtl="0">
              <a:lnSpc>
                <a:spcPct val="90000"/>
              </a:lnSpc>
              <a:spcBef>
                <a:spcPts val="1000"/>
              </a:spcBef>
              <a:spcAft>
                <a:spcPts val="0"/>
              </a:spcAft>
              <a:buClr>
                <a:schemeClr val="dk1"/>
              </a:buClr>
              <a:buSzPts val="2200"/>
              <a:buFont typeface="Noto Sans Symbols"/>
              <a:buChar char="✔"/>
            </a:pPr>
            <a:r>
              <a:rPr lang="en-US" sz="3000"/>
              <a:t>First Check: removing medication from storage area</a:t>
            </a:r>
            <a:endParaRPr sz="3000"/>
          </a:p>
          <a:p>
            <a:pPr marL="228600" lvl="0" indent="-228600" algn="l" rtl="0">
              <a:lnSpc>
                <a:spcPct val="90000"/>
              </a:lnSpc>
              <a:spcBef>
                <a:spcPts val="1000"/>
              </a:spcBef>
              <a:spcAft>
                <a:spcPts val="0"/>
              </a:spcAft>
              <a:buClr>
                <a:schemeClr val="dk1"/>
              </a:buClr>
              <a:buSzPts val="2200"/>
              <a:buFont typeface="Noto Sans Symbols"/>
              <a:buChar char="✔"/>
            </a:pPr>
            <a:r>
              <a:rPr lang="en-US" sz="3000"/>
              <a:t>Second Check: when you remove the medication from the original labeled container</a:t>
            </a:r>
            <a:endParaRPr sz="3000"/>
          </a:p>
          <a:p>
            <a:pPr marL="228600" lvl="0" indent="-228600" algn="l" rtl="0">
              <a:lnSpc>
                <a:spcPct val="90000"/>
              </a:lnSpc>
              <a:spcBef>
                <a:spcPts val="1000"/>
              </a:spcBef>
              <a:spcAft>
                <a:spcPts val="0"/>
              </a:spcAft>
              <a:buClr>
                <a:schemeClr val="dk1"/>
              </a:buClr>
              <a:buSzPts val="2200"/>
              <a:buFont typeface="Noto Sans Symbols"/>
              <a:buChar char="✔"/>
            </a:pPr>
            <a:r>
              <a:rPr lang="en-US" sz="3000"/>
              <a:t>Third Check: just before you assist the individual to take the medication</a:t>
            </a:r>
            <a:endParaRPr sz="3000"/>
          </a:p>
          <a:p>
            <a:pPr marL="0" lvl="0" indent="0" algn="l" rtl="0">
              <a:lnSpc>
                <a:spcPct val="90000"/>
              </a:lnSpc>
              <a:spcBef>
                <a:spcPts val="1000"/>
              </a:spcBef>
              <a:spcAft>
                <a:spcPts val="0"/>
              </a:spcAft>
              <a:buClr>
                <a:schemeClr val="dk1"/>
              </a:buClr>
              <a:buSzPts val="2200"/>
              <a:buNone/>
            </a:pPr>
            <a:r>
              <a:rPr lang="en-US" sz="3000"/>
              <a:t>Record that the individual took his or her medication by initialing the date and time in the proper box on the Medication Sheet. </a:t>
            </a:r>
            <a:endParaRPr sz="3000"/>
          </a:p>
          <a:p>
            <a:pPr marL="0" lvl="0" indent="0" algn="l" rtl="0">
              <a:lnSpc>
                <a:spcPct val="90000"/>
              </a:lnSpc>
              <a:spcBef>
                <a:spcPts val="1000"/>
              </a:spcBef>
              <a:spcAft>
                <a:spcPts val="0"/>
              </a:spcAft>
              <a:buClr>
                <a:schemeClr val="dk1"/>
              </a:buClr>
              <a:buSzPts val="2200"/>
              <a:buNone/>
            </a:pPr>
            <a:endParaRPr sz="3000"/>
          </a:p>
        </p:txBody>
      </p:sp>
      <p:sp>
        <p:nvSpPr>
          <p:cNvPr id="1875" name="Google Shape;1875;p17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43</a:t>
            </a:r>
            <a:endParaRPr sz="1200" b="0" i="0" u="none" strike="noStrike" cap="none">
              <a:solidFill>
                <a:srgbClr val="000000"/>
              </a:solidFill>
              <a:latin typeface="Garamond"/>
              <a:ea typeface="Garamond"/>
              <a:cs typeface="Garamond"/>
              <a:sym typeface="Garamond"/>
            </a:endParaRPr>
          </a:p>
        </p:txBody>
      </p:sp>
      <p:sp>
        <p:nvSpPr>
          <p:cNvPr id="1876" name="Google Shape;1876;p173"/>
          <p:cNvSpPr txBox="1">
            <a:spLocks noGrp="1"/>
          </p:cNvSpPr>
          <p:nvPr>
            <p:ph type="title"/>
          </p:nvPr>
        </p:nvSpPr>
        <p:spPr>
          <a:xfrm>
            <a:off x="0" y="1153572"/>
            <a:ext cx="3887234"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700"/>
              <a:buFont typeface="Calibri"/>
              <a:buNone/>
            </a:pPr>
            <a:r>
              <a:rPr lang="en-US" sz="4800" dirty="0">
                <a:solidFill>
                  <a:srgbClr val="FFFFFF"/>
                </a:solidFill>
              </a:rPr>
              <a:t>Five Rights of Assisting with Medication Administration.</a:t>
            </a:r>
            <a:endParaRPr sz="4800"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pic>
        <p:nvPicPr>
          <p:cNvPr id="1881" name="Google Shape;1881;p177" descr="A screenshot of a cell phone&#10;&#10;Description automatically generated"/>
          <p:cNvPicPr preferRelativeResize="0"/>
          <p:nvPr/>
        </p:nvPicPr>
        <p:blipFill rotWithShape="1">
          <a:blip r:embed="rId3">
            <a:alphaModFix/>
          </a:blip>
          <a:srcRect/>
          <a:stretch/>
        </p:blipFill>
        <p:spPr>
          <a:xfrm>
            <a:off x="3028950" y="120650"/>
            <a:ext cx="6134100" cy="6616700"/>
          </a:xfrm>
          <a:prstGeom prst="rect">
            <a:avLst/>
          </a:prstGeom>
          <a:noFill/>
          <a:ln>
            <a:noFill/>
          </a:ln>
        </p:spPr>
      </p:pic>
      <p:sp>
        <p:nvSpPr>
          <p:cNvPr id="1882" name="Google Shape;1882;p17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0DE06E-D345-471D-B776-AC05A778A196}"/>
              </a:ext>
            </a:extLst>
          </p:cNvPr>
          <p:cNvPicPr>
            <a:picLocks noChangeAspect="1"/>
          </p:cNvPicPr>
          <p:nvPr/>
        </p:nvPicPr>
        <p:blipFill>
          <a:blip r:embed="rId3"/>
          <a:stretch>
            <a:fillRect/>
          </a:stretch>
        </p:blipFill>
        <p:spPr>
          <a:xfrm>
            <a:off x="-31072" y="0"/>
            <a:ext cx="4169664" cy="6858000"/>
          </a:xfrm>
          <a:prstGeom prst="rect">
            <a:avLst/>
          </a:prstGeom>
        </p:spPr>
      </p:pic>
      <p:sp>
        <p:nvSpPr>
          <p:cNvPr id="7" name="Title 6">
            <a:extLst>
              <a:ext uri="{FF2B5EF4-FFF2-40B4-BE49-F238E27FC236}">
                <a16:creationId xmlns:a16="http://schemas.microsoft.com/office/drawing/2014/main" id="{A3A3B729-4DCC-47CF-AE28-FBFAB613D3DB}"/>
              </a:ext>
            </a:extLst>
          </p:cNvPr>
          <p:cNvSpPr>
            <a:spLocks noGrp="1"/>
          </p:cNvSpPr>
          <p:nvPr>
            <p:ph type="title"/>
          </p:nvPr>
        </p:nvSpPr>
        <p:spPr>
          <a:xfrm>
            <a:off x="4169664" y="97654"/>
            <a:ext cx="7818150" cy="1171853"/>
          </a:xfrm>
        </p:spPr>
        <p:txBody>
          <a:bodyPr>
            <a:normAutofit fontScale="90000"/>
          </a:bodyPr>
          <a:lstStyle/>
          <a:p>
            <a:r>
              <a:rPr lang="en-US" sz="2000" dirty="0"/>
              <a:t>Needlesticks and other sharps injuries are a serious hazard in any healthcare setting. These injuries may occur when you are assisting your consumer during any medications that are in a syringe/needle or when checking the blood. </a:t>
            </a:r>
          </a:p>
        </p:txBody>
      </p:sp>
      <p:sp>
        <p:nvSpPr>
          <p:cNvPr id="11" name="Text Placeholder 10">
            <a:extLst>
              <a:ext uri="{FF2B5EF4-FFF2-40B4-BE49-F238E27FC236}">
                <a16:creationId xmlns:a16="http://schemas.microsoft.com/office/drawing/2014/main" id="{7D0D92E7-2165-4AA1-B606-31431F4A1DC8}"/>
              </a:ext>
            </a:extLst>
          </p:cNvPr>
          <p:cNvSpPr>
            <a:spLocks noGrp="1"/>
          </p:cNvSpPr>
          <p:nvPr>
            <p:ph type="body" idx="4"/>
          </p:nvPr>
        </p:nvSpPr>
        <p:spPr>
          <a:xfrm>
            <a:off x="4483223" y="2894120"/>
            <a:ext cx="6872165" cy="3693111"/>
          </a:xfrm>
        </p:spPr>
        <p:txBody>
          <a:bodyPr>
            <a:normAutofit/>
          </a:bodyPr>
          <a:lstStyle/>
          <a:p>
            <a:pPr marL="114300" indent="0">
              <a:buNone/>
            </a:pPr>
            <a:r>
              <a:rPr lang="en-US" sz="2000" b="1" dirty="0"/>
              <a:t>If you experience a needlestick or sharp injury or are exposed to the blood or other body fluid of a client during the course of your work, immediately follow these steps:</a:t>
            </a:r>
          </a:p>
          <a:p>
            <a:r>
              <a:rPr lang="en-US" sz="2000" b="1" dirty="0"/>
              <a:t>Wash needle sticks and cuts with soap and water.</a:t>
            </a:r>
          </a:p>
          <a:p>
            <a:r>
              <a:rPr lang="en-US" sz="2000" b="1" dirty="0"/>
              <a:t>Flush/splash the nose, mouth or skin with water.</a:t>
            </a:r>
          </a:p>
          <a:p>
            <a:r>
              <a:rPr lang="en-US" sz="2000" b="1" dirty="0"/>
              <a:t>Irrigate eyes with clean water, saline, or sterile eye flush. </a:t>
            </a:r>
          </a:p>
          <a:p>
            <a:r>
              <a:rPr lang="en-US" sz="2000" b="1" dirty="0"/>
              <a:t>Report the incident to your supervisor.</a:t>
            </a:r>
          </a:p>
          <a:p>
            <a:r>
              <a:rPr lang="en-US" sz="2000" b="1" dirty="0"/>
              <a:t>Immediately seek medical treatment if needed. </a:t>
            </a:r>
          </a:p>
          <a:p>
            <a:endParaRPr lang="en-US" sz="2400" b="1" dirty="0"/>
          </a:p>
          <a:p>
            <a:endParaRPr lang="en-US" sz="2400" b="1" dirty="0"/>
          </a:p>
        </p:txBody>
      </p:sp>
      <p:sp>
        <p:nvSpPr>
          <p:cNvPr id="6" name="TextBox 5">
            <a:extLst>
              <a:ext uri="{FF2B5EF4-FFF2-40B4-BE49-F238E27FC236}">
                <a16:creationId xmlns:a16="http://schemas.microsoft.com/office/drawing/2014/main" id="{E0F564CE-33AB-4889-B5D4-D6F0EB75171A}"/>
              </a:ext>
            </a:extLst>
          </p:cNvPr>
          <p:cNvSpPr txBox="1"/>
          <p:nvPr/>
        </p:nvSpPr>
        <p:spPr>
          <a:xfrm>
            <a:off x="204186" y="1713390"/>
            <a:ext cx="3142696" cy="2862322"/>
          </a:xfrm>
          <a:prstGeom prst="rect">
            <a:avLst/>
          </a:prstGeom>
          <a:noFill/>
        </p:spPr>
        <p:txBody>
          <a:bodyPr wrap="square" rtlCol="0">
            <a:spAutoFit/>
          </a:bodyPr>
          <a:lstStyle/>
          <a:p>
            <a:r>
              <a:rPr lang="en-US" sz="3600" b="1" dirty="0"/>
              <a:t>How to Prevent Needlesticks and Sharps Injuries.</a:t>
            </a:r>
          </a:p>
        </p:txBody>
      </p:sp>
      <p:sp>
        <p:nvSpPr>
          <p:cNvPr id="12" name="TextBox 11">
            <a:extLst>
              <a:ext uri="{FF2B5EF4-FFF2-40B4-BE49-F238E27FC236}">
                <a16:creationId xmlns:a16="http://schemas.microsoft.com/office/drawing/2014/main" id="{BE395033-52F3-44C7-AE09-228BC6F4F7BF}"/>
              </a:ext>
            </a:extLst>
          </p:cNvPr>
          <p:cNvSpPr txBox="1"/>
          <p:nvPr/>
        </p:nvSpPr>
        <p:spPr>
          <a:xfrm>
            <a:off x="4243526" y="1500326"/>
            <a:ext cx="7528264" cy="1077218"/>
          </a:xfrm>
          <a:prstGeom prst="rect">
            <a:avLst/>
          </a:prstGeom>
          <a:noFill/>
        </p:spPr>
        <p:txBody>
          <a:bodyPr wrap="square" rtlCol="0">
            <a:spAutoFit/>
          </a:bodyPr>
          <a:lstStyle/>
          <a:p>
            <a:r>
              <a:rPr lang="en-US" sz="3200" b="1" dirty="0">
                <a:solidFill>
                  <a:srgbClr val="FF0000"/>
                </a:solidFill>
              </a:rPr>
              <a:t>NEVER RECAP NEEDLES, RAZORS OR ANY OTHER SHARPS!!!</a:t>
            </a:r>
          </a:p>
        </p:txBody>
      </p:sp>
    </p:spTree>
    <p:extLst>
      <p:ext uri="{BB962C8B-B14F-4D97-AF65-F5344CB8AC3E}">
        <p14:creationId xmlns:p14="http://schemas.microsoft.com/office/powerpoint/2010/main" val="2727539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6"/>
        <p:cNvGrpSpPr/>
        <p:nvPr/>
      </p:nvGrpSpPr>
      <p:grpSpPr>
        <a:xfrm>
          <a:off x="0" y="0"/>
          <a:ext cx="0" cy="0"/>
          <a:chOff x="0" y="0"/>
          <a:chExt cx="0" cy="0"/>
        </a:xfrm>
      </p:grpSpPr>
      <p:sp>
        <p:nvSpPr>
          <p:cNvPr id="1887" name="Google Shape;1887;p2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888" name="Google Shape;1888;p231"/>
          <p:cNvSpPr txBox="1">
            <a:spLocks noGrp="1"/>
          </p:cNvSpPr>
          <p:nvPr>
            <p:ph type="ctrTitle"/>
          </p:nvPr>
        </p:nvSpPr>
        <p:spPr>
          <a:xfrm>
            <a:off x="686345" y="1424650"/>
            <a:ext cx="7948305" cy="321733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a:t>Positive Approaches to Challenging behaviors, non-aversive techniques &amp; crisis</a:t>
            </a:r>
            <a:br>
              <a:rPr lang="en-US"/>
            </a:br>
            <a:r>
              <a:rPr lang="en-US"/>
              <a:t>Interventions</a:t>
            </a:r>
            <a:endParaRPr/>
          </a:p>
        </p:txBody>
      </p:sp>
      <p:sp>
        <p:nvSpPr>
          <p:cNvPr id="1889" name="Google Shape;1889;p231"/>
          <p:cNvSpPr txBox="1">
            <a:spLocks noGrp="1"/>
          </p:cNvSpPr>
          <p:nvPr>
            <p:ph type="subTitle" idx="1"/>
          </p:nvPr>
        </p:nvSpPr>
        <p:spPr>
          <a:xfrm>
            <a:off x="1094095" y="5215115"/>
            <a:ext cx="4859665" cy="2163551"/>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1000"/>
              </a:spcBef>
              <a:spcAft>
                <a:spcPts val="0"/>
              </a:spcAft>
              <a:buSzPts val="2400"/>
              <a:buNone/>
            </a:pPr>
            <a:r>
              <a:rPr lang="en-US"/>
              <a:t>Information provided by Community Mental Health for Central Michigan (CMHCM) and Bay Arenac Behavioral Health (BABH)</a:t>
            </a:r>
            <a:endParaRPr/>
          </a:p>
        </p:txBody>
      </p:sp>
      <p:sp>
        <p:nvSpPr>
          <p:cNvPr id="1890" name="Google Shape;1890;p231"/>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1891" name="Google Shape;1891;p231" descr="Light Bulb and Gear"/>
          <p:cNvPicPr preferRelativeResize="0"/>
          <p:nvPr/>
        </p:nvPicPr>
        <p:blipFill rotWithShape="1">
          <a:blip r:embed="rId3">
            <a:alphaModFix/>
          </a:blip>
          <a:srcRect/>
          <a:stretch/>
        </p:blipFill>
        <p:spPr>
          <a:xfrm>
            <a:off x="7531503" y="2129307"/>
            <a:ext cx="3217333" cy="3217333"/>
          </a:xfrm>
          <a:prstGeom prst="rect">
            <a:avLst/>
          </a:prstGeom>
          <a:noFill/>
          <a:ln>
            <a:noFill/>
          </a:ln>
        </p:spPr>
      </p:pic>
      <p:sp>
        <p:nvSpPr>
          <p:cNvPr id="1892" name="Google Shape;1892;p23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7"/>
        <p:cNvGrpSpPr/>
        <p:nvPr/>
      </p:nvGrpSpPr>
      <p:grpSpPr>
        <a:xfrm>
          <a:off x="0" y="0"/>
          <a:ext cx="0" cy="0"/>
          <a:chOff x="0" y="0"/>
          <a:chExt cx="0" cy="0"/>
        </a:xfrm>
      </p:grpSpPr>
      <p:sp>
        <p:nvSpPr>
          <p:cNvPr id="398" name="Google Shape;398;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399" name="Google Shape;399;p19"/>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00" name="Google Shape;400;p19"/>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01" name="Google Shape;401;p19"/>
          <p:cNvSpPr txBox="1">
            <a:spLocks noGrp="1"/>
          </p:cNvSpPr>
          <p:nvPr>
            <p:ph type="title"/>
          </p:nvPr>
        </p:nvSpPr>
        <p:spPr>
          <a:xfrm>
            <a:off x="3265800" y="1095504"/>
            <a:ext cx="5657000"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600"/>
              <a:buFont typeface="Gill Sans"/>
              <a:buNone/>
            </a:pPr>
            <a:r>
              <a:rPr lang="en-US" sz="6600">
                <a:latin typeface="Garamond"/>
                <a:ea typeface="Garamond"/>
                <a:cs typeface="Garamond"/>
                <a:sym typeface="Garamond"/>
              </a:rPr>
              <a:t>False Claims Act</a:t>
            </a:r>
            <a:endParaRPr sz="6600">
              <a:latin typeface="Garamond"/>
              <a:ea typeface="Garamond"/>
              <a:cs typeface="Garamond"/>
              <a:sym typeface="Garamond"/>
            </a:endParaRPr>
          </a:p>
        </p:txBody>
      </p:sp>
      <p:sp>
        <p:nvSpPr>
          <p:cNvPr id="402" name="Google Shape;402;p1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8</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7"/>
        <p:cNvGrpSpPr/>
        <p:nvPr/>
      </p:nvGrpSpPr>
      <p:grpSpPr>
        <a:xfrm>
          <a:off x="0" y="0"/>
          <a:ext cx="0" cy="0"/>
          <a:chOff x="0" y="0"/>
          <a:chExt cx="0" cy="0"/>
        </a:xfrm>
      </p:grpSpPr>
      <p:sp>
        <p:nvSpPr>
          <p:cNvPr id="1898" name="Google Shape;1898;p232"/>
          <p:cNvSpPr/>
          <p:nvPr/>
        </p:nvSpPr>
        <p:spPr>
          <a:xfrm>
            <a:off x="-1" y="0"/>
            <a:ext cx="4654295"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99" name="Google Shape;1899;p232"/>
          <p:cNvSpPr txBox="1">
            <a:spLocks noGrp="1"/>
          </p:cNvSpPr>
          <p:nvPr>
            <p:ph type="title"/>
          </p:nvPr>
        </p:nvSpPr>
        <p:spPr>
          <a:xfrm>
            <a:off x="762000" y="559678"/>
            <a:ext cx="3567915" cy="49524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chemeClr val="lt1"/>
                </a:solidFill>
              </a:rPr>
              <a:t>Overview to positive behavior support </a:t>
            </a:r>
            <a:endParaRPr sz="6000"/>
          </a:p>
        </p:txBody>
      </p:sp>
      <p:cxnSp>
        <p:nvCxnSpPr>
          <p:cNvPr id="1900" name="Google Shape;1900;p232"/>
          <p:cNvCxnSpPr/>
          <p:nvPr/>
        </p:nvCxnSpPr>
        <p:spPr>
          <a:xfrm>
            <a:off x="0" y="6199730"/>
            <a:ext cx="4297680" cy="0"/>
          </a:xfrm>
          <a:prstGeom prst="straightConnector1">
            <a:avLst/>
          </a:prstGeom>
          <a:noFill/>
          <a:ln w="25400" cap="flat" cmpd="sng">
            <a:solidFill>
              <a:schemeClr val="lt1"/>
            </a:solidFill>
            <a:prstDash val="solid"/>
            <a:round/>
            <a:headEnd type="none" w="sm" len="sm"/>
            <a:tailEnd type="none" w="sm" len="sm"/>
          </a:ln>
        </p:spPr>
      </p:cxnSp>
      <p:grpSp>
        <p:nvGrpSpPr>
          <p:cNvPr id="1901" name="Google Shape;1901;p232"/>
          <p:cNvGrpSpPr/>
          <p:nvPr/>
        </p:nvGrpSpPr>
        <p:grpSpPr>
          <a:xfrm>
            <a:off x="5181600" y="570154"/>
            <a:ext cx="6248400" cy="5652603"/>
            <a:chOff x="0" y="1829"/>
            <a:chExt cx="6248400" cy="5652603"/>
          </a:xfrm>
        </p:grpSpPr>
        <p:sp>
          <p:nvSpPr>
            <p:cNvPr id="1902" name="Google Shape;1902;p232"/>
            <p:cNvSpPr/>
            <p:nvPr/>
          </p:nvSpPr>
          <p:spPr>
            <a:xfrm>
              <a:off x="0" y="1829"/>
              <a:ext cx="6248400" cy="779669"/>
            </a:xfrm>
            <a:prstGeom prst="roundRect">
              <a:avLst>
                <a:gd name="adj" fmla="val 10000"/>
              </a:avLst>
            </a:prstGeom>
            <a:solidFill>
              <a:srgbClr val="385D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03" name="Google Shape;1903;p232"/>
            <p:cNvSpPr/>
            <p:nvPr/>
          </p:nvSpPr>
          <p:spPr>
            <a:xfrm>
              <a:off x="235850" y="177255"/>
              <a:ext cx="428818" cy="428818"/>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04" name="Google Shape;1904;p232"/>
            <p:cNvSpPr/>
            <p:nvPr/>
          </p:nvSpPr>
          <p:spPr>
            <a:xfrm>
              <a:off x="900518" y="1829"/>
              <a:ext cx="5347881" cy="779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05" name="Google Shape;1905;p232"/>
            <p:cNvSpPr txBox="1"/>
            <p:nvPr/>
          </p:nvSpPr>
          <p:spPr>
            <a:xfrm>
              <a:off x="900518" y="1829"/>
              <a:ext cx="5347881" cy="779669"/>
            </a:xfrm>
            <a:prstGeom prst="rect">
              <a:avLst/>
            </a:prstGeom>
            <a:noFill/>
            <a:ln>
              <a:noFill/>
            </a:ln>
          </p:spPr>
          <p:txBody>
            <a:bodyPr spcFirstLastPara="1" wrap="square" lIns="82500" tIns="82500" rIns="82500" bIns="825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Behavior is communication</a:t>
              </a:r>
              <a:endParaRPr sz="3000" b="0" i="0" u="none" strike="noStrike" cap="none">
                <a:solidFill>
                  <a:srgbClr val="000000"/>
                </a:solidFill>
                <a:latin typeface="Garamond"/>
                <a:ea typeface="Garamond"/>
                <a:cs typeface="Garamond"/>
                <a:sym typeface="Garamond"/>
              </a:endParaRPr>
            </a:p>
          </p:txBody>
        </p:sp>
        <p:sp>
          <p:nvSpPr>
            <p:cNvPr id="1906" name="Google Shape;1906;p232"/>
            <p:cNvSpPr/>
            <p:nvPr/>
          </p:nvSpPr>
          <p:spPr>
            <a:xfrm>
              <a:off x="0" y="976416"/>
              <a:ext cx="6248400" cy="779669"/>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07" name="Google Shape;1907;p232"/>
            <p:cNvSpPr/>
            <p:nvPr/>
          </p:nvSpPr>
          <p:spPr>
            <a:xfrm>
              <a:off x="235850" y="1151842"/>
              <a:ext cx="428818" cy="428818"/>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08" name="Google Shape;1908;p232"/>
            <p:cNvSpPr/>
            <p:nvPr/>
          </p:nvSpPr>
          <p:spPr>
            <a:xfrm>
              <a:off x="900518" y="976416"/>
              <a:ext cx="5347881" cy="779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09" name="Google Shape;1909;p232"/>
            <p:cNvSpPr txBox="1"/>
            <p:nvPr/>
          </p:nvSpPr>
          <p:spPr>
            <a:xfrm>
              <a:off x="900518" y="976416"/>
              <a:ext cx="5347881" cy="779669"/>
            </a:xfrm>
            <a:prstGeom prst="rect">
              <a:avLst/>
            </a:prstGeom>
            <a:noFill/>
            <a:ln>
              <a:noFill/>
            </a:ln>
          </p:spPr>
          <p:txBody>
            <a:bodyPr spcFirstLastPara="1" wrap="square" lIns="82500" tIns="82500" rIns="82500" bIns="825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Verbal vs. Non-Verbal</a:t>
              </a:r>
              <a:endParaRPr sz="3000" b="0" i="0" u="none" strike="noStrike" cap="none">
                <a:solidFill>
                  <a:srgbClr val="000000"/>
                </a:solidFill>
                <a:latin typeface="Garamond"/>
                <a:ea typeface="Garamond"/>
                <a:cs typeface="Garamond"/>
                <a:sym typeface="Garamond"/>
              </a:endParaRPr>
            </a:p>
          </p:txBody>
        </p:sp>
        <p:sp>
          <p:nvSpPr>
            <p:cNvPr id="1910" name="Google Shape;1910;p232"/>
            <p:cNvSpPr/>
            <p:nvPr/>
          </p:nvSpPr>
          <p:spPr>
            <a:xfrm>
              <a:off x="0" y="1951003"/>
              <a:ext cx="6248400" cy="779669"/>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1" name="Google Shape;1911;p232"/>
            <p:cNvSpPr/>
            <p:nvPr/>
          </p:nvSpPr>
          <p:spPr>
            <a:xfrm>
              <a:off x="235850" y="2126428"/>
              <a:ext cx="428818" cy="428818"/>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2" name="Google Shape;1912;p232"/>
            <p:cNvSpPr/>
            <p:nvPr/>
          </p:nvSpPr>
          <p:spPr>
            <a:xfrm>
              <a:off x="900518" y="1951003"/>
              <a:ext cx="5347881" cy="779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3" name="Google Shape;1913;p232"/>
            <p:cNvSpPr txBox="1"/>
            <p:nvPr/>
          </p:nvSpPr>
          <p:spPr>
            <a:xfrm>
              <a:off x="900518" y="1951003"/>
              <a:ext cx="5347881" cy="779669"/>
            </a:xfrm>
            <a:prstGeom prst="rect">
              <a:avLst/>
            </a:prstGeom>
            <a:noFill/>
            <a:ln>
              <a:noFill/>
            </a:ln>
          </p:spPr>
          <p:txBody>
            <a:bodyPr spcFirstLastPara="1" wrap="square" lIns="82500" tIns="82500" rIns="82500" bIns="825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Develop Relationships</a:t>
              </a:r>
              <a:endParaRPr sz="3000" b="0" i="0" u="none" strike="noStrike" cap="none">
                <a:solidFill>
                  <a:srgbClr val="000000"/>
                </a:solidFill>
                <a:latin typeface="Garamond"/>
                <a:ea typeface="Garamond"/>
                <a:cs typeface="Garamond"/>
                <a:sym typeface="Garamond"/>
              </a:endParaRPr>
            </a:p>
          </p:txBody>
        </p:sp>
        <p:sp>
          <p:nvSpPr>
            <p:cNvPr id="1914" name="Google Shape;1914;p232"/>
            <p:cNvSpPr/>
            <p:nvPr/>
          </p:nvSpPr>
          <p:spPr>
            <a:xfrm>
              <a:off x="0" y="2925590"/>
              <a:ext cx="6248400" cy="779669"/>
            </a:xfrm>
            <a:prstGeom prst="roundRect">
              <a:avLst>
                <a:gd name="adj" fmla="val 1000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5" name="Google Shape;1915;p232"/>
            <p:cNvSpPr/>
            <p:nvPr/>
          </p:nvSpPr>
          <p:spPr>
            <a:xfrm>
              <a:off x="235850" y="3101015"/>
              <a:ext cx="428818" cy="428818"/>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6" name="Google Shape;1916;p232"/>
            <p:cNvSpPr/>
            <p:nvPr/>
          </p:nvSpPr>
          <p:spPr>
            <a:xfrm>
              <a:off x="900518" y="2925590"/>
              <a:ext cx="5347881" cy="779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7" name="Google Shape;1917;p232"/>
            <p:cNvSpPr txBox="1"/>
            <p:nvPr/>
          </p:nvSpPr>
          <p:spPr>
            <a:xfrm>
              <a:off x="900518" y="2925590"/>
              <a:ext cx="5347881" cy="779669"/>
            </a:xfrm>
            <a:prstGeom prst="rect">
              <a:avLst/>
            </a:prstGeom>
            <a:noFill/>
            <a:ln>
              <a:noFill/>
            </a:ln>
          </p:spPr>
          <p:txBody>
            <a:bodyPr spcFirstLastPara="1" wrap="square" lIns="82500" tIns="82500" rIns="82500" bIns="825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Behavior can be “imitated”</a:t>
              </a:r>
              <a:endParaRPr sz="3000" b="0" i="0" u="none" strike="noStrike" cap="none">
                <a:solidFill>
                  <a:srgbClr val="000000"/>
                </a:solidFill>
                <a:latin typeface="Garamond"/>
                <a:ea typeface="Garamond"/>
                <a:cs typeface="Garamond"/>
                <a:sym typeface="Garamond"/>
              </a:endParaRPr>
            </a:p>
          </p:txBody>
        </p:sp>
        <p:sp>
          <p:nvSpPr>
            <p:cNvPr id="1918" name="Google Shape;1918;p232"/>
            <p:cNvSpPr/>
            <p:nvPr/>
          </p:nvSpPr>
          <p:spPr>
            <a:xfrm>
              <a:off x="0" y="3900177"/>
              <a:ext cx="6248400" cy="779669"/>
            </a:xfrm>
            <a:prstGeom prst="roundRect">
              <a:avLst>
                <a:gd name="adj" fmla="val 1000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19" name="Google Shape;1919;p232"/>
            <p:cNvSpPr/>
            <p:nvPr/>
          </p:nvSpPr>
          <p:spPr>
            <a:xfrm>
              <a:off x="235850" y="4075602"/>
              <a:ext cx="428818" cy="428818"/>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20" name="Google Shape;1920;p232"/>
            <p:cNvSpPr/>
            <p:nvPr/>
          </p:nvSpPr>
          <p:spPr>
            <a:xfrm>
              <a:off x="900518" y="3900177"/>
              <a:ext cx="5347881" cy="779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21" name="Google Shape;1921;p232"/>
            <p:cNvSpPr txBox="1"/>
            <p:nvPr/>
          </p:nvSpPr>
          <p:spPr>
            <a:xfrm>
              <a:off x="900518" y="3900177"/>
              <a:ext cx="5347881" cy="779669"/>
            </a:xfrm>
            <a:prstGeom prst="rect">
              <a:avLst/>
            </a:prstGeom>
            <a:noFill/>
            <a:ln>
              <a:noFill/>
            </a:ln>
          </p:spPr>
          <p:txBody>
            <a:bodyPr spcFirstLastPara="1" wrap="square" lIns="82500" tIns="82500" rIns="82500" bIns="825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Interactions Matter</a:t>
              </a:r>
              <a:endParaRPr sz="3000" b="0" i="0" u="none" strike="noStrike" cap="none">
                <a:solidFill>
                  <a:srgbClr val="000000"/>
                </a:solidFill>
                <a:latin typeface="Garamond"/>
                <a:ea typeface="Garamond"/>
                <a:cs typeface="Garamond"/>
                <a:sym typeface="Garamond"/>
              </a:endParaRPr>
            </a:p>
          </p:txBody>
        </p:sp>
        <p:sp>
          <p:nvSpPr>
            <p:cNvPr id="1922" name="Google Shape;1922;p232"/>
            <p:cNvSpPr/>
            <p:nvPr/>
          </p:nvSpPr>
          <p:spPr>
            <a:xfrm>
              <a:off x="0" y="4874763"/>
              <a:ext cx="6248400" cy="779669"/>
            </a:xfrm>
            <a:prstGeom prst="roundRect">
              <a:avLst>
                <a:gd name="adj" fmla="val 10000"/>
              </a:avLst>
            </a:prstGeom>
            <a:solidFill>
              <a:srgbClr val="385D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23" name="Google Shape;1923;p232"/>
            <p:cNvSpPr/>
            <p:nvPr/>
          </p:nvSpPr>
          <p:spPr>
            <a:xfrm>
              <a:off x="235850" y="5050189"/>
              <a:ext cx="428818" cy="428818"/>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24" name="Google Shape;1924;p232"/>
            <p:cNvSpPr/>
            <p:nvPr/>
          </p:nvSpPr>
          <p:spPr>
            <a:xfrm>
              <a:off x="900518" y="4874763"/>
              <a:ext cx="5347881" cy="779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25" name="Google Shape;1925;p232"/>
            <p:cNvSpPr txBox="1"/>
            <p:nvPr/>
          </p:nvSpPr>
          <p:spPr>
            <a:xfrm>
              <a:off x="900518" y="4874763"/>
              <a:ext cx="5347881" cy="779669"/>
            </a:xfrm>
            <a:prstGeom prst="rect">
              <a:avLst/>
            </a:prstGeom>
            <a:noFill/>
            <a:ln>
              <a:noFill/>
            </a:ln>
          </p:spPr>
          <p:txBody>
            <a:bodyPr spcFirstLastPara="1" wrap="square" lIns="82500" tIns="82500" rIns="82500" bIns="825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Choices are essential</a:t>
              </a:r>
              <a:endParaRPr sz="3000" b="0" i="0" u="none" strike="noStrike" cap="none">
                <a:solidFill>
                  <a:srgbClr val="000000"/>
                </a:solidFill>
                <a:latin typeface="Garamond"/>
                <a:ea typeface="Garamond"/>
                <a:cs typeface="Garamond"/>
                <a:sym typeface="Garamond"/>
              </a:endParaRPr>
            </a:p>
          </p:txBody>
        </p:sp>
      </p:grpSp>
      <p:sp>
        <p:nvSpPr>
          <p:cNvPr id="1926" name="Google Shape;1926;p232"/>
          <p:cNvSpPr/>
          <p:nvPr/>
        </p:nvSpPr>
        <p:spPr>
          <a:xfrm>
            <a:off x="11661678" y="6324187"/>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0"/>
        <p:cNvGrpSpPr/>
        <p:nvPr/>
      </p:nvGrpSpPr>
      <p:grpSpPr>
        <a:xfrm>
          <a:off x="0" y="0"/>
          <a:ext cx="0" cy="0"/>
          <a:chOff x="0" y="0"/>
          <a:chExt cx="0" cy="0"/>
        </a:xfrm>
      </p:grpSpPr>
      <p:sp>
        <p:nvSpPr>
          <p:cNvPr id="1931" name="Google Shape;1931;p2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32" name="Google Shape;1932;p233"/>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33" name="Google Shape;1933;p233"/>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34" name="Google Shape;1934;p233"/>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en-US" sz="6000"/>
              <a:t>The Goal of Teaching</a:t>
            </a:r>
            <a:endParaRPr sz="6000"/>
          </a:p>
        </p:txBody>
      </p:sp>
      <p:cxnSp>
        <p:nvCxnSpPr>
          <p:cNvPr id="1935" name="Google Shape;1935;p233"/>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1936" name="Google Shape;1936;p233"/>
          <p:cNvSpPr txBox="1">
            <a:spLocks noGrp="1"/>
          </p:cNvSpPr>
          <p:nvPr>
            <p:ph type="body" idx="1"/>
          </p:nvPr>
        </p:nvSpPr>
        <p:spPr>
          <a:xfrm>
            <a:off x="4840640" y="2109103"/>
            <a:ext cx="6291567" cy="35602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To support individuals with disabilities and/or mental illness to live independently and with as much enjoyment as possible. </a:t>
            </a:r>
            <a:endParaRPr sz="3000"/>
          </a:p>
          <a:p>
            <a:pPr marL="0" lvl="0" indent="0" algn="l" rtl="0">
              <a:lnSpc>
                <a:spcPct val="90000"/>
              </a:lnSpc>
              <a:spcBef>
                <a:spcPts val="1000"/>
              </a:spcBef>
              <a:spcAft>
                <a:spcPts val="0"/>
              </a:spcAft>
              <a:buSzPts val="1800"/>
              <a:buNone/>
            </a:pPr>
            <a:r>
              <a:rPr lang="en-US" sz="3000"/>
              <a:t>How do </a:t>
            </a:r>
            <a:r>
              <a:rPr lang="en-US" sz="3000">
                <a:latin typeface="Garamond"/>
                <a:ea typeface="Garamond"/>
                <a:cs typeface="Garamond"/>
                <a:sym typeface="Garamond"/>
              </a:rPr>
              <a:t>we know what skills to teach? </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Functional? </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Relevant?</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Age-appropriate? </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Support independence?</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Naturally reinforced? </a:t>
            </a:r>
            <a:endParaRPr sz="3000"/>
          </a:p>
          <a:p>
            <a:pPr marL="0" lvl="0" indent="0" algn="l" rtl="0">
              <a:lnSpc>
                <a:spcPct val="90000"/>
              </a:lnSpc>
              <a:spcBef>
                <a:spcPts val="1000"/>
              </a:spcBef>
              <a:spcAft>
                <a:spcPts val="0"/>
              </a:spcAft>
              <a:buSzPts val="1800"/>
              <a:buNone/>
            </a:pPr>
            <a:endParaRPr sz="3000"/>
          </a:p>
        </p:txBody>
      </p:sp>
      <p:sp>
        <p:nvSpPr>
          <p:cNvPr id="1937" name="Google Shape;1937;p23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1"/>
        <p:cNvGrpSpPr/>
        <p:nvPr/>
      </p:nvGrpSpPr>
      <p:grpSpPr>
        <a:xfrm>
          <a:off x="0" y="0"/>
          <a:ext cx="0" cy="0"/>
          <a:chOff x="0" y="0"/>
          <a:chExt cx="0" cy="0"/>
        </a:xfrm>
      </p:grpSpPr>
      <p:sp>
        <p:nvSpPr>
          <p:cNvPr id="1942" name="Google Shape;1942;p23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43" name="Google Shape;1943;p23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44" name="Google Shape;1944;p234"/>
          <p:cNvSpPr txBox="1">
            <a:spLocks noGrp="1"/>
          </p:cNvSpPr>
          <p:nvPr>
            <p:ph type="title"/>
          </p:nvPr>
        </p:nvSpPr>
        <p:spPr>
          <a:xfrm>
            <a:off x="203200" y="1153572"/>
            <a:ext cx="3684034"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Does everything have to be functional?</a:t>
            </a:r>
            <a:endParaRPr sz="6000"/>
          </a:p>
        </p:txBody>
      </p:sp>
      <p:sp>
        <p:nvSpPr>
          <p:cNvPr id="1945" name="Google Shape;1945;p23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1946" name="Google Shape;1946;p234"/>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3000"/>
              <a:t>Free time activities are separate than skills.</a:t>
            </a:r>
            <a:endParaRPr sz="3000"/>
          </a:p>
          <a:p>
            <a:pPr marL="0" lvl="0" indent="0" algn="l" rtl="0">
              <a:lnSpc>
                <a:spcPct val="90000"/>
              </a:lnSpc>
              <a:spcBef>
                <a:spcPts val="1000"/>
              </a:spcBef>
              <a:spcAft>
                <a:spcPts val="0"/>
              </a:spcAft>
              <a:buSzPts val="1800"/>
              <a:buNone/>
            </a:pPr>
            <a:r>
              <a:rPr lang="en-US" sz="3000"/>
              <a:t>We usually choose things that make us happy, even if it isn’t functional. </a:t>
            </a:r>
            <a:endParaRPr sz="3000"/>
          </a:p>
          <a:p>
            <a:pPr marL="0" lvl="0" indent="0" algn="l" rtl="0">
              <a:lnSpc>
                <a:spcPct val="90000"/>
              </a:lnSpc>
              <a:spcBef>
                <a:spcPts val="1000"/>
              </a:spcBef>
              <a:spcAft>
                <a:spcPts val="0"/>
              </a:spcAft>
              <a:buSzPts val="1800"/>
              <a:buNone/>
            </a:pPr>
            <a:r>
              <a:rPr lang="en-US" sz="3000"/>
              <a:t>Direct Support Professionals (DSPs) support people, not control behaviors. </a:t>
            </a:r>
            <a:endParaRPr sz="3000"/>
          </a:p>
          <a:p>
            <a:pPr marL="0" lvl="0" indent="0" algn="l" rtl="0">
              <a:lnSpc>
                <a:spcPct val="90000"/>
              </a:lnSpc>
              <a:spcBef>
                <a:spcPts val="1000"/>
              </a:spcBef>
              <a:spcAft>
                <a:spcPts val="0"/>
              </a:spcAft>
              <a:buSzPts val="1800"/>
              <a:buNone/>
            </a:pPr>
            <a:r>
              <a:rPr lang="en-US" sz="3000"/>
              <a:t>Encourage other interests if needed </a:t>
            </a:r>
            <a:endParaRPr sz="3000"/>
          </a:p>
        </p:txBody>
      </p:sp>
      <p:sp>
        <p:nvSpPr>
          <p:cNvPr id="1947" name="Google Shape;1947;p23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1"/>
        <p:cNvGrpSpPr/>
        <p:nvPr/>
      </p:nvGrpSpPr>
      <p:grpSpPr>
        <a:xfrm>
          <a:off x="0" y="0"/>
          <a:ext cx="0" cy="0"/>
          <a:chOff x="0" y="0"/>
          <a:chExt cx="0" cy="0"/>
        </a:xfrm>
      </p:grpSpPr>
      <p:sp>
        <p:nvSpPr>
          <p:cNvPr id="1952" name="Google Shape;1952;p23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53" name="Google Shape;1953;p23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54" name="Google Shape;1954;p235"/>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Teaching during daily routines</a:t>
            </a:r>
            <a:endParaRPr sz="6000"/>
          </a:p>
        </p:txBody>
      </p:sp>
      <p:sp>
        <p:nvSpPr>
          <p:cNvPr id="1955" name="Google Shape;1955;p23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1956" name="Google Shape;1956;p235"/>
          <p:cNvSpPr txBox="1">
            <a:spLocks noGrp="1"/>
          </p:cNvSpPr>
          <p:nvPr>
            <p:ph type="body" idx="1"/>
          </p:nvPr>
        </p:nvSpPr>
        <p:spPr>
          <a:xfrm>
            <a:off x="4290796" y="591343"/>
            <a:ext cx="7214370" cy="5585619"/>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Clr>
                <a:schemeClr val="dk1"/>
              </a:buClr>
              <a:buSzPts val="1800"/>
              <a:buChar char="•"/>
            </a:pPr>
            <a:r>
              <a:rPr lang="en-US" sz="3000"/>
              <a:t>Provide teaching support they need when they would naturally use those skills. Practice may lead to gaining independence in using it. </a:t>
            </a:r>
            <a:endParaRPr sz="3000"/>
          </a:p>
          <a:p>
            <a:pPr marL="457200" lvl="0" indent="-342900" algn="l" rtl="0">
              <a:lnSpc>
                <a:spcPct val="90000"/>
              </a:lnSpc>
              <a:spcBef>
                <a:spcPts val="1000"/>
              </a:spcBef>
              <a:spcAft>
                <a:spcPts val="0"/>
              </a:spcAft>
              <a:buClr>
                <a:schemeClr val="dk1"/>
              </a:buClr>
              <a:buSzPts val="1800"/>
              <a:buChar char="•"/>
            </a:pPr>
            <a:r>
              <a:rPr lang="en-US" sz="3000"/>
              <a:t>Importance increases likelihood to be learned and maintained. </a:t>
            </a:r>
            <a:endParaRPr sz="3000"/>
          </a:p>
          <a:p>
            <a:pPr marL="457200" lvl="0" indent="-342900" algn="l" rtl="0">
              <a:lnSpc>
                <a:spcPct val="90000"/>
              </a:lnSpc>
              <a:spcBef>
                <a:spcPts val="1000"/>
              </a:spcBef>
              <a:spcAft>
                <a:spcPts val="0"/>
              </a:spcAft>
              <a:buClr>
                <a:schemeClr val="dk1"/>
              </a:buClr>
              <a:buSzPts val="1800"/>
              <a:buChar char="•"/>
            </a:pPr>
            <a:r>
              <a:rPr lang="en-US" sz="3000"/>
              <a:t>Look for opportunities to teach throughout the day and in all environments. </a:t>
            </a:r>
            <a:endParaRPr sz="3000"/>
          </a:p>
          <a:p>
            <a:pPr marL="457200" lvl="0" indent="-342900" algn="l" rtl="0">
              <a:lnSpc>
                <a:spcPct val="90000"/>
              </a:lnSpc>
              <a:spcBef>
                <a:spcPts val="1000"/>
              </a:spcBef>
              <a:spcAft>
                <a:spcPts val="0"/>
              </a:spcAft>
              <a:buClr>
                <a:schemeClr val="dk1"/>
              </a:buClr>
              <a:buSzPts val="1800"/>
              <a:buChar char="•"/>
            </a:pPr>
            <a:r>
              <a:rPr lang="en-US" sz="3000"/>
              <a:t>Doing these routines independently / doing them to the best of our abilities, leads to control over our lives.  </a:t>
            </a:r>
            <a:endParaRPr sz="3000"/>
          </a:p>
          <a:p>
            <a:pPr marL="457200" lvl="0" indent="-342900" algn="l" rtl="0">
              <a:lnSpc>
                <a:spcPct val="90000"/>
              </a:lnSpc>
              <a:spcBef>
                <a:spcPts val="1000"/>
              </a:spcBef>
              <a:spcAft>
                <a:spcPts val="0"/>
              </a:spcAft>
              <a:buClr>
                <a:schemeClr val="dk1"/>
              </a:buClr>
              <a:buSzPts val="1800"/>
              <a:buChar char="•"/>
            </a:pPr>
            <a:r>
              <a:rPr lang="en-US" sz="3000"/>
              <a:t>Find balance between teaching and just letting people enjoy some “free time.”</a:t>
            </a:r>
            <a:endParaRPr sz="3000"/>
          </a:p>
        </p:txBody>
      </p:sp>
      <p:sp>
        <p:nvSpPr>
          <p:cNvPr id="1957" name="Google Shape;1957;p23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lt2">
            <a:alpha val="33333"/>
          </a:schemeClr>
        </a:solidFill>
        <a:effectLst/>
      </p:bgPr>
    </p:bg>
    <p:spTree>
      <p:nvGrpSpPr>
        <p:cNvPr id="1" name="Shape 1962"/>
        <p:cNvGrpSpPr/>
        <p:nvPr/>
      </p:nvGrpSpPr>
      <p:grpSpPr>
        <a:xfrm>
          <a:off x="0" y="0"/>
          <a:ext cx="0" cy="0"/>
          <a:chOff x="0" y="0"/>
          <a:chExt cx="0" cy="0"/>
        </a:xfrm>
      </p:grpSpPr>
      <p:sp>
        <p:nvSpPr>
          <p:cNvPr id="1963" name="Google Shape;1963;p236"/>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964" name="Google Shape;1964;p236"/>
          <p:cNvSpPr/>
          <p:nvPr/>
        </p:nvSpPr>
        <p:spPr>
          <a:xfrm>
            <a:off x="1524" y="0"/>
            <a:ext cx="12188952" cy="6858000"/>
          </a:xfrm>
          <a:prstGeom prst="rect">
            <a:avLst/>
          </a:prstGeom>
          <a:solidFill>
            <a:schemeClr val="lt2">
              <a:alpha val="3333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965" name="Google Shape;1965;p236"/>
          <p:cNvSpPr/>
          <p:nvPr/>
        </p:nvSpPr>
        <p:spPr>
          <a:xfrm>
            <a:off x="1478324" y="709375"/>
            <a:ext cx="10713676" cy="543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66" name="Google Shape;1966;p236"/>
          <p:cNvSpPr/>
          <p:nvPr/>
        </p:nvSpPr>
        <p:spPr>
          <a:xfrm rot="-5400000">
            <a:off x="-543451" y="1248213"/>
            <a:ext cx="5413238" cy="4326335"/>
          </a:xfrm>
          <a:prstGeom prst="rect">
            <a:avLst/>
          </a:prstGeom>
          <a:solidFill>
            <a:schemeClr val="accent1">
              <a:alpha val="2313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67" name="Google Shape;1967;p236"/>
          <p:cNvSpPr txBox="1">
            <a:spLocks noGrp="1"/>
          </p:cNvSpPr>
          <p:nvPr>
            <p:ph type="title"/>
          </p:nvPr>
        </p:nvSpPr>
        <p:spPr>
          <a:xfrm>
            <a:off x="504967" y="675564"/>
            <a:ext cx="3609833" cy="5204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t>Guidelines for Effective Teaching</a:t>
            </a:r>
            <a:endParaRPr sz="6000"/>
          </a:p>
        </p:txBody>
      </p:sp>
      <p:cxnSp>
        <p:nvCxnSpPr>
          <p:cNvPr id="1968" name="Google Shape;1968;p236"/>
          <p:cNvCxnSpPr/>
          <p:nvPr/>
        </p:nvCxnSpPr>
        <p:spPr>
          <a:xfrm rot="10800000">
            <a:off x="11365990" y="5610"/>
            <a:ext cx="0" cy="6858000"/>
          </a:xfrm>
          <a:prstGeom prst="straightConnector1">
            <a:avLst/>
          </a:prstGeom>
          <a:noFill/>
          <a:ln w="9525" cap="rnd" cmpd="sng">
            <a:solidFill>
              <a:schemeClr val="accent1"/>
            </a:solidFill>
            <a:prstDash val="dash"/>
            <a:round/>
            <a:headEnd type="none" w="sm" len="sm"/>
            <a:tailEnd type="none" w="sm" len="sm"/>
          </a:ln>
        </p:spPr>
      </p:cxnSp>
      <p:cxnSp>
        <p:nvCxnSpPr>
          <p:cNvPr id="1969" name="Google Shape;1969;p236"/>
          <p:cNvCxnSpPr/>
          <p:nvPr/>
        </p:nvCxnSpPr>
        <p:spPr>
          <a:xfrm>
            <a:off x="0" y="6118001"/>
            <a:ext cx="12192000" cy="0"/>
          </a:xfrm>
          <a:prstGeom prst="straightConnector1">
            <a:avLst/>
          </a:prstGeom>
          <a:noFill/>
          <a:ln w="9525" cap="rnd" cmpd="sng">
            <a:solidFill>
              <a:schemeClr val="accent1"/>
            </a:solidFill>
            <a:prstDash val="dash"/>
            <a:round/>
            <a:headEnd type="none" w="sm" len="sm"/>
            <a:tailEnd type="none" w="sm" len="sm"/>
          </a:ln>
        </p:spPr>
      </p:cxnSp>
      <p:grpSp>
        <p:nvGrpSpPr>
          <p:cNvPr id="1970" name="Google Shape;1970;p236"/>
          <p:cNvGrpSpPr/>
          <p:nvPr/>
        </p:nvGrpSpPr>
        <p:grpSpPr>
          <a:xfrm>
            <a:off x="4776730" y="1160405"/>
            <a:ext cx="6589260" cy="4561920"/>
            <a:chOff x="0" y="341036"/>
            <a:chExt cx="6589260" cy="4561920"/>
          </a:xfrm>
        </p:grpSpPr>
        <p:sp>
          <p:nvSpPr>
            <p:cNvPr id="1971" name="Google Shape;1971;p236"/>
            <p:cNvSpPr/>
            <p:nvPr/>
          </p:nvSpPr>
          <p:spPr>
            <a:xfrm>
              <a:off x="0" y="341036"/>
              <a:ext cx="6589260" cy="514800"/>
            </a:xfrm>
            <a:prstGeom prst="roundRect">
              <a:avLst>
                <a:gd name="adj" fmla="val 16667"/>
              </a:avLst>
            </a:prstGeom>
            <a:solidFill>
              <a:srgbClr val="599BD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72" name="Google Shape;1972;p236"/>
            <p:cNvSpPr txBox="1"/>
            <p:nvPr/>
          </p:nvSpPr>
          <p:spPr>
            <a:xfrm>
              <a:off x="25130" y="36616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Plan</a:t>
              </a:r>
              <a:endParaRPr sz="3000" b="0" i="0" u="none" strike="noStrike" cap="none">
                <a:solidFill>
                  <a:srgbClr val="000000"/>
                </a:solidFill>
                <a:latin typeface="Garamond"/>
                <a:ea typeface="Garamond"/>
                <a:cs typeface="Garamond"/>
                <a:sym typeface="Garamond"/>
              </a:endParaRPr>
            </a:p>
          </p:txBody>
        </p:sp>
        <p:sp>
          <p:nvSpPr>
            <p:cNvPr id="1973" name="Google Shape;1973;p236"/>
            <p:cNvSpPr/>
            <p:nvPr/>
          </p:nvSpPr>
          <p:spPr>
            <a:xfrm>
              <a:off x="0" y="919196"/>
              <a:ext cx="6589260" cy="514800"/>
            </a:xfrm>
            <a:prstGeom prst="roundRect">
              <a:avLst>
                <a:gd name="adj" fmla="val 16667"/>
              </a:avLst>
            </a:prstGeom>
            <a:solidFill>
              <a:srgbClr val="55B6D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74" name="Google Shape;1974;p236"/>
            <p:cNvSpPr txBox="1"/>
            <p:nvPr/>
          </p:nvSpPr>
          <p:spPr>
            <a:xfrm>
              <a:off x="25130" y="94432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Build in Variety and Choices</a:t>
              </a:r>
              <a:endParaRPr sz="3000" b="0" i="0" u="none" strike="noStrike" cap="none">
                <a:solidFill>
                  <a:srgbClr val="000000"/>
                </a:solidFill>
                <a:latin typeface="Garamond"/>
                <a:ea typeface="Garamond"/>
                <a:cs typeface="Garamond"/>
                <a:sym typeface="Garamond"/>
              </a:endParaRPr>
            </a:p>
          </p:txBody>
        </p:sp>
        <p:sp>
          <p:nvSpPr>
            <p:cNvPr id="1975" name="Google Shape;1975;p236"/>
            <p:cNvSpPr/>
            <p:nvPr/>
          </p:nvSpPr>
          <p:spPr>
            <a:xfrm>
              <a:off x="0" y="1497356"/>
              <a:ext cx="6589260" cy="514800"/>
            </a:xfrm>
            <a:prstGeom prst="roundRect">
              <a:avLst>
                <a:gd name="adj" fmla="val 16667"/>
              </a:avLst>
            </a:prstGeom>
            <a:solidFill>
              <a:srgbClr val="51CB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76" name="Google Shape;1976;p236"/>
            <p:cNvSpPr txBox="1"/>
            <p:nvPr/>
          </p:nvSpPr>
          <p:spPr>
            <a:xfrm>
              <a:off x="25130" y="152248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Prevent mistakes before they happen</a:t>
              </a:r>
              <a:endParaRPr sz="3000" b="0" i="0" u="none" strike="noStrike" cap="none">
                <a:solidFill>
                  <a:srgbClr val="000000"/>
                </a:solidFill>
                <a:latin typeface="Garamond"/>
                <a:ea typeface="Garamond"/>
                <a:cs typeface="Garamond"/>
                <a:sym typeface="Garamond"/>
              </a:endParaRPr>
            </a:p>
          </p:txBody>
        </p:sp>
        <p:sp>
          <p:nvSpPr>
            <p:cNvPr id="1977" name="Google Shape;1977;p236"/>
            <p:cNvSpPr/>
            <p:nvPr/>
          </p:nvSpPr>
          <p:spPr>
            <a:xfrm>
              <a:off x="0" y="2075516"/>
              <a:ext cx="6589260" cy="514800"/>
            </a:xfrm>
            <a:prstGeom prst="roundRect">
              <a:avLst>
                <a:gd name="adj" fmla="val 16667"/>
              </a:avLst>
            </a:prstGeom>
            <a:solidFill>
              <a:srgbClr val="4DC69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78" name="Google Shape;1978;p236"/>
            <p:cNvSpPr txBox="1"/>
            <p:nvPr/>
          </p:nvSpPr>
          <p:spPr>
            <a:xfrm>
              <a:off x="25130" y="210064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Make the teaching Experience successful</a:t>
              </a:r>
              <a:endParaRPr sz="3000" b="0" i="0" u="none" strike="noStrike" cap="none">
                <a:solidFill>
                  <a:srgbClr val="000000"/>
                </a:solidFill>
                <a:latin typeface="Garamond"/>
                <a:ea typeface="Garamond"/>
                <a:cs typeface="Garamond"/>
                <a:sym typeface="Garamond"/>
              </a:endParaRPr>
            </a:p>
          </p:txBody>
        </p:sp>
        <p:sp>
          <p:nvSpPr>
            <p:cNvPr id="1979" name="Google Shape;1979;p236"/>
            <p:cNvSpPr/>
            <p:nvPr/>
          </p:nvSpPr>
          <p:spPr>
            <a:xfrm>
              <a:off x="0" y="2653676"/>
              <a:ext cx="6589260" cy="514800"/>
            </a:xfrm>
            <a:prstGeom prst="roundRect">
              <a:avLst>
                <a:gd name="adj" fmla="val 16667"/>
              </a:avLst>
            </a:prstGeom>
            <a:solidFill>
              <a:srgbClr val="4AC17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80" name="Google Shape;1980;p236"/>
            <p:cNvSpPr txBox="1"/>
            <p:nvPr/>
          </p:nvSpPr>
          <p:spPr>
            <a:xfrm>
              <a:off x="25130" y="267880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Provide Prompts when necessary</a:t>
              </a:r>
              <a:endParaRPr sz="3000" b="0" i="0" u="none" strike="noStrike" cap="none">
                <a:solidFill>
                  <a:srgbClr val="000000"/>
                </a:solidFill>
                <a:latin typeface="Garamond"/>
                <a:ea typeface="Garamond"/>
                <a:cs typeface="Garamond"/>
                <a:sym typeface="Garamond"/>
              </a:endParaRPr>
            </a:p>
          </p:txBody>
        </p:sp>
        <p:sp>
          <p:nvSpPr>
            <p:cNvPr id="1981" name="Google Shape;1981;p236"/>
            <p:cNvSpPr/>
            <p:nvPr/>
          </p:nvSpPr>
          <p:spPr>
            <a:xfrm>
              <a:off x="0" y="3231836"/>
              <a:ext cx="6589260" cy="514800"/>
            </a:xfrm>
            <a:prstGeom prst="roundRect">
              <a:avLst>
                <a:gd name="adj" fmla="val 16667"/>
              </a:avLst>
            </a:prstGeom>
            <a:solidFill>
              <a:srgbClr val="46BC5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82" name="Google Shape;1982;p236"/>
            <p:cNvSpPr txBox="1"/>
            <p:nvPr/>
          </p:nvSpPr>
          <p:spPr>
            <a:xfrm>
              <a:off x="25130" y="325696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Reward before, during, and after session</a:t>
              </a:r>
              <a:endParaRPr sz="3000" b="0" i="0" u="none" strike="noStrike" cap="none">
                <a:solidFill>
                  <a:srgbClr val="000000"/>
                </a:solidFill>
                <a:latin typeface="Garamond"/>
                <a:ea typeface="Garamond"/>
                <a:cs typeface="Garamond"/>
                <a:sym typeface="Garamond"/>
              </a:endParaRPr>
            </a:p>
          </p:txBody>
        </p:sp>
        <p:sp>
          <p:nvSpPr>
            <p:cNvPr id="1983" name="Google Shape;1983;p236"/>
            <p:cNvSpPr/>
            <p:nvPr/>
          </p:nvSpPr>
          <p:spPr>
            <a:xfrm>
              <a:off x="0" y="3809996"/>
              <a:ext cx="6589260" cy="514800"/>
            </a:xfrm>
            <a:prstGeom prst="roundRect">
              <a:avLst>
                <a:gd name="adj" fmla="val 16667"/>
              </a:avLst>
            </a:prstGeom>
            <a:solidFill>
              <a:srgbClr val="55B44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84" name="Google Shape;1984;p236"/>
            <p:cNvSpPr txBox="1"/>
            <p:nvPr/>
          </p:nvSpPr>
          <p:spPr>
            <a:xfrm>
              <a:off x="25130" y="383512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Keep the flow going</a:t>
              </a:r>
              <a:endParaRPr sz="3000" b="0" i="0" u="none" strike="noStrike" cap="none">
                <a:solidFill>
                  <a:srgbClr val="000000"/>
                </a:solidFill>
                <a:latin typeface="Garamond"/>
                <a:ea typeface="Garamond"/>
                <a:cs typeface="Garamond"/>
                <a:sym typeface="Garamond"/>
              </a:endParaRPr>
            </a:p>
          </p:txBody>
        </p:sp>
        <p:sp>
          <p:nvSpPr>
            <p:cNvPr id="1985" name="Google Shape;1985;p236"/>
            <p:cNvSpPr/>
            <p:nvPr/>
          </p:nvSpPr>
          <p:spPr>
            <a:xfrm>
              <a:off x="0" y="4388156"/>
              <a:ext cx="6589260" cy="514800"/>
            </a:xfrm>
            <a:prstGeom prst="roundRect">
              <a:avLst>
                <a:gd name="adj" fmla="val 16667"/>
              </a:avLst>
            </a:prstGeom>
            <a:solidFill>
              <a:srgbClr val="6FAB4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86" name="Google Shape;1986;p236"/>
            <p:cNvSpPr txBox="1"/>
            <p:nvPr/>
          </p:nvSpPr>
          <p:spPr>
            <a:xfrm>
              <a:off x="25130" y="4413286"/>
              <a:ext cx="6539000"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Be aware of going ons during session</a:t>
              </a:r>
              <a:endParaRPr sz="3000" b="0" i="0" u="none" strike="noStrike" cap="none">
                <a:solidFill>
                  <a:srgbClr val="000000"/>
                </a:solidFill>
                <a:latin typeface="Garamond"/>
                <a:ea typeface="Garamond"/>
                <a:cs typeface="Garamond"/>
                <a:sym typeface="Garamond"/>
              </a:endParaRPr>
            </a:p>
          </p:txBody>
        </p:sp>
      </p:grpSp>
      <p:sp>
        <p:nvSpPr>
          <p:cNvPr id="1987" name="Google Shape;1987;p23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2"/>
        <p:cNvGrpSpPr/>
        <p:nvPr/>
      </p:nvGrpSpPr>
      <p:grpSpPr>
        <a:xfrm>
          <a:off x="0" y="0"/>
          <a:ext cx="0" cy="0"/>
          <a:chOff x="0" y="0"/>
          <a:chExt cx="0" cy="0"/>
        </a:xfrm>
      </p:grpSpPr>
      <p:sp>
        <p:nvSpPr>
          <p:cNvPr id="1993" name="Google Shape;1993;p16"/>
          <p:cNvSpPr/>
          <p:nvPr/>
        </p:nvSpPr>
        <p:spPr>
          <a:xfrm>
            <a:off x="338328" y="303591"/>
            <a:ext cx="4335327" cy="5896743"/>
          </a:xfrm>
          <a:prstGeom prst="rect">
            <a:avLst/>
          </a:prstGeom>
          <a:solidFill>
            <a:schemeClr val="dk1">
              <a:alpha val="13333"/>
            </a:schemeClr>
          </a:solidFill>
          <a:ln w="127000" cap="sq" cmpd="thinThick">
            <a:solidFill>
              <a:schemeClr val="dk1">
                <a:alpha val="823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994" name="Google Shape;1994;p16"/>
          <p:cNvSpPr txBox="1">
            <a:spLocks noGrp="1"/>
          </p:cNvSpPr>
          <p:nvPr>
            <p:ph type="title"/>
          </p:nvPr>
        </p:nvSpPr>
        <p:spPr>
          <a:xfrm>
            <a:off x="594360" y="637125"/>
            <a:ext cx="3802276"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t>Behavior</a:t>
            </a:r>
            <a:endParaRPr sz="6000"/>
          </a:p>
        </p:txBody>
      </p:sp>
      <p:grpSp>
        <p:nvGrpSpPr>
          <p:cNvPr id="1995" name="Google Shape;1995;p16"/>
          <p:cNvGrpSpPr/>
          <p:nvPr/>
        </p:nvGrpSpPr>
        <p:grpSpPr>
          <a:xfrm>
            <a:off x="5166985" y="306250"/>
            <a:ext cx="6588693" cy="5891424"/>
            <a:chOff x="-1" y="2659"/>
            <a:chExt cx="6588693" cy="5891424"/>
          </a:xfrm>
        </p:grpSpPr>
        <p:sp>
          <p:nvSpPr>
            <p:cNvPr id="1996" name="Google Shape;1996;p16"/>
            <p:cNvSpPr/>
            <p:nvPr/>
          </p:nvSpPr>
          <p:spPr>
            <a:xfrm>
              <a:off x="0" y="3558996"/>
              <a:ext cx="6588691" cy="2335087"/>
            </a:xfrm>
            <a:prstGeom prst="rect">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97" name="Google Shape;1997;p16"/>
            <p:cNvSpPr txBox="1"/>
            <p:nvPr/>
          </p:nvSpPr>
          <p:spPr>
            <a:xfrm>
              <a:off x="0" y="3558996"/>
              <a:ext cx="6588691" cy="1260947"/>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0" i="0" u="none" strike="noStrike" cap="none">
                  <a:solidFill>
                    <a:schemeClr val="lt1"/>
                  </a:solidFill>
                  <a:latin typeface="Garamond"/>
                  <a:ea typeface="Garamond"/>
                  <a:cs typeface="Garamond"/>
                  <a:sym typeface="Garamond"/>
                </a:rPr>
                <a:t>All of us have behavior. Behaviors don’t happen without reason.</a:t>
              </a:r>
              <a:endParaRPr sz="3100" b="0" i="0" u="none" strike="noStrike" cap="none">
                <a:solidFill>
                  <a:schemeClr val="lt1"/>
                </a:solidFill>
                <a:latin typeface="Garamond"/>
                <a:ea typeface="Garamond"/>
                <a:cs typeface="Garamond"/>
                <a:sym typeface="Garamond"/>
              </a:endParaRPr>
            </a:p>
          </p:txBody>
        </p:sp>
        <p:sp>
          <p:nvSpPr>
            <p:cNvPr id="1998" name="Google Shape;1998;p16"/>
            <p:cNvSpPr/>
            <p:nvPr/>
          </p:nvSpPr>
          <p:spPr>
            <a:xfrm>
              <a:off x="3217" y="4773242"/>
              <a:ext cx="2194085" cy="1074140"/>
            </a:xfrm>
            <a:prstGeom prst="rect">
              <a:avLst/>
            </a:prstGeom>
            <a:solidFill>
              <a:srgbClr val="CDD1FF">
                <a:alpha val="88235"/>
              </a:srgbClr>
            </a:solidFill>
            <a:ln w="25400" cap="flat" cmpd="sng">
              <a:solidFill>
                <a:srgbClr val="CDD1FF">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999" name="Google Shape;1999;p16"/>
            <p:cNvSpPr txBox="1"/>
            <p:nvPr/>
          </p:nvSpPr>
          <p:spPr>
            <a:xfrm>
              <a:off x="3217" y="4773242"/>
              <a:ext cx="2194085" cy="1074140"/>
            </a:xfrm>
            <a:prstGeom prst="rect">
              <a:avLst/>
            </a:prstGeom>
            <a:noFill/>
            <a:ln>
              <a:noFill/>
            </a:ln>
          </p:spPr>
          <p:txBody>
            <a:bodyPr spcFirstLastPara="1" wrap="square" lIns="135125" tIns="24125" rIns="13512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Garamond"/>
                  <a:ea typeface="Garamond"/>
                  <a:cs typeface="Garamond"/>
                  <a:sym typeface="Garamond"/>
                </a:rPr>
                <a:t>All behaviors is intended to communicate something.</a:t>
              </a:r>
              <a:endParaRPr sz="1900" b="0" i="0" u="none" strike="noStrike" cap="none">
                <a:solidFill>
                  <a:srgbClr val="000000"/>
                </a:solidFill>
                <a:latin typeface="Garamond"/>
                <a:ea typeface="Garamond"/>
                <a:cs typeface="Garamond"/>
                <a:sym typeface="Garamond"/>
              </a:endParaRPr>
            </a:p>
          </p:txBody>
        </p:sp>
        <p:sp>
          <p:nvSpPr>
            <p:cNvPr id="2000" name="Google Shape;2000;p16"/>
            <p:cNvSpPr/>
            <p:nvPr/>
          </p:nvSpPr>
          <p:spPr>
            <a:xfrm>
              <a:off x="2197302" y="4773242"/>
              <a:ext cx="2194085" cy="1074140"/>
            </a:xfrm>
            <a:prstGeom prst="rect">
              <a:avLst/>
            </a:prstGeom>
            <a:solidFill>
              <a:srgbClr val="D4F0D4">
                <a:alpha val="88235"/>
              </a:srgbClr>
            </a:solidFill>
            <a:ln w="25400" cap="flat" cmpd="sng">
              <a:solidFill>
                <a:srgbClr val="D4F0D4">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01" name="Google Shape;2001;p16"/>
            <p:cNvSpPr txBox="1"/>
            <p:nvPr/>
          </p:nvSpPr>
          <p:spPr>
            <a:xfrm>
              <a:off x="2197302" y="4773242"/>
              <a:ext cx="2194085" cy="1074140"/>
            </a:xfrm>
            <a:prstGeom prst="rect">
              <a:avLst/>
            </a:prstGeom>
            <a:noFill/>
            <a:ln>
              <a:noFill/>
            </a:ln>
          </p:spPr>
          <p:txBody>
            <a:bodyPr spcFirstLastPara="1" wrap="square" lIns="135125" tIns="24125" rIns="13512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Garamond"/>
                  <a:ea typeface="Garamond"/>
                  <a:cs typeface="Garamond"/>
                  <a:sym typeface="Garamond"/>
                </a:rPr>
                <a:t>“Listen” to what behavior is saying</a:t>
              </a:r>
              <a:endParaRPr sz="1900" b="0" i="0" u="none" strike="noStrike" cap="none">
                <a:solidFill>
                  <a:srgbClr val="000000"/>
                </a:solidFill>
                <a:latin typeface="Garamond"/>
                <a:ea typeface="Garamond"/>
                <a:cs typeface="Garamond"/>
                <a:sym typeface="Garamond"/>
              </a:endParaRPr>
            </a:p>
          </p:txBody>
        </p:sp>
        <p:sp>
          <p:nvSpPr>
            <p:cNvPr id="2002" name="Google Shape;2002;p16"/>
            <p:cNvSpPr/>
            <p:nvPr/>
          </p:nvSpPr>
          <p:spPr>
            <a:xfrm>
              <a:off x="4391388" y="4773242"/>
              <a:ext cx="2194085" cy="1074140"/>
            </a:xfrm>
            <a:prstGeom prst="rect">
              <a:avLst/>
            </a:prstGeom>
            <a:solidFill>
              <a:srgbClr val="E0E0E0">
                <a:alpha val="88235"/>
              </a:srgbClr>
            </a:solidFill>
            <a:ln w="25400" cap="flat" cmpd="sng">
              <a:solidFill>
                <a:srgbClr val="E0E0E0">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03" name="Google Shape;2003;p16"/>
            <p:cNvSpPr txBox="1"/>
            <p:nvPr/>
          </p:nvSpPr>
          <p:spPr>
            <a:xfrm>
              <a:off x="4391388" y="4773242"/>
              <a:ext cx="2194085" cy="1074140"/>
            </a:xfrm>
            <a:prstGeom prst="rect">
              <a:avLst/>
            </a:prstGeom>
            <a:noFill/>
            <a:ln>
              <a:noFill/>
            </a:ln>
          </p:spPr>
          <p:txBody>
            <a:bodyPr spcFirstLastPara="1" wrap="square" lIns="135125" tIns="24125" rIns="13512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Garamond"/>
                  <a:ea typeface="Garamond"/>
                  <a:cs typeface="Garamond"/>
                  <a:sym typeface="Garamond"/>
                </a:rPr>
                <a:t>There is always a reason for a given behavior</a:t>
              </a:r>
              <a:endParaRPr sz="1900" b="0" i="0" u="none" strike="noStrike" cap="none">
                <a:solidFill>
                  <a:srgbClr val="000000"/>
                </a:solidFill>
                <a:latin typeface="Garamond"/>
                <a:ea typeface="Garamond"/>
                <a:cs typeface="Garamond"/>
                <a:sym typeface="Garamond"/>
              </a:endParaRPr>
            </a:p>
          </p:txBody>
        </p:sp>
        <p:sp>
          <p:nvSpPr>
            <p:cNvPr id="2004" name="Google Shape;2004;p16"/>
            <p:cNvSpPr/>
            <p:nvPr/>
          </p:nvSpPr>
          <p:spPr>
            <a:xfrm rot="10800000">
              <a:off x="-1" y="2659"/>
              <a:ext cx="6588691" cy="3591364"/>
            </a:xfrm>
            <a:prstGeom prst="upArrowCallout">
              <a:avLst>
                <a:gd name="adj1" fmla="val 25000"/>
                <a:gd name="adj2" fmla="val 25000"/>
                <a:gd name="adj3" fmla="val 25000"/>
                <a:gd name="adj4" fmla="val 64977"/>
              </a:avLst>
            </a:prstGeom>
            <a:solidFill>
              <a:srgbClr val="A3A5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05" name="Google Shape;2005;p16"/>
            <p:cNvSpPr txBox="1"/>
            <p:nvPr/>
          </p:nvSpPr>
          <p:spPr>
            <a:xfrm>
              <a:off x="0" y="2659"/>
              <a:ext cx="6588691" cy="2333561"/>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0" i="0" u="none" strike="noStrike" cap="none">
                  <a:solidFill>
                    <a:schemeClr val="lt1"/>
                  </a:solidFill>
                  <a:latin typeface="Garamond"/>
                  <a:ea typeface="Garamond"/>
                  <a:cs typeface="Garamond"/>
                  <a:sym typeface="Garamond"/>
                </a:rPr>
                <a:t>Behaviors are a form of communication people use to tell us their wants, needs, and feelings. </a:t>
              </a:r>
              <a:endParaRPr sz="3100" b="0" i="0" u="none" strike="noStrike" cap="none">
                <a:solidFill>
                  <a:schemeClr val="lt1"/>
                </a:solidFill>
                <a:latin typeface="Garamond"/>
                <a:ea typeface="Garamond"/>
                <a:cs typeface="Garamond"/>
                <a:sym typeface="Garamond"/>
              </a:endParaRPr>
            </a:p>
          </p:txBody>
        </p:sp>
      </p:grpSp>
      <p:sp>
        <p:nvSpPr>
          <p:cNvPr id="2006" name="Google Shape;2006;p1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0"/>
        <p:cNvGrpSpPr/>
        <p:nvPr/>
      </p:nvGrpSpPr>
      <p:grpSpPr>
        <a:xfrm>
          <a:off x="0" y="0"/>
          <a:ext cx="0" cy="0"/>
          <a:chOff x="0" y="0"/>
          <a:chExt cx="0" cy="0"/>
        </a:xfrm>
      </p:grpSpPr>
      <p:sp>
        <p:nvSpPr>
          <p:cNvPr id="2011" name="Google Shape;2011;p237"/>
          <p:cNvSpPr/>
          <p:nvPr/>
        </p:nvSpPr>
        <p:spPr>
          <a:xfrm>
            <a:off x="3048" y="429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12" name="Google Shape;2012;p237"/>
          <p:cNvSpPr/>
          <p:nvPr/>
        </p:nvSpPr>
        <p:spPr>
          <a:xfrm>
            <a:off x="0" y="-4"/>
            <a:ext cx="4167268" cy="68580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13" name="Google Shape;2013;p237"/>
          <p:cNvSpPr txBox="1">
            <a:spLocks noGrp="1"/>
          </p:cNvSpPr>
          <p:nvPr>
            <p:ph type="title"/>
          </p:nvPr>
        </p:nvSpPr>
        <p:spPr>
          <a:xfrm>
            <a:off x="142240" y="591344"/>
            <a:ext cx="3744994"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Challenging Behavior</a:t>
            </a:r>
            <a:endParaRPr sz="6000"/>
          </a:p>
        </p:txBody>
      </p:sp>
      <p:sp>
        <p:nvSpPr>
          <p:cNvPr id="2014" name="Google Shape;2014;p23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015" name="Google Shape;2015;p237"/>
          <p:cNvSpPr txBox="1">
            <a:spLocks noGrp="1"/>
          </p:cNvSpPr>
          <p:nvPr>
            <p:ph type="body" idx="1"/>
          </p:nvPr>
        </p:nvSpPr>
        <p:spPr>
          <a:xfrm>
            <a:off x="4285036" y="591344"/>
            <a:ext cx="7186527"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latin typeface="Garamond"/>
                <a:ea typeface="Garamond"/>
                <a:cs typeface="Garamond"/>
                <a:sym typeface="Garamond"/>
              </a:rPr>
              <a:t>Behaviors are usually considered challenging if they:</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Cause harm to individual or others.</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Cause property damage.</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Causes person to be “labeled” as a behavior problem.</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Prevents person from learning new skill</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Prevents person from participating in social and recreational activities.</a:t>
            </a:r>
            <a:endParaRPr sz="3000"/>
          </a:p>
          <a:p>
            <a:pPr marL="0" lvl="0" indent="0" algn="l" rtl="0">
              <a:lnSpc>
                <a:spcPct val="90000"/>
              </a:lnSpc>
              <a:spcBef>
                <a:spcPts val="1000"/>
              </a:spcBef>
              <a:spcAft>
                <a:spcPts val="0"/>
              </a:spcAft>
              <a:buSzPts val="1800"/>
              <a:buNone/>
            </a:pPr>
            <a:r>
              <a:rPr lang="en-US" sz="3000">
                <a:latin typeface="Garamond"/>
                <a:ea typeface="Garamond"/>
                <a:cs typeface="Garamond"/>
                <a:sym typeface="Garamond"/>
              </a:rPr>
              <a:t>What is making challenging behavior “work” </a:t>
            </a:r>
            <a:r>
              <a:rPr lang="en-US" sz="3000"/>
              <a:t>?</a:t>
            </a:r>
            <a:endParaRPr sz="3000"/>
          </a:p>
          <a:p>
            <a:pPr marL="0" lvl="0" indent="0" algn="l" rtl="0">
              <a:lnSpc>
                <a:spcPct val="90000"/>
              </a:lnSpc>
              <a:spcBef>
                <a:spcPts val="1000"/>
              </a:spcBef>
              <a:spcAft>
                <a:spcPts val="0"/>
              </a:spcAft>
              <a:buSzPts val="1800"/>
              <a:buNone/>
            </a:pPr>
            <a:r>
              <a:rPr lang="en-US" sz="3000">
                <a:latin typeface="Garamond"/>
                <a:ea typeface="Garamond"/>
                <a:cs typeface="Garamond"/>
                <a:sym typeface="Garamond"/>
              </a:rPr>
              <a:t>Work with the  PCP team to determine why behavior is happening and teach </a:t>
            </a:r>
            <a:endParaRPr/>
          </a:p>
          <a:p>
            <a:pPr marL="0" lvl="0" indent="0" algn="l" rtl="0">
              <a:lnSpc>
                <a:spcPct val="90000"/>
              </a:lnSpc>
              <a:spcBef>
                <a:spcPts val="1000"/>
              </a:spcBef>
              <a:spcAft>
                <a:spcPts val="0"/>
              </a:spcAft>
              <a:buSzPts val="1800"/>
              <a:buNone/>
            </a:pPr>
            <a:r>
              <a:rPr lang="en-US" sz="3000">
                <a:latin typeface="Garamond"/>
                <a:ea typeface="Garamond"/>
                <a:cs typeface="Garamond"/>
                <a:sym typeface="Garamond"/>
              </a:rPr>
              <a:t>replacement behavior. </a:t>
            </a:r>
            <a:endParaRPr sz="3000"/>
          </a:p>
        </p:txBody>
      </p:sp>
      <p:sp>
        <p:nvSpPr>
          <p:cNvPr id="2016" name="Google Shape;2016;p23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0"/>
        <p:cNvGrpSpPr/>
        <p:nvPr/>
      </p:nvGrpSpPr>
      <p:grpSpPr>
        <a:xfrm>
          <a:off x="0" y="0"/>
          <a:ext cx="0" cy="0"/>
          <a:chOff x="0" y="0"/>
          <a:chExt cx="0" cy="0"/>
        </a:xfrm>
      </p:grpSpPr>
      <p:sp>
        <p:nvSpPr>
          <p:cNvPr id="2021" name="Google Shape;2021;p238"/>
          <p:cNvSpPr/>
          <p:nvPr/>
        </p:nvSpPr>
        <p:spPr>
          <a:xfrm>
            <a:off x="3048" y="429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22" name="Google Shape;2022;p238"/>
          <p:cNvSpPr/>
          <p:nvPr/>
        </p:nvSpPr>
        <p:spPr>
          <a:xfrm>
            <a:off x="0" y="-4"/>
            <a:ext cx="4167268" cy="68580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23" name="Google Shape;2023;p238"/>
          <p:cNvSpPr txBox="1">
            <a:spLocks noGrp="1"/>
          </p:cNvSpPr>
          <p:nvPr>
            <p:ph type="title"/>
          </p:nvPr>
        </p:nvSpPr>
        <p:spPr>
          <a:xfrm>
            <a:off x="142240" y="591344"/>
            <a:ext cx="3744994"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Challenging Behavior</a:t>
            </a:r>
            <a:endParaRPr sz="6000"/>
          </a:p>
        </p:txBody>
      </p:sp>
      <p:sp>
        <p:nvSpPr>
          <p:cNvPr id="2024" name="Google Shape;2024;p23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025" name="Google Shape;2025;p238"/>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US" sz="3000"/>
              <a:t>Behaviors revolve around who / what / where the individual is involved in.</a:t>
            </a:r>
            <a:endParaRPr sz="3000"/>
          </a:p>
          <a:p>
            <a:pPr marL="457200" lvl="0" indent="-228600" algn="l" rtl="0">
              <a:lnSpc>
                <a:spcPct val="90000"/>
              </a:lnSpc>
              <a:spcBef>
                <a:spcPts val="1000"/>
              </a:spcBef>
              <a:spcAft>
                <a:spcPts val="0"/>
              </a:spcAft>
              <a:buClr>
                <a:schemeClr val="dk1"/>
              </a:buClr>
              <a:buSzPts val="1800"/>
              <a:buNone/>
            </a:pPr>
            <a:endParaRPr sz="3000"/>
          </a:p>
          <a:p>
            <a:pPr marL="457200" lvl="0" indent="-342900" algn="l" rtl="0">
              <a:lnSpc>
                <a:spcPct val="90000"/>
              </a:lnSpc>
              <a:spcBef>
                <a:spcPts val="1000"/>
              </a:spcBef>
              <a:spcAft>
                <a:spcPts val="0"/>
              </a:spcAft>
              <a:buClr>
                <a:schemeClr val="dk1"/>
              </a:buClr>
              <a:buSzPts val="1800"/>
              <a:buChar char="•"/>
            </a:pPr>
            <a:r>
              <a:rPr lang="en-US" sz="3000"/>
              <a:t>There are most likely patterns; challenging behaviors are displayed because it has worked in past.</a:t>
            </a:r>
            <a:endParaRPr sz="3000"/>
          </a:p>
          <a:p>
            <a:pPr marL="457200" lvl="0" indent="-228600" algn="l" rtl="0">
              <a:lnSpc>
                <a:spcPct val="90000"/>
              </a:lnSpc>
              <a:spcBef>
                <a:spcPts val="1000"/>
              </a:spcBef>
              <a:spcAft>
                <a:spcPts val="0"/>
              </a:spcAft>
              <a:buClr>
                <a:schemeClr val="dk1"/>
              </a:buClr>
              <a:buSzPts val="1800"/>
              <a:buNone/>
            </a:pPr>
            <a:endParaRPr sz="3000"/>
          </a:p>
          <a:p>
            <a:pPr marL="457200" lvl="0" indent="-342900" algn="l" rtl="0">
              <a:lnSpc>
                <a:spcPct val="90000"/>
              </a:lnSpc>
              <a:spcBef>
                <a:spcPts val="1000"/>
              </a:spcBef>
              <a:spcAft>
                <a:spcPts val="0"/>
              </a:spcAft>
              <a:buClr>
                <a:schemeClr val="dk1"/>
              </a:buClr>
              <a:buSzPts val="1800"/>
              <a:buChar char="•"/>
            </a:pPr>
            <a:r>
              <a:rPr lang="en-US" sz="3000"/>
              <a:t>Any attention may seem better than none at all, reinforcing behaviors. </a:t>
            </a:r>
            <a:endParaRPr sz="3000"/>
          </a:p>
        </p:txBody>
      </p:sp>
      <p:sp>
        <p:nvSpPr>
          <p:cNvPr id="2026" name="Google Shape;2026;p23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0"/>
        <p:cNvGrpSpPr/>
        <p:nvPr/>
      </p:nvGrpSpPr>
      <p:grpSpPr>
        <a:xfrm>
          <a:off x="0" y="0"/>
          <a:ext cx="0" cy="0"/>
          <a:chOff x="0" y="0"/>
          <a:chExt cx="0" cy="0"/>
        </a:xfrm>
      </p:grpSpPr>
      <p:sp>
        <p:nvSpPr>
          <p:cNvPr id="2031" name="Google Shape;2031;p239"/>
          <p:cNvSpPr/>
          <p:nvPr/>
        </p:nvSpPr>
        <p:spPr>
          <a:xfrm>
            <a:off x="338328" y="303591"/>
            <a:ext cx="4335327" cy="5896743"/>
          </a:xfrm>
          <a:prstGeom prst="rect">
            <a:avLst/>
          </a:prstGeom>
          <a:solidFill>
            <a:schemeClr val="dk1">
              <a:alpha val="13333"/>
            </a:schemeClr>
          </a:solidFill>
          <a:ln w="127000" cap="sq" cmpd="thinThick">
            <a:solidFill>
              <a:schemeClr val="dk1">
                <a:alpha val="823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32" name="Google Shape;2032;p239"/>
          <p:cNvSpPr txBox="1">
            <a:spLocks noGrp="1"/>
          </p:cNvSpPr>
          <p:nvPr>
            <p:ph type="title"/>
          </p:nvPr>
        </p:nvSpPr>
        <p:spPr>
          <a:xfrm>
            <a:off x="594360" y="637125"/>
            <a:ext cx="3802276"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0C0C0C"/>
                </a:solidFill>
              </a:rPr>
              <a:t>Challenging Behavior</a:t>
            </a:r>
            <a:endParaRPr sz="6000"/>
          </a:p>
        </p:txBody>
      </p:sp>
      <p:grpSp>
        <p:nvGrpSpPr>
          <p:cNvPr id="2033" name="Google Shape;2033;p239"/>
          <p:cNvGrpSpPr/>
          <p:nvPr/>
        </p:nvGrpSpPr>
        <p:grpSpPr>
          <a:xfrm>
            <a:off x="5166985" y="304633"/>
            <a:ext cx="6588693" cy="5894658"/>
            <a:chOff x="-1" y="1042"/>
            <a:chExt cx="6588693" cy="5894658"/>
          </a:xfrm>
        </p:grpSpPr>
        <p:sp>
          <p:nvSpPr>
            <p:cNvPr id="2034" name="Google Shape;2034;p239"/>
            <p:cNvSpPr/>
            <p:nvPr/>
          </p:nvSpPr>
          <p:spPr>
            <a:xfrm>
              <a:off x="0" y="4438790"/>
              <a:ext cx="6588691" cy="1456910"/>
            </a:xfrm>
            <a:prstGeom prst="rect">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35" name="Google Shape;2035;p239"/>
            <p:cNvSpPr txBox="1"/>
            <p:nvPr/>
          </p:nvSpPr>
          <p:spPr>
            <a:xfrm>
              <a:off x="0" y="4438790"/>
              <a:ext cx="6588691" cy="1456910"/>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Garamond"/>
                  <a:ea typeface="Garamond"/>
                  <a:cs typeface="Garamond"/>
                  <a:sym typeface="Garamond"/>
                </a:rPr>
                <a:t>How would an individual’s behavior tell you that they want something?</a:t>
              </a:r>
              <a:endParaRPr sz="2800" b="0" i="0" u="none" strike="noStrike" cap="none">
                <a:solidFill>
                  <a:schemeClr val="lt1"/>
                </a:solidFill>
                <a:latin typeface="Garamond"/>
                <a:ea typeface="Garamond"/>
                <a:cs typeface="Garamond"/>
                <a:sym typeface="Garamond"/>
              </a:endParaRPr>
            </a:p>
          </p:txBody>
        </p:sp>
        <p:sp>
          <p:nvSpPr>
            <p:cNvPr id="2036" name="Google Shape;2036;p239"/>
            <p:cNvSpPr/>
            <p:nvPr/>
          </p:nvSpPr>
          <p:spPr>
            <a:xfrm rot="10800000">
              <a:off x="-1" y="2219916"/>
              <a:ext cx="6588691" cy="2240727"/>
            </a:xfrm>
            <a:prstGeom prst="upArrowCallout">
              <a:avLst>
                <a:gd name="adj1" fmla="val 25000"/>
                <a:gd name="adj2" fmla="val 25000"/>
                <a:gd name="adj3" fmla="val 25000"/>
                <a:gd name="adj4" fmla="val 64977"/>
              </a:avLst>
            </a:prstGeom>
            <a:solidFill>
              <a:srgbClr val="79CE7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37" name="Google Shape;2037;p239"/>
            <p:cNvSpPr txBox="1"/>
            <p:nvPr/>
          </p:nvSpPr>
          <p:spPr>
            <a:xfrm>
              <a:off x="0" y="2219916"/>
              <a:ext cx="6588691" cy="786495"/>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Garamond"/>
                  <a:ea typeface="Garamond"/>
                  <a:cs typeface="Garamond"/>
                  <a:sym typeface="Garamond"/>
                </a:rPr>
                <a:t>Behavior usually communicates three things:</a:t>
              </a:r>
              <a:endParaRPr sz="1400" b="0" i="0" u="none" strike="noStrike" cap="none">
                <a:solidFill>
                  <a:srgbClr val="000000"/>
                </a:solidFill>
                <a:latin typeface="Garamond"/>
                <a:ea typeface="Garamond"/>
                <a:cs typeface="Garamond"/>
                <a:sym typeface="Garamond"/>
              </a:endParaRPr>
            </a:p>
          </p:txBody>
        </p:sp>
        <p:sp>
          <p:nvSpPr>
            <p:cNvPr id="2038" name="Google Shape;2038;p239"/>
            <p:cNvSpPr/>
            <p:nvPr/>
          </p:nvSpPr>
          <p:spPr>
            <a:xfrm>
              <a:off x="3217" y="3006411"/>
              <a:ext cx="2194085" cy="669977"/>
            </a:xfrm>
            <a:prstGeom prst="rect">
              <a:avLst/>
            </a:prstGeom>
            <a:solidFill>
              <a:srgbClr val="CDD1FF">
                <a:alpha val="88235"/>
              </a:srgbClr>
            </a:solidFill>
            <a:ln w="25400" cap="flat" cmpd="sng">
              <a:solidFill>
                <a:srgbClr val="CDD1FF">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39" name="Google Shape;2039;p239"/>
            <p:cNvSpPr txBox="1"/>
            <p:nvPr/>
          </p:nvSpPr>
          <p:spPr>
            <a:xfrm>
              <a:off x="3217" y="3006411"/>
              <a:ext cx="2194085" cy="669977"/>
            </a:xfrm>
            <a:prstGeom prst="rect">
              <a:avLst/>
            </a:prstGeom>
            <a:noFill/>
            <a:ln>
              <a:noFill/>
            </a:ln>
          </p:spPr>
          <p:txBody>
            <a:bodyPr spcFirstLastPara="1" wrap="square" lIns="135125" tIns="24125" rIns="13512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Garamond"/>
                  <a:ea typeface="Garamond"/>
                  <a:cs typeface="Garamond"/>
                  <a:sym typeface="Garamond"/>
                </a:rPr>
                <a:t>What individual wants</a:t>
              </a:r>
              <a:endParaRPr sz="1400" b="0" i="0" u="none" strike="noStrike" cap="none">
                <a:solidFill>
                  <a:srgbClr val="000000"/>
                </a:solidFill>
                <a:latin typeface="Garamond"/>
                <a:ea typeface="Garamond"/>
                <a:cs typeface="Garamond"/>
                <a:sym typeface="Garamond"/>
              </a:endParaRPr>
            </a:p>
          </p:txBody>
        </p:sp>
        <p:sp>
          <p:nvSpPr>
            <p:cNvPr id="2040" name="Google Shape;2040;p239"/>
            <p:cNvSpPr/>
            <p:nvPr/>
          </p:nvSpPr>
          <p:spPr>
            <a:xfrm>
              <a:off x="2197302" y="3006411"/>
              <a:ext cx="2194085" cy="669977"/>
            </a:xfrm>
            <a:prstGeom prst="rect">
              <a:avLst/>
            </a:prstGeom>
            <a:solidFill>
              <a:srgbClr val="D4F0D4">
                <a:alpha val="88235"/>
              </a:srgbClr>
            </a:solidFill>
            <a:ln w="25400" cap="flat" cmpd="sng">
              <a:solidFill>
                <a:srgbClr val="D4F0D4">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41" name="Google Shape;2041;p239"/>
            <p:cNvSpPr txBox="1"/>
            <p:nvPr/>
          </p:nvSpPr>
          <p:spPr>
            <a:xfrm>
              <a:off x="2197302" y="3006411"/>
              <a:ext cx="2194085" cy="669977"/>
            </a:xfrm>
            <a:prstGeom prst="rect">
              <a:avLst/>
            </a:prstGeom>
            <a:noFill/>
            <a:ln>
              <a:noFill/>
            </a:ln>
          </p:spPr>
          <p:txBody>
            <a:bodyPr spcFirstLastPara="1" wrap="square" lIns="135125" tIns="24125" rIns="13512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Garamond"/>
                  <a:ea typeface="Garamond"/>
                  <a:cs typeface="Garamond"/>
                  <a:sym typeface="Garamond"/>
                </a:rPr>
                <a:t>What the individual doesn’t want</a:t>
              </a:r>
              <a:endParaRPr sz="1400" b="0" i="0" u="none" strike="noStrike" cap="none">
                <a:solidFill>
                  <a:srgbClr val="000000"/>
                </a:solidFill>
                <a:latin typeface="Garamond"/>
                <a:ea typeface="Garamond"/>
                <a:cs typeface="Garamond"/>
                <a:sym typeface="Garamond"/>
              </a:endParaRPr>
            </a:p>
          </p:txBody>
        </p:sp>
        <p:sp>
          <p:nvSpPr>
            <p:cNvPr id="2042" name="Google Shape;2042;p239"/>
            <p:cNvSpPr/>
            <p:nvPr/>
          </p:nvSpPr>
          <p:spPr>
            <a:xfrm>
              <a:off x="4391388" y="3006411"/>
              <a:ext cx="2194085" cy="669977"/>
            </a:xfrm>
            <a:prstGeom prst="rect">
              <a:avLst/>
            </a:prstGeom>
            <a:solidFill>
              <a:srgbClr val="E0E0E0">
                <a:alpha val="88235"/>
              </a:srgbClr>
            </a:solidFill>
            <a:ln w="25400" cap="flat" cmpd="sng">
              <a:solidFill>
                <a:srgbClr val="E0E0E0">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43" name="Google Shape;2043;p239"/>
            <p:cNvSpPr txBox="1"/>
            <p:nvPr/>
          </p:nvSpPr>
          <p:spPr>
            <a:xfrm>
              <a:off x="4391388" y="3006411"/>
              <a:ext cx="2194085" cy="669977"/>
            </a:xfrm>
            <a:prstGeom prst="rect">
              <a:avLst/>
            </a:prstGeom>
            <a:noFill/>
            <a:ln>
              <a:noFill/>
            </a:ln>
          </p:spPr>
          <p:txBody>
            <a:bodyPr spcFirstLastPara="1" wrap="square" lIns="135125" tIns="24125" rIns="13512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rgbClr val="000000"/>
                  </a:solidFill>
                  <a:latin typeface="Garamond"/>
                  <a:ea typeface="Garamond"/>
                  <a:cs typeface="Garamond"/>
                  <a:sym typeface="Garamond"/>
                </a:rPr>
                <a:t>When the individual wants attention</a:t>
              </a:r>
              <a:endParaRPr sz="1400" b="0" i="0" u="none" strike="noStrike" cap="none">
                <a:solidFill>
                  <a:srgbClr val="000000"/>
                </a:solidFill>
                <a:latin typeface="Garamond"/>
                <a:ea typeface="Garamond"/>
                <a:cs typeface="Garamond"/>
                <a:sym typeface="Garamond"/>
              </a:endParaRPr>
            </a:p>
          </p:txBody>
        </p:sp>
        <p:sp>
          <p:nvSpPr>
            <p:cNvPr id="2044" name="Google Shape;2044;p239"/>
            <p:cNvSpPr/>
            <p:nvPr/>
          </p:nvSpPr>
          <p:spPr>
            <a:xfrm rot="10800000">
              <a:off x="-1" y="1042"/>
              <a:ext cx="6588691" cy="2240727"/>
            </a:xfrm>
            <a:prstGeom prst="upArrowCallout">
              <a:avLst>
                <a:gd name="adj1" fmla="val 25000"/>
                <a:gd name="adj2" fmla="val 25000"/>
                <a:gd name="adj3" fmla="val 25000"/>
                <a:gd name="adj4" fmla="val 64977"/>
              </a:avLst>
            </a:prstGeom>
            <a:solidFill>
              <a:srgbClr val="A3A5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45" name="Google Shape;2045;p239"/>
            <p:cNvSpPr txBox="1"/>
            <p:nvPr/>
          </p:nvSpPr>
          <p:spPr>
            <a:xfrm>
              <a:off x="0" y="1042"/>
              <a:ext cx="6588691" cy="1455957"/>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Garamond"/>
                  <a:ea typeface="Garamond"/>
                  <a:cs typeface="Garamond"/>
                  <a:sym typeface="Garamond"/>
                </a:rPr>
                <a:t>Behavior is communication. </a:t>
              </a:r>
              <a:endParaRPr sz="1400" b="0" i="0" u="none" strike="noStrike" cap="none">
                <a:solidFill>
                  <a:srgbClr val="000000"/>
                </a:solidFill>
                <a:latin typeface="Garamond"/>
                <a:ea typeface="Garamond"/>
                <a:cs typeface="Garamond"/>
                <a:sym typeface="Garamond"/>
              </a:endParaRPr>
            </a:p>
          </p:txBody>
        </p:sp>
      </p:grpSp>
      <p:sp>
        <p:nvSpPr>
          <p:cNvPr id="2046" name="Google Shape;2046;p23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0"/>
        <p:cNvGrpSpPr/>
        <p:nvPr/>
      </p:nvGrpSpPr>
      <p:grpSpPr>
        <a:xfrm>
          <a:off x="0" y="0"/>
          <a:ext cx="0" cy="0"/>
          <a:chOff x="0" y="0"/>
          <a:chExt cx="0" cy="0"/>
        </a:xfrm>
      </p:grpSpPr>
      <p:sp>
        <p:nvSpPr>
          <p:cNvPr id="2051" name="Google Shape;2051;p240"/>
          <p:cNvSpPr/>
          <p:nvPr/>
        </p:nvSpPr>
        <p:spPr>
          <a:xfrm>
            <a:off x="3048" y="429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52" name="Google Shape;2052;p240"/>
          <p:cNvSpPr/>
          <p:nvPr/>
        </p:nvSpPr>
        <p:spPr>
          <a:xfrm>
            <a:off x="0" y="-4"/>
            <a:ext cx="4167268" cy="68580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53" name="Google Shape;2053;p240"/>
          <p:cNvSpPr txBox="1">
            <a:spLocks noGrp="1"/>
          </p:cNvSpPr>
          <p:nvPr>
            <p:ph type="title"/>
          </p:nvPr>
        </p:nvSpPr>
        <p:spPr>
          <a:xfrm>
            <a:off x="0" y="591344"/>
            <a:ext cx="3887234"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Challenging Behavior</a:t>
            </a:r>
            <a:endParaRPr sz="6000"/>
          </a:p>
        </p:txBody>
      </p:sp>
      <p:sp>
        <p:nvSpPr>
          <p:cNvPr id="2054" name="Google Shape;2054;p240"/>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055" name="Google Shape;2055;p240"/>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US" sz="3000"/>
              <a:t>Individuals might just want attention. </a:t>
            </a:r>
            <a:endParaRPr sz="3000"/>
          </a:p>
          <a:p>
            <a:pPr marL="457200" lvl="0" indent="-342900" algn="l" rtl="0">
              <a:lnSpc>
                <a:spcPct val="90000"/>
              </a:lnSpc>
              <a:spcBef>
                <a:spcPts val="1000"/>
              </a:spcBef>
              <a:spcAft>
                <a:spcPts val="0"/>
              </a:spcAft>
              <a:buClr>
                <a:schemeClr val="dk1"/>
              </a:buClr>
              <a:buSzPts val="1800"/>
              <a:buChar char="•"/>
            </a:pPr>
            <a:r>
              <a:rPr lang="en-US" sz="3000"/>
              <a:t>Observe behaviors during good and bad times</a:t>
            </a:r>
            <a:endParaRPr sz="3000"/>
          </a:p>
          <a:p>
            <a:pPr marL="457200" lvl="0" indent="-342900" algn="l" rtl="0">
              <a:lnSpc>
                <a:spcPct val="90000"/>
              </a:lnSpc>
              <a:spcBef>
                <a:spcPts val="1000"/>
              </a:spcBef>
              <a:spcAft>
                <a:spcPts val="0"/>
              </a:spcAft>
              <a:buClr>
                <a:schemeClr val="dk1"/>
              </a:buClr>
              <a:buSzPts val="1800"/>
              <a:buChar char="•"/>
            </a:pPr>
            <a:r>
              <a:rPr lang="en-US" sz="3000"/>
              <a:t>Listen carefully to words, sounds, noises, or cries</a:t>
            </a:r>
            <a:endParaRPr sz="3000"/>
          </a:p>
          <a:p>
            <a:pPr marL="457200" lvl="0" indent="-342900" algn="l" rtl="0">
              <a:lnSpc>
                <a:spcPct val="90000"/>
              </a:lnSpc>
              <a:spcBef>
                <a:spcPts val="1000"/>
              </a:spcBef>
              <a:spcAft>
                <a:spcPts val="0"/>
              </a:spcAft>
              <a:buClr>
                <a:schemeClr val="dk1"/>
              </a:buClr>
              <a:buSzPts val="1800"/>
              <a:buChar char="•"/>
            </a:pPr>
            <a:r>
              <a:rPr lang="en-US" sz="3000"/>
              <a:t>Ask questions to find out what is going on / what they may need</a:t>
            </a:r>
            <a:endParaRPr sz="3000"/>
          </a:p>
        </p:txBody>
      </p:sp>
      <p:sp>
        <p:nvSpPr>
          <p:cNvPr id="2056" name="Google Shape;2056;p24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20"/>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408" name="Google Shape;408;p20"/>
          <p:cNvGrpSpPr/>
          <p:nvPr/>
        </p:nvGrpSpPr>
        <p:grpSpPr>
          <a:xfrm>
            <a:off x="74300" y="2385102"/>
            <a:ext cx="574091" cy="2087796"/>
            <a:chOff x="209668" y="2857422"/>
            <a:chExt cx="463662" cy="2087796"/>
          </a:xfrm>
        </p:grpSpPr>
        <p:sp>
          <p:nvSpPr>
            <p:cNvPr id="409" name="Google Shape;409;p20"/>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410" name="Google Shape;410;p20"/>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411" name="Google Shape;411;p20"/>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12" name="Google Shape;412;p20"/>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13" name="Google Shape;413;p20"/>
          <p:cNvSpPr txBox="1">
            <a:spLocks noGrp="1"/>
          </p:cNvSpPr>
          <p:nvPr>
            <p:ph type="title"/>
          </p:nvPr>
        </p:nvSpPr>
        <p:spPr>
          <a:xfrm>
            <a:off x="1153618" y="1239927"/>
            <a:ext cx="4008586" cy="46805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200"/>
              <a:buFont typeface="Gill Sans"/>
              <a:buNone/>
            </a:pPr>
            <a:r>
              <a:rPr lang="en-US" sz="6000">
                <a:latin typeface="Garamond"/>
                <a:ea typeface="Garamond"/>
                <a:cs typeface="Garamond"/>
                <a:sym typeface="Garamond"/>
              </a:rPr>
              <a:t>Fraud Prosecuted</a:t>
            </a:r>
            <a:endParaRPr sz="6000"/>
          </a:p>
        </p:txBody>
      </p:sp>
      <p:sp>
        <p:nvSpPr>
          <p:cNvPr id="414" name="Google Shape;414;p20"/>
          <p:cNvSpPr txBox="1">
            <a:spLocks noGrp="1"/>
          </p:cNvSpPr>
          <p:nvPr>
            <p:ph type="body" idx="1"/>
          </p:nvPr>
        </p:nvSpPr>
        <p:spPr>
          <a:xfrm>
            <a:off x="6095999" y="2723083"/>
            <a:ext cx="5250063" cy="171427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000"/>
              <a:buChar char="•"/>
            </a:pPr>
            <a:r>
              <a:rPr lang="en-US" sz="3000">
                <a:latin typeface="Garamond"/>
                <a:ea typeface="Garamond"/>
                <a:cs typeface="Garamond"/>
                <a:sym typeface="Garamond"/>
              </a:rPr>
              <a:t>Diagnosis, Medicine, Treatment</a:t>
            </a:r>
            <a:endParaRPr sz="3000"/>
          </a:p>
          <a:p>
            <a:pPr marL="228600" lvl="0" indent="-228600" algn="l" rtl="0">
              <a:lnSpc>
                <a:spcPct val="90000"/>
              </a:lnSpc>
              <a:spcBef>
                <a:spcPts val="1000"/>
              </a:spcBef>
              <a:spcAft>
                <a:spcPts val="0"/>
              </a:spcAft>
              <a:buClr>
                <a:schemeClr val="dk1"/>
              </a:buClr>
              <a:buSzPts val="2000"/>
              <a:buChar char="•"/>
            </a:pPr>
            <a:r>
              <a:rPr lang="en-US" sz="3000">
                <a:latin typeface="Garamond"/>
                <a:ea typeface="Garamond"/>
                <a:cs typeface="Garamond"/>
                <a:sym typeface="Garamond"/>
              </a:rPr>
              <a:t>Billing</a:t>
            </a:r>
            <a:endParaRPr sz="3000"/>
          </a:p>
          <a:p>
            <a:pPr marL="228600" lvl="0" indent="-228600" algn="l" rtl="0">
              <a:lnSpc>
                <a:spcPct val="90000"/>
              </a:lnSpc>
              <a:spcBef>
                <a:spcPts val="1000"/>
              </a:spcBef>
              <a:spcAft>
                <a:spcPts val="0"/>
              </a:spcAft>
              <a:buClr>
                <a:schemeClr val="dk1"/>
              </a:buClr>
              <a:buSzPts val="2000"/>
              <a:buChar char="•"/>
            </a:pPr>
            <a:r>
              <a:rPr lang="en-US" sz="3000">
                <a:latin typeface="Garamond"/>
                <a:ea typeface="Garamond"/>
                <a:cs typeface="Garamond"/>
                <a:sym typeface="Garamond"/>
              </a:rPr>
              <a:t>Records</a:t>
            </a:r>
            <a:endParaRPr sz="3000"/>
          </a:p>
          <a:p>
            <a:pPr marL="228600" lvl="0" indent="-101600" algn="l" rtl="0">
              <a:lnSpc>
                <a:spcPct val="90000"/>
              </a:lnSpc>
              <a:spcBef>
                <a:spcPts val="1000"/>
              </a:spcBef>
              <a:spcAft>
                <a:spcPts val="0"/>
              </a:spcAft>
              <a:buClr>
                <a:schemeClr val="dk1"/>
              </a:buClr>
              <a:buSzPts val="2000"/>
              <a:buNone/>
            </a:pPr>
            <a:endParaRPr sz="3000">
              <a:latin typeface="Garamond"/>
              <a:ea typeface="Garamond"/>
              <a:cs typeface="Garamond"/>
              <a:sym typeface="Garamond"/>
            </a:endParaRPr>
          </a:p>
        </p:txBody>
      </p:sp>
      <p:sp>
        <p:nvSpPr>
          <p:cNvPr id="415" name="Google Shape;415;p2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8</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0"/>
        <p:cNvGrpSpPr/>
        <p:nvPr/>
      </p:nvGrpSpPr>
      <p:grpSpPr>
        <a:xfrm>
          <a:off x="0" y="0"/>
          <a:ext cx="0" cy="0"/>
          <a:chOff x="0" y="0"/>
          <a:chExt cx="0" cy="0"/>
        </a:xfrm>
      </p:grpSpPr>
      <p:sp>
        <p:nvSpPr>
          <p:cNvPr id="2061" name="Google Shape;2061;p2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62" name="Google Shape;2062;p21"/>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63" name="Google Shape;2063;p21"/>
          <p:cNvSpPr txBox="1">
            <a:spLocks noGrp="1"/>
          </p:cNvSpPr>
          <p:nvPr>
            <p:ph type="title"/>
          </p:nvPr>
        </p:nvSpPr>
        <p:spPr>
          <a:xfrm>
            <a:off x="0" y="1153572"/>
            <a:ext cx="38872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Challenging Behavior</a:t>
            </a:r>
            <a:endParaRPr sz="6000"/>
          </a:p>
        </p:txBody>
      </p:sp>
      <p:sp>
        <p:nvSpPr>
          <p:cNvPr id="2064" name="Google Shape;2064;p21"/>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065" name="Google Shape;2065;p21"/>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Antecedent: </a:t>
            </a:r>
            <a:r>
              <a:rPr lang="en-US" sz="3000" b="1"/>
              <a:t>occurrence or event </a:t>
            </a:r>
            <a:r>
              <a:rPr lang="en-US" sz="3000"/>
              <a:t>that takes place before the challenging behavior happens. </a:t>
            </a:r>
            <a:endParaRPr sz="3000"/>
          </a:p>
          <a:p>
            <a:pPr marL="0" lvl="0" indent="0" algn="l" rtl="0">
              <a:lnSpc>
                <a:spcPct val="90000"/>
              </a:lnSpc>
              <a:spcBef>
                <a:spcPts val="1000"/>
              </a:spcBef>
              <a:spcAft>
                <a:spcPts val="0"/>
              </a:spcAft>
              <a:buSzPts val="1800"/>
              <a:buNone/>
            </a:pPr>
            <a:r>
              <a:rPr lang="en-US" sz="3000"/>
              <a:t>Precursor: </a:t>
            </a:r>
            <a:r>
              <a:rPr lang="en-US" sz="3000" b="1"/>
              <a:t>sign</a:t>
            </a:r>
            <a:r>
              <a:rPr lang="en-US" sz="3000"/>
              <a:t> that can happen before a challenging behavior. </a:t>
            </a:r>
            <a:endParaRPr sz="3000"/>
          </a:p>
          <a:p>
            <a:pPr marL="0" lvl="0" indent="0" algn="l" rtl="0">
              <a:lnSpc>
                <a:spcPct val="90000"/>
              </a:lnSpc>
              <a:spcBef>
                <a:spcPts val="1000"/>
              </a:spcBef>
              <a:spcAft>
                <a:spcPts val="0"/>
              </a:spcAft>
              <a:buSzPts val="1800"/>
              <a:buNone/>
            </a:pPr>
            <a:r>
              <a:rPr lang="en-US" sz="3000"/>
              <a:t>How we respond has direct impact on person’s response.  </a:t>
            </a:r>
            <a:endParaRPr sz="3000"/>
          </a:p>
          <a:p>
            <a:pPr marL="0" lvl="0" indent="0" algn="l" rtl="0">
              <a:lnSpc>
                <a:spcPct val="90000"/>
              </a:lnSpc>
              <a:spcBef>
                <a:spcPts val="1000"/>
              </a:spcBef>
              <a:spcAft>
                <a:spcPts val="0"/>
              </a:spcAft>
              <a:buSzPts val="1800"/>
              <a:buNone/>
            </a:pPr>
            <a:r>
              <a:rPr lang="en-US" sz="3000"/>
              <a:t>How we say something determines message we are giving and their response. </a:t>
            </a:r>
            <a:endParaRPr sz="3000"/>
          </a:p>
          <a:p>
            <a:pPr marL="457200" lvl="0" indent="-342900" algn="l" rtl="0">
              <a:lnSpc>
                <a:spcPct val="90000"/>
              </a:lnSpc>
              <a:spcBef>
                <a:spcPts val="1000"/>
              </a:spcBef>
              <a:spcAft>
                <a:spcPts val="0"/>
              </a:spcAft>
              <a:buClr>
                <a:schemeClr val="dk1"/>
              </a:buClr>
              <a:buSzPts val="1800"/>
              <a:buChar char="•"/>
            </a:pPr>
            <a:r>
              <a:rPr lang="en-US" sz="3000"/>
              <a:t>Tone of Voice: 38% of communication. </a:t>
            </a:r>
            <a:endParaRPr sz="3000"/>
          </a:p>
          <a:p>
            <a:pPr marL="457200" lvl="0" indent="-342900" algn="l" rtl="0">
              <a:lnSpc>
                <a:spcPct val="90000"/>
              </a:lnSpc>
              <a:spcBef>
                <a:spcPts val="1000"/>
              </a:spcBef>
              <a:spcAft>
                <a:spcPts val="0"/>
              </a:spcAft>
              <a:buClr>
                <a:schemeClr val="dk1"/>
              </a:buClr>
              <a:buSzPts val="1800"/>
              <a:buChar char="•"/>
            </a:pPr>
            <a:r>
              <a:rPr lang="en-US" sz="3000"/>
              <a:t>Body language: 55% of communication. </a:t>
            </a:r>
            <a:endParaRPr sz="3000"/>
          </a:p>
          <a:p>
            <a:pPr marL="457200" lvl="0" indent="-342900" algn="l" rtl="0">
              <a:lnSpc>
                <a:spcPct val="90000"/>
              </a:lnSpc>
              <a:spcBef>
                <a:spcPts val="1000"/>
              </a:spcBef>
              <a:spcAft>
                <a:spcPts val="0"/>
              </a:spcAft>
              <a:buClr>
                <a:schemeClr val="dk1"/>
              </a:buClr>
              <a:buSzPts val="1800"/>
              <a:buChar char="•"/>
            </a:pPr>
            <a:r>
              <a:rPr lang="en-US" sz="3000"/>
              <a:t>Actual words: 7% of communication. </a:t>
            </a:r>
            <a:endParaRPr sz="3000"/>
          </a:p>
          <a:p>
            <a:pPr marL="457200" lvl="0" indent="-228600" algn="l" rtl="0">
              <a:lnSpc>
                <a:spcPct val="90000"/>
              </a:lnSpc>
              <a:spcBef>
                <a:spcPts val="1000"/>
              </a:spcBef>
              <a:spcAft>
                <a:spcPts val="0"/>
              </a:spcAft>
              <a:buClr>
                <a:schemeClr val="dk1"/>
              </a:buClr>
              <a:buSzPts val="1800"/>
              <a:buNone/>
            </a:pPr>
            <a:endParaRPr sz="3000"/>
          </a:p>
        </p:txBody>
      </p:sp>
      <p:sp>
        <p:nvSpPr>
          <p:cNvPr id="2066" name="Google Shape;2066;p2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1"/>
        <p:cNvGrpSpPr/>
        <p:nvPr/>
      </p:nvGrpSpPr>
      <p:grpSpPr>
        <a:xfrm>
          <a:off x="0" y="0"/>
          <a:ext cx="0" cy="0"/>
          <a:chOff x="0" y="0"/>
          <a:chExt cx="0" cy="0"/>
        </a:xfrm>
      </p:grpSpPr>
      <p:sp>
        <p:nvSpPr>
          <p:cNvPr id="2072" name="Google Shape;2072;p241"/>
          <p:cNvSpPr/>
          <p:nvPr/>
        </p:nvSpPr>
        <p:spPr>
          <a:xfrm>
            <a:off x="-1" y="0"/>
            <a:ext cx="509320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73" name="Google Shape;2073;p241"/>
          <p:cNvSpPr txBox="1">
            <a:spLocks noGrp="1"/>
          </p:cNvSpPr>
          <p:nvPr>
            <p:ph type="title"/>
          </p:nvPr>
        </p:nvSpPr>
        <p:spPr>
          <a:xfrm>
            <a:off x="524741" y="620392"/>
            <a:ext cx="3808268"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Challenging Behavior</a:t>
            </a:r>
            <a:endParaRPr sz="6000">
              <a:solidFill>
                <a:schemeClr val="lt1"/>
              </a:solidFill>
            </a:endParaRPr>
          </a:p>
        </p:txBody>
      </p:sp>
      <p:grpSp>
        <p:nvGrpSpPr>
          <p:cNvPr id="2074" name="Google Shape;2074;p241"/>
          <p:cNvGrpSpPr/>
          <p:nvPr/>
        </p:nvGrpSpPr>
        <p:grpSpPr>
          <a:xfrm>
            <a:off x="5468389" y="991336"/>
            <a:ext cx="6263640" cy="4762798"/>
            <a:chOff x="0" y="370944"/>
            <a:chExt cx="6263640" cy="4762798"/>
          </a:xfrm>
        </p:grpSpPr>
        <p:sp>
          <p:nvSpPr>
            <p:cNvPr id="2075" name="Google Shape;2075;p241"/>
            <p:cNvSpPr/>
            <p:nvPr/>
          </p:nvSpPr>
          <p:spPr>
            <a:xfrm>
              <a:off x="0" y="370944"/>
              <a:ext cx="6263640" cy="2316599"/>
            </a:xfrm>
            <a:prstGeom prst="roundRect">
              <a:avLst>
                <a:gd name="adj" fmla="val 16667"/>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76" name="Google Shape;2076;p241"/>
            <p:cNvSpPr txBox="1"/>
            <p:nvPr/>
          </p:nvSpPr>
          <p:spPr>
            <a:xfrm>
              <a:off x="113087" y="484031"/>
              <a:ext cx="6037466" cy="2090425"/>
            </a:xfrm>
            <a:prstGeom prst="rect">
              <a:avLst/>
            </a:prstGeom>
            <a:noFill/>
            <a:ln>
              <a:noFill/>
            </a:ln>
          </p:spPr>
          <p:txBody>
            <a:bodyPr spcFirstLastPara="1" wrap="square" lIns="171450" tIns="171450" rIns="171450" bIns="171450" anchor="ctr" anchorCtr="0">
              <a:noAutofit/>
            </a:bodyPr>
            <a:lstStyle/>
            <a:p>
              <a:pPr marL="0" marR="0" lvl="0" indent="0" algn="l"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Garamond"/>
                  <a:ea typeface="Garamond"/>
                  <a:cs typeface="Garamond"/>
                  <a:sym typeface="Garamond"/>
                </a:rPr>
                <a:t>Mistakes happen; always stay aware of your communication style. </a:t>
              </a:r>
              <a:endParaRPr sz="1400" b="0" i="0" u="none" strike="noStrike" cap="none">
                <a:solidFill>
                  <a:srgbClr val="000000"/>
                </a:solidFill>
                <a:latin typeface="Garamond"/>
                <a:ea typeface="Garamond"/>
                <a:cs typeface="Garamond"/>
                <a:sym typeface="Garamond"/>
              </a:endParaRPr>
            </a:p>
          </p:txBody>
        </p:sp>
        <p:sp>
          <p:nvSpPr>
            <p:cNvPr id="2077" name="Google Shape;2077;p241"/>
            <p:cNvSpPr/>
            <p:nvPr/>
          </p:nvSpPr>
          <p:spPr>
            <a:xfrm>
              <a:off x="0" y="2817143"/>
              <a:ext cx="6263640" cy="2316599"/>
            </a:xfrm>
            <a:prstGeom prst="roundRect">
              <a:avLst>
                <a:gd name="adj" fmla="val 16667"/>
              </a:avLst>
            </a:prstGeom>
            <a:solidFill>
              <a:srgbClr val="A3A5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78" name="Google Shape;2078;p241"/>
            <p:cNvSpPr txBox="1"/>
            <p:nvPr/>
          </p:nvSpPr>
          <p:spPr>
            <a:xfrm>
              <a:off x="113087" y="2930230"/>
              <a:ext cx="6037466" cy="2090425"/>
            </a:xfrm>
            <a:prstGeom prst="rect">
              <a:avLst/>
            </a:prstGeom>
            <a:noFill/>
            <a:ln>
              <a:noFill/>
            </a:ln>
          </p:spPr>
          <p:txBody>
            <a:bodyPr spcFirstLastPara="1" wrap="square" lIns="171450" tIns="171450" rIns="171450" bIns="171450" anchor="ctr" anchorCtr="0">
              <a:noAutofit/>
            </a:bodyPr>
            <a:lstStyle/>
            <a:p>
              <a:pPr marL="0" marR="0" lvl="0" indent="0" algn="l" rtl="0">
                <a:lnSpc>
                  <a:spcPct val="90000"/>
                </a:lnSpc>
                <a:spcBef>
                  <a:spcPts val="0"/>
                </a:spcBef>
                <a:spcAft>
                  <a:spcPts val="0"/>
                </a:spcAft>
                <a:buClr>
                  <a:srgbClr val="000000"/>
                </a:buClr>
                <a:buSzPts val="4500"/>
                <a:buFont typeface="Arial"/>
                <a:buNone/>
              </a:pPr>
              <a:r>
                <a:rPr lang="en-US" sz="4500" b="0" i="0" u="none" strike="noStrike" cap="none">
                  <a:solidFill>
                    <a:schemeClr val="lt1"/>
                  </a:solidFill>
                  <a:latin typeface="Garamond"/>
                  <a:ea typeface="Garamond"/>
                  <a:cs typeface="Garamond"/>
                  <a:sym typeface="Garamond"/>
                </a:rPr>
                <a:t>Remember you are a “Role Model” and your behavior can be imitated. </a:t>
              </a:r>
              <a:endParaRPr sz="1400" b="0" i="0" u="none" strike="noStrike" cap="none">
                <a:solidFill>
                  <a:srgbClr val="000000"/>
                </a:solidFill>
                <a:latin typeface="Garamond"/>
                <a:ea typeface="Garamond"/>
                <a:cs typeface="Garamond"/>
                <a:sym typeface="Garamond"/>
              </a:endParaRPr>
            </a:p>
          </p:txBody>
        </p:sp>
      </p:grpSp>
      <p:sp>
        <p:nvSpPr>
          <p:cNvPr id="2079" name="Google Shape;2079;p24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3"/>
        <p:cNvGrpSpPr/>
        <p:nvPr/>
      </p:nvGrpSpPr>
      <p:grpSpPr>
        <a:xfrm>
          <a:off x="0" y="0"/>
          <a:ext cx="0" cy="0"/>
          <a:chOff x="0" y="0"/>
          <a:chExt cx="0" cy="0"/>
        </a:xfrm>
      </p:grpSpPr>
      <p:sp>
        <p:nvSpPr>
          <p:cNvPr id="2084" name="Google Shape;2084;p2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85" name="Google Shape;2085;p2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86" name="Google Shape;2086;p24"/>
          <p:cNvSpPr txBox="1">
            <a:spLocks noGrp="1"/>
          </p:cNvSpPr>
          <p:nvPr>
            <p:ph type="title"/>
          </p:nvPr>
        </p:nvSpPr>
        <p:spPr>
          <a:xfrm>
            <a:off x="0" y="1153572"/>
            <a:ext cx="38872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Challenging Behavior</a:t>
            </a:r>
            <a:endParaRPr sz="6000"/>
          </a:p>
        </p:txBody>
      </p:sp>
      <p:sp>
        <p:nvSpPr>
          <p:cNvPr id="2087" name="Google Shape;2087;p2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088" name="Google Shape;2088;p24"/>
          <p:cNvSpPr txBox="1">
            <a:spLocks noGrp="1"/>
          </p:cNvSpPr>
          <p:nvPr>
            <p:ph type="body" idx="1"/>
          </p:nvPr>
        </p:nvSpPr>
        <p:spPr>
          <a:xfrm>
            <a:off x="3887234" y="319087"/>
            <a:ext cx="8121886"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How you make or respond to a request has dramatic impact on whether they will comply. </a:t>
            </a:r>
            <a:endParaRPr sz="3000"/>
          </a:p>
          <a:p>
            <a:pPr marL="0" lvl="0" indent="0" algn="l" rtl="0">
              <a:lnSpc>
                <a:spcPct val="90000"/>
              </a:lnSpc>
              <a:spcBef>
                <a:spcPts val="1000"/>
              </a:spcBef>
              <a:spcAft>
                <a:spcPts val="0"/>
              </a:spcAft>
              <a:buSzPts val="1800"/>
              <a:buNone/>
            </a:pPr>
            <a:r>
              <a:rPr lang="en-US" sz="3000"/>
              <a:t>Be respectful. “Think before you speak”! </a:t>
            </a:r>
            <a:endParaRPr sz="3000"/>
          </a:p>
          <a:p>
            <a:pPr marL="0" lvl="0" indent="0" algn="l" rtl="0">
              <a:lnSpc>
                <a:spcPct val="90000"/>
              </a:lnSpc>
              <a:spcBef>
                <a:spcPts val="1000"/>
              </a:spcBef>
              <a:spcAft>
                <a:spcPts val="0"/>
              </a:spcAft>
              <a:buSzPts val="1800"/>
              <a:buNone/>
            </a:pPr>
            <a:r>
              <a:rPr lang="en-US" sz="3000"/>
              <a:t>Our goal is to have “Win-Win” responses. consider:</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Is this an activity that the individual likes?</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Is this an activity the individual knows how to do or needs help with?</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Is the individual already busy?</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Does the individual have a choice about when or how to do the activity? </a:t>
            </a:r>
            <a:endParaRPr sz="3000"/>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Are you asking in a way that “YOU” would like to be asked? </a:t>
            </a:r>
            <a:endParaRPr sz="3000"/>
          </a:p>
        </p:txBody>
      </p:sp>
      <p:sp>
        <p:nvSpPr>
          <p:cNvPr id="2089" name="Google Shape;2089;p2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3"/>
        <p:cNvGrpSpPr/>
        <p:nvPr/>
      </p:nvGrpSpPr>
      <p:grpSpPr>
        <a:xfrm>
          <a:off x="0" y="0"/>
          <a:ext cx="0" cy="0"/>
          <a:chOff x="0" y="0"/>
          <a:chExt cx="0" cy="0"/>
        </a:xfrm>
      </p:grpSpPr>
      <p:sp>
        <p:nvSpPr>
          <p:cNvPr id="2094" name="Google Shape;2094;p25"/>
          <p:cNvSpPr/>
          <p:nvPr/>
        </p:nvSpPr>
        <p:spPr>
          <a:xfrm>
            <a:off x="3048" y="429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95" name="Google Shape;2095;p25"/>
          <p:cNvSpPr/>
          <p:nvPr/>
        </p:nvSpPr>
        <p:spPr>
          <a:xfrm>
            <a:off x="0" y="-4"/>
            <a:ext cx="4167268" cy="68580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096" name="Google Shape;2096;p25"/>
          <p:cNvSpPr txBox="1">
            <a:spLocks noGrp="1"/>
          </p:cNvSpPr>
          <p:nvPr>
            <p:ph type="title"/>
          </p:nvPr>
        </p:nvSpPr>
        <p:spPr>
          <a:xfrm>
            <a:off x="386080" y="591344"/>
            <a:ext cx="3501154"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Promoting Positive Behavior </a:t>
            </a:r>
            <a:endParaRPr sz="6000"/>
          </a:p>
        </p:txBody>
      </p:sp>
      <p:sp>
        <p:nvSpPr>
          <p:cNvPr id="2097" name="Google Shape;2097;p2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098" name="Google Shape;2098;p25"/>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Font typeface="Arial"/>
              <a:buChar char="•"/>
            </a:pPr>
            <a:r>
              <a:rPr lang="en-US" sz="3000"/>
              <a:t>What / where / who affects behaviors</a:t>
            </a:r>
            <a:endParaRPr sz="3000"/>
          </a:p>
          <a:p>
            <a:pPr marL="457200" lvl="0" indent="-342900" algn="l" rtl="0">
              <a:lnSpc>
                <a:spcPct val="90000"/>
              </a:lnSpc>
              <a:spcBef>
                <a:spcPts val="1000"/>
              </a:spcBef>
              <a:spcAft>
                <a:spcPts val="0"/>
              </a:spcAft>
              <a:buSzPts val="1800"/>
              <a:buFont typeface="Arial"/>
              <a:buChar char="•"/>
            </a:pPr>
            <a:r>
              <a:rPr lang="en-US" sz="3000"/>
              <a:t>Behaviors: strategies individuals use to get their needs met. Part of your job is to figure out which social/communicative behaviors currently work best for an individual.</a:t>
            </a:r>
            <a:endParaRPr sz="3000"/>
          </a:p>
          <a:p>
            <a:pPr marL="457200" lvl="0" indent="-342900" algn="l" rtl="0">
              <a:lnSpc>
                <a:spcPct val="90000"/>
              </a:lnSpc>
              <a:spcBef>
                <a:spcPts val="1000"/>
              </a:spcBef>
              <a:spcAft>
                <a:spcPts val="0"/>
              </a:spcAft>
              <a:buSzPts val="1800"/>
              <a:buFont typeface="Arial"/>
              <a:buChar char="•"/>
            </a:pPr>
            <a:r>
              <a:rPr lang="en-US" sz="3000"/>
              <a:t>Environmental influence: Make sure living environments affect them in a positive way.</a:t>
            </a:r>
            <a:endParaRPr sz="3000"/>
          </a:p>
          <a:p>
            <a:pPr marL="457200" lvl="0" indent="-342900" algn="l" rtl="0">
              <a:lnSpc>
                <a:spcPct val="90000"/>
              </a:lnSpc>
              <a:spcBef>
                <a:spcPts val="1000"/>
              </a:spcBef>
              <a:spcAft>
                <a:spcPts val="0"/>
              </a:spcAft>
              <a:buSzPts val="1800"/>
              <a:buFont typeface="Arial"/>
              <a:buChar char="•"/>
            </a:pPr>
            <a:r>
              <a:rPr lang="en-US" sz="3000"/>
              <a:t>Behavior is communication. Listen and observe behavior to discover its purpose</a:t>
            </a:r>
            <a:endParaRPr sz="3000"/>
          </a:p>
          <a:p>
            <a:pPr marL="457200" lvl="0" indent="-342900" algn="l" rtl="0">
              <a:lnSpc>
                <a:spcPct val="90000"/>
              </a:lnSpc>
              <a:spcBef>
                <a:spcPts val="1000"/>
              </a:spcBef>
              <a:spcAft>
                <a:spcPts val="0"/>
              </a:spcAft>
              <a:buSzPts val="1800"/>
              <a:buFont typeface="Arial"/>
              <a:buNone/>
            </a:pPr>
            <a:endParaRPr sz="3000"/>
          </a:p>
          <a:p>
            <a:pPr marL="685800" lvl="0" indent="-342900" algn="l" rtl="0">
              <a:lnSpc>
                <a:spcPct val="90000"/>
              </a:lnSpc>
              <a:spcBef>
                <a:spcPts val="1000"/>
              </a:spcBef>
              <a:spcAft>
                <a:spcPts val="0"/>
              </a:spcAft>
              <a:buClr>
                <a:schemeClr val="dk1"/>
              </a:buClr>
              <a:buSzPts val="1800"/>
              <a:buFont typeface="Arial"/>
              <a:buNone/>
            </a:pPr>
            <a:endParaRPr sz="3000"/>
          </a:p>
        </p:txBody>
      </p:sp>
      <p:sp>
        <p:nvSpPr>
          <p:cNvPr id="2099" name="Google Shape;2099;p2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4"/>
        <p:cNvGrpSpPr/>
        <p:nvPr/>
      </p:nvGrpSpPr>
      <p:grpSpPr>
        <a:xfrm>
          <a:off x="0" y="0"/>
          <a:ext cx="0" cy="0"/>
          <a:chOff x="0" y="0"/>
          <a:chExt cx="0" cy="0"/>
        </a:xfrm>
      </p:grpSpPr>
      <p:sp>
        <p:nvSpPr>
          <p:cNvPr id="2105" name="Google Shape;2105;p2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06" name="Google Shape;2106;p2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07" name="Google Shape;2107;p26"/>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Proactive options:</a:t>
            </a:r>
            <a:endParaRPr sz="6000"/>
          </a:p>
        </p:txBody>
      </p:sp>
      <p:sp>
        <p:nvSpPr>
          <p:cNvPr id="2108" name="Google Shape;2108;p2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109" name="Google Shape;2109;p26"/>
          <p:cNvSpPr txBox="1">
            <a:spLocks noGrp="1"/>
          </p:cNvSpPr>
          <p:nvPr>
            <p:ph type="body" idx="1"/>
          </p:nvPr>
        </p:nvSpPr>
        <p:spPr>
          <a:xfrm>
            <a:off x="4215850" y="392185"/>
            <a:ext cx="7927572"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Select proactive options in dealing with challenging behaviors.</a:t>
            </a:r>
            <a:endParaRPr sz="3000"/>
          </a:p>
          <a:p>
            <a:pPr marL="457200" lvl="0" indent="-342900" algn="l" rtl="0">
              <a:lnSpc>
                <a:spcPct val="90000"/>
              </a:lnSpc>
              <a:spcBef>
                <a:spcPts val="1000"/>
              </a:spcBef>
              <a:spcAft>
                <a:spcPts val="0"/>
              </a:spcAft>
              <a:buClr>
                <a:schemeClr val="dk1"/>
              </a:buClr>
              <a:buSzPts val="1800"/>
              <a:buChar char="•"/>
            </a:pPr>
            <a:r>
              <a:rPr lang="en-US" sz="3000"/>
              <a:t>Recognizing times when teaching is not likely to occur, and having an alternate plan of action.</a:t>
            </a:r>
            <a:endParaRPr sz="3000"/>
          </a:p>
          <a:p>
            <a:pPr marL="457200" lvl="0" indent="-342900" algn="l" rtl="0">
              <a:lnSpc>
                <a:spcPct val="90000"/>
              </a:lnSpc>
              <a:spcBef>
                <a:spcPts val="1000"/>
              </a:spcBef>
              <a:spcAft>
                <a:spcPts val="0"/>
              </a:spcAft>
              <a:buClr>
                <a:schemeClr val="dk1"/>
              </a:buClr>
              <a:buSzPts val="1800"/>
              <a:buChar char="•"/>
            </a:pPr>
            <a:r>
              <a:rPr lang="en-US" sz="3000"/>
              <a:t>Be able to indemnity Antecedents and Precursors to challenging behavior.</a:t>
            </a:r>
            <a:endParaRPr sz="3000"/>
          </a:p>
          <a:p>
            <a:pPr marL="457200" lvl="0" indent="-342900" algn="l" rtl="0">
              <a:lnSpc>
                <a:spcPct val="90000"/>
              </a:lnSpc>
              <a:spcBef>
                <a:spcPts val="1000"/>
              </a:spcBef>
              <a:spcAft>
                <a:spcPts val="0"/>
              </a:spcAft>
              <a:buClr>
                <a:schemeClr val="dk1"/>
              </a:buClr>
              <a:buSzPts val="1800"/>
              <a:buChar char="•"/>
            </a:pPr>
            <a:r>
              <a:rPr lang="en-US" sz="3000"/>
              <a:t>Understand how to respond effectively in handling challenging behavior.</a:t>
            </a:r>
            <a:endParaRPr sz="3000"/>
          </a:p>
        </p:txBody>
      </p:sp>
      <p:sp>
        <p:nvSpPr>
          <p:cNvPr id="2110" name="Google Shape;2110;p2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5"/>
        <p:cNvGrpSpPr/>
        <p:nvPr/>
      </p:nvGrpSpPr>
      <p:grpSpPr>
        <a:xfrm>
          <a:off x="0" y="0"/>
          <a:ext cx="0" cy="0"/>
          <a:chOff x="0" y="0"/>
          <a:chExt cx="0" cy="0"/>
        </a:xfrm>
      </p:grpSpPr>
      <p:sp>
        <p:nvSpPr>
          <p:cNvPr id="2116" name="Google Shape;2116;p6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17" name="Google Shape;2117;p60"/>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18" name="Google Shape;2118;p60"/>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Proactive options:</a:t>
            </a:r>
            <a:endParaRPr sz="6000"/>
          </a:p>
        </p:txBody>
      </p:sp>
      <p:sp>
        <p:nvSpPr>
          <p:cNvPr id="2119" name="Google Shape;2119;p60"/>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120" name="Google Shape;2120;p60"/>
          <p:cNvSpPr txBox="1">
            <a:spLocks noGrp="1"/>
          </p:cNvSpPr>
          <p:nvPr>
            <p:ph type="body" idx="1"/>
          </p:nvPr>
        </p:nvSpPr>
        <p:spPr>
          <a:xfrm>
            <a:off x="4167272" y="29116"/>
            <a:ext cx="7927572"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Might be focused more on a task than the person: </a:t>
            </a:r>
            <a:endParaRPr sz="3000"/>
          </a:p>
          <a:p>
            <a:pPr marL="285750" lvl="0" indent="-285750" algn="l" rtl="0">
              <a:lnSpc>
                <a:spcPct val="90000"/>
              </a:lnSpc>
              <a:spcBef>
                <a:spcPts val="1000"/>
              </a:spcBef>
              <a:spcAft>
                <a:spcPts val="0"/>
              </a:spcAft>
              <a:buSzPts val="1800"/>
              <a:buChar char="•"/>
            </a:pPr>
            <a:r>
              <a:rPr lang="en-US" sz="3000"/>
              <a:t>When challenging behavior starts, review teaching plan.</a:t>
            </a:r>
            <a:endParaRPr sz="3000"/>
          </a:p>
          <a:p>
            <a:pPr marL="285750" lvl="0" indent="-285750" algn="l" rtl="0">
              <a:lnSpc>
                <a:spcPct val="90000"/>
              </a:lnSpc>
              <a:spcBef>
                <a:spcPts val="1000"/>
              </a:spcBef>
              <a:spcAft>
                <a:spcPts val="0"/>
              </a:spcAft>
              <a:buSzPts val="1800"/>
              <a:buChar char="•"/>
            </a:pPr>
            <a:r>
              <a:rPr lang="en-US" sz="3000"/>
              <a:t>Focusing on task as most important outcome may help influence relationship with the individual. </a:t>
            </a:r>
            <a:endParaRPr sz="3000"/>
          </a:p>
          <a:p>
            <a:pPr marL="285750" lvl="0" indent="-285750" algn="l" rtl="0">
              <a:lnSpc>
                <a:spcPct val="90000"/>
              </a:lnSpc>
              <a:spcBef>
                <a:spcPts val="1000"/>
              </a:spcBef>
              <a:spcAft>
                <a:spcPts val="0"/>
              </a:spcAft>
              <a:buSzPts val="1800"/>
              <a:buChar char="•"/>
            </a:pPr>
            <a:r>
              <a:rPr lang="en-US" sz="3000"/>
              <a:t>Challenging behavior can increase to a point where a friendly, trusting atmosphere is impossible. </a:t>
            </a:r>
            <a:endParaRPr sz="3000"/>
          </a:p>
          <a:p>
            <a:pPr marL="285750" lvl="0" indent="-285750" algn="l" rtl="0">
              <a:lnSpc>
                <a:spcPct val="90000"/>
              </a:lnSpc>
              <a:spcBef>
                <a:spcPts val="1000"/>
              </a:spcBef>
              <a:spcAft>
                <a:spcPts val="0"/>
              </a:spcAft>
              <a:buSzPts val="1800"/>
              <a:buChar char="•"/>
            </a:pPr>
            <a:r>
              <a:rPr lang="en-US" sz="3000"/>
              <a:t>May be perceived as wanting too much “control” over the individual</a:t>
            </a:r>
            <a:endParaRPr sz="3000"/>
          </a:p>
        </p:txBody>
      </p:sp>
      <p:sp>
        <p:nvSpPr>
          <p:cNvPr id="2121" name="Google Shape;2121;p6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5"/>
        <p:cNvGrpSpPr/>
        <p:nvPr/>
      </p:nvGrpSpPr>
      <p:grpSpPr>
        <a:xfrm>
          <a:off x="0" y="0"/>
          <a:ext cx="0" cy="0"/>
          <a:chOff x="0" y="0"/>
          <a:chExt cx="0" cy="0"/>
        </a:xfrm>
      </p:grpSpPr>
      <p:sp>
        <p:nvSpPr>
          <p:cNvPr id="2126" name="Google Shape;2126;p24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27" name="Google Shape;2127;p24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28" name="Google Shape;2128;p242"/>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Proactive options:</a:t>
            </a:r>
            <a:endParaRPr sz="6000"/>
          </a:p>
        </p:txBody>
      </p:sp>
      <p:sp>
        <p:nvSpPr>
          <p:cNvPr id="2129" name="Google Shape;2129;p24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130" name="Google Shape;2130;p242"/>
          <p:cNvSpPr txBox="1">
            <a:spLocks noGrp="1"/>
          </p:cNvSpPr>
          <p:nvPr>
            <p:ph type="body" idx="1"/>
          </p:nvPr>
        </p:nvSpPr>
        <p:spPr>
          <a:xfrm>
            <a:off x="4167272" y="0"/>
            <a:ext cx="7741644" cy="5585619"/>
          </a:xfrm>
          <a:prstGeom prst="rect">
            <a:avLst/>
          </a:prstGeom>
          <a:noFill/>
          <a:ln>
            <a:noFill/>
          </a:ln>
        </p:spPr>
        <p:txBody>
          <a:bodyPr spcFirstLastPara="1" wrap="square" lIns="91425" tIns="45700" rIns="91425" bIns="45700" anchor="ctr" anchorCtr="0">
            <a:noAutofit/>
          </a:bodyPr>
          <a:lstStyle/>
          <a:p>
            <a:pPr marL="285750" lvl="0" indent="-285750" algn="l" rtl="0">
              <a:lnSpc>
                <a:spcPct val="90000"/>
              </a:lnSpc>
              <a:spcBef>
                <a:spcPts val="1000"/>
              </a:spcBef>
              <a:spcAft>
                <a:spcPts val="0"/>
              </a:spcAft>
              <a:buSzPts val="1800"/>
              <a:buChar char="•"/>
            </a:pPr>
            <a:r>
              <a:rPr lang="en-US" sz="3000"/>
              <a:t>Not about establishing control.</a:t>
            </a:r>
            <a:endParaRPr sz="3000"/>
          </a:p>
          <a:p>
            <a:pPr marL="285750" lvl="0" indent="-285750" algn="l" rtl="0">
              <a:lnSpc>
                <a:spcPct val="90000"/>
              </a:lnSpc>
              <a:spcBef>
                <a:spcPts val="1000"/>
              </a:spcBef>
              <a:spcAft>
                <a:spcPts val="0"/>
              </a:spcAft>
              <a:buSzPts val="1800"/>
              <a:buChar char="•"/>
            </a:pPr>
            <a:r>
              <a:rPr lang="en-US" sz="3000"/>
              <a:t>Include individual in the full planning process. </a:t>
            </a:r>
            <a:endParaRPr sz="3000"/>
          </a:p>
          <a:p>
            <a:pPr marL="285750" lvl="0" indent="-285750" algn="l" rtl="0">
              <a:lnSpc>
                <a:spcPct val="90000"/>
              </a:lnSpc>
              <a:spcBef>
                <a:spcPts val="1000"/>
              </a:spcBef>
              <a:spcAft>
                <a:spcPts val="0"/>
              </a:spcAft>
              <a:buSzPts val="1800"/>
              <a:buChar char="•"/>
            </a:pPr>
            <a:r>
              <a:rPr lang="en-US" sz="3000"/>
              <a:t>Guidelines assist us in making “on-the-spot” changes</a:t>
            </a:r>
            <a:endParaRPr sz="3000"/>
          </a:p>
          <a:p>
            <a:pPr marL="285750" lvl="0" indent="-285750" algn="l" rtl="0">
              <a:lnSpc>
                <a:spcPct val="90000"/>
              </a:lnSpc>
              <a:spcBef>
                <a:spcPts val="1000"/>
              </a:spcBef>
              <a:spcAft>
                <a:spcPts val="0"/>
              </a:spcAft>
              <a:buSzPts val="1800"/>
              <a:buChar char="•"/>
            </a:pPr>
            <a:r>
              <a:rPr lang="en-US" sz="3000"/>
              <a:t>Response based on emotions may include poor body language / inappropriate voice tone. </a:t>
            </a:r>
            <a:endParaRPr sz="3000"/>
          </a:p>
          <a:p>
            <a:pPr marL="285750" lvl="0" indent="-285750" algn="l" rtl="0">
              <a:lnSpc>
                <a:spcPct val="90000"/>
              </a:lnSpc>
              <a:spcBef>
                <a:spcPts val="1000"/>
              </a:spcBef>
              <a:spcAft>
                <a:spcPts val="0"/>
              </a:spcAft>
              <a:buSzPts val="1800"/>
              <a:buChar char="•"/>
            </a:pPr>
            <a:r>
              <a:rPr lang="en-US" sz="3000"/>
              <a:t>We may become “bossier” and try to take too much control over the person. To avoid this type of reaction we must have a plan of action ready to implement.</a:t>
            </a:r>
            <a:endParaRPr sz="3000"/>
          </a:p>
        </p:txBody>
      </p:sp>
      <p:sp>
        <p:nvSpPr>
          <p:cNvPr id="2131" name="Google Shape;2131;p24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5"/>
        <p:cNvGrpSpPr/>
        <p:nvPr/>
      </p:nvGrpSpPr>
      <p:grpSpPr>
        <a:xfrm>
          <a:off x="0" y="0"/>
          <a:ext cx="0" cy="0"/>
          <a:chOff x="0" y="0"/>
          <a:chExt cx="0" cy="0"/>
        </a:xfrm>
      </p:grpSpPr>
      <p:sp>
        <p:nvSpPr>
          <p:cNvPr id="2136" name="Google Shape;2136;p9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37" name="Google Shape;2137;p90"/>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38" name="Google Shape;2138;p90"/>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Proactive options:</a:t>
            </a:r>
            <a:endParaRPr sz="6000"/>
          </a:p>
        </p:txBody>
      </p:sp>
      <p:sp>
        <p:nvSpPr>
          <p:cNvPr id="2139" name="Google Shape;2139;p90"/>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140" name="Google Shape;2140;p90"/>
          <p:cNvSpPr txBox="1">
            <a:spLocks noGrp="1"/>
          </p:cNvSpPr>
          <p:nvPr>
            <p:ph type="body" idx="1"/>
          </p:nvPr>
        </p:nvSpPr>
        <p:spPr>
          <a:xfrm>
            <a:off x="4447308" y="591344"/>
            <a:ext cx="7741644" cy="5585619"/>
          </a:xfrm>
          <a:prstGeom prst="rect">
            <a:avLst/>
          </a:prstGeom>
          <a:noFill/>
          <a:ln>
            <a:noFill/>
          </a:ln>
        </p:spPr>
        <p:txBody>
          <a:bodyPr spcFirstLastPara="1" wrap="square" lIns="91425" tIns="45700" rIns="91425" bIns="45700" anchor="ctr" anchorCtr="0">
            <a:noAutofit/>
          </a:bodyPr>
          <a:lstStyle/>
          <a:p>
            <a:pPr marL="285750" lvl="0" indent="-285750" algn="l" rtl="0">
              <a:lnSpc>
                <a:spcPct val="90000"/>
              </a:lnSpc>
              <a:spcBef>
                <a:spcPts val="1000"/>
              </a:spcBef>
              <a:spcAft>
                <a:spcPts val="0"/>
              </a:spcAft>
              <a:buSzPts val="1800"/>
              <a:buChar char="•"/>
            </a:pPr>
            <a:r>
              <a:rPr lang="en-US" sz="3000"/>
              <a:t>If we know the individual well, we should be aware of the type of challenges we typically face with this person. </a:t>
            </a:r>
            <a:endParaRPr sz="3000"/>
          </a:p>
          <a:p>
            <a:pPr marL="285750" lvl="0" indent="-285750" algn="l" rtl="0">
              <a:lnSpc>
                <a:spcPct val="90000"/>
              </a:lnSpc>
              <a:spcBef>
                <a:spcPts val="1000"/>
              </a:spcBef>
              <a:spcAft>
                <a:spcPts val="0"/>
              </a:spcAft>
              <a:buSzPts val="1800"/>
              <a:buChar char="•"/>
            </a:pPr>
            <a:r>
              <a:rPr lang="en-US" sz="3000"/>
              <a:t>Plan actions ahead of time, before teaching session. </a:t>
            </a:r>
            <a:endParaRPr sz="3000"/>
          </a:p>
          <a:p>
            <a:pPr marL="285750" lvl="0" indent="-285750" algn="l" rtl="0">
              <a:lnSpc>
                <a:spcPct val="90000"/>
              </a:lnSpc>
              <a:spcBef>
                <a:spcPts val="1000"/>
              </a:spcBef>
              <a:spcAft>
                <a:spcPts val="0"/>
              </a:spcAft>
              <a:buSzPts val="1800"/>
              <a:buChar char="•"/>
            </a:pPr>
            <a:r>
              <a:rPr lang="en-US" sz="3000"/>
              <a:t>Learn from past and use experiences to improve/plan better future teaching sessions. </a:t>
            </a:r>
            <a:endParaRPr sz="3000"/>
          </a:p>
          <a:p>
            <a:pPr marL="285750" lvl="0" indent="-285750" algn="l" rtl="0">
              <a:lnSpc>
                <a:spcPct val="90000"/>
              </a:lnSpc>
              <a:spcBef>
                <a:spcPts val="1000"/>
              </a:spcBef>
              <a:spcAft>
                <a:spcPts val="0"/>
              </a:spcAft>
              <a:buSzPts val="1800"/>
              <a:buChar char="•"/>
            </a:pPr>
            <a:r>
              <a:rPr lang="en-US" sz="3000"/>
              <a:t>“Proactive Options” will help identify potential responses to  challenging behavior. </a:t>
            </a:r>
            <a:endParaRPr sz="3000"/>
          </a:p>
        </p:txBody>
      </p:sp>
      <p:sp>
        <p:nvSpPr>
          <p:cNvPr id="2141" name="Google Shape;2141;p9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49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5"/>
        <p:cNvGrpSpPr/>
        <p:nvPr/>
      </p:nvGrpSpPr>
      <p:grpSpPr>
        <a:xfrm>
          <a:off x="0" y="0"/>
          <a:ext cx="0" cy="0"/>
          <a:chOff x="0" y="0"/>
          <a:chExt cx="0" cy="0"/>
        </a:xfrm>
      </p:grpSpPr>
      <p:sp>
        <p:nvSpPr>
          <p:cNvPr id="2146" name="Google Shape;2146;p243"/>
          <p:cNvSpPr/>
          <p:nvPr/>
        </p:nvSpPr>
        <p:spPr>
          <a:xfrm>
            <a:off x="338328" y="303591"/>
            <a:ext cx="4335327" cy="5896743"/>
          </a:xfrm>
          <a:prstGeom prst="rect">
            <a:avLst/>
          </a:prstGeom>
          <a:solidFill>
            <a:schemeClr val="dk1">
              <a:alpha val="13333"/>
            </a:schemeClr>
          </a:solidFill>
          <a:ln w="127000" cap="sq" cmpd="thinThick">
            <a:solidFill>
              <a:schemeClr val="dk1">
                <a:alpha val="823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47" name="Google Shape;2147;p243"/>
          <p:cNvSpPr txBox="1">
            <a:spLocks noGrp="1"/>
          </p:cNvSpPr>
          <p:nvPr>
            <p:ph type="title"/>
          </p:nvPr>
        </p:nvSpPr>
        <p:spPr>
          <a:xfrm>
            <a:off x="594360" y="637125"/>
            <a:ext cx="3802276"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t>Proactive Options: Quality of Interaction: </a:t>
            </a:r>
            <a:endParaRPr sz="6000"/>
          </a:p>
        </p:txBody>
      </p:sp>
      <p:grpSp>
        <p:nvGrpSpPr>
          <p:cNvPr id="2148" name="Google Shape;2148;p243"/>
          <p:cNvGrpSpPr/>
          <p:nvPr/>
        </p:nvGrpSpPr>
        <p:grpSpPr>
          <a:xfrm>
            <a:off x="5166985" y="305498"/>
            <a:ext cx="6588691" cy="5892927"/>
            <a:chOff x="0" y="1907"/>
            <a:chExt cx="6588691" cy="5892927"/>
          </a:xfrm>
        </p:grpSpPr>
        <p:sp>
          <p:nvSpPr>
            <p:cNvPr id="2149" name="Google Shape;2149;p243"/>
            <p:cNvSpPr/>
            <p:nvPr/>
          </p:nvSpPr>
          <p:spPr>
            <a:xfrm>
              <a:off x="0" y="1907"/>
              <a:ext cx="6588691" cy="81281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0" name="Google Shape;2150;p243"/>
            <p:cNvSpPr/>
            <p:nvPr/>
          </p:nvSpPr>
          <p:spPr>
            <a:xfrm>
              <a:off x="245877" y="184791"/>
              <a:ext cx="447049" cy="44704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1" name="Google Shape;2151;p243"/>
            <p:cNvSpPr/>
            <p:nvPr/>
          </p:nvSpPr>
          <p:spPr>
            <a:xfrm>
              <a:off x="938804" y="1907"/>
              <a:ext cx="5649886" cy="8128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2" name="Google Shape;2152;p243"/>
            <p:cNvSpPr txBox="1"/>
            <p:nvPr/>
          </p:nvSpPr>
          <p:spPr>
            <a:xfrm>
              <a:off x="938804" y="1907"/>
              <a:ext cx="5649886" cy="812817"/>
            </a:xfrm>
            <a:prstGeom prst="rect">
              <a:avLst/>
            </a:prstGeom>
            <a:noFill/>
            <a:ln>
              <a:noFill/>
            </a:ln>
          </p:spPr>
          <p:txBody>
            <a:bodyPr spcFirstLastPara="1" wrap="square" lIns="86000" tIns="86000" rIns="86000" bIns="860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Change your energy level</a:t>
              </a:r>
              <a:endParaRPr sz="3000" b="0" i="0" u="none" strike="noStrike" cap="none">
                <a:solidFill>
                  <a:srgbClr val="000000"/>
                </a:solidFill>
                <a:latin typeface="Garamond"/>
                <a:ea typeface="Garamond"/>
                <a:cs typeface="Garamond"/>
                <a:sym typeface="Garamond"/>
              </a:endParaRPr>
            </a:p>
          </p:txBody>
        </p:sp>
        <p:sp>
          <p:nvSpPr>
            <p:cNvPr id="2153" name="Google Shape;2153;p243"/>
            <p:cNvSpPr/>
            <p:nvPr/>
          </p:nvSpPr>
          <p:spPr>
            <a:xfrm>
              <a:off x="0" y="1017929"/>
              <a:ext cx="6588691" cy="81281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4" name="Google Shape;2154;p243"/>
            <p:cNvSpPr/>
            <p:nvPr/>
          </p:nvSpPr>
          <p:spPr>
            <a:xfrm>
              <a:off x="245877" y="1200813"/>
              <a:ext cx="447049" cy="44704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5" name="Google Shape;2155;p243"/>
            <p:cNvSpPr/>
            <p:nvPr/>
          </p:nvSpPr>
          <p:spPr>
            <a:xfrm>
              <a:off x="938804" y="1017929"/>
              <a:ext cx="5649886" cy="8128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6" name="Google Shape;2156;p243"/>
            <p:cNvSpPr txBox="1"/>
            <p:nvPr/>
          </p:nvSpPr>
          <p:spPr>
            <a:xfrm>
              <a:off x="938804" y="1017929"/>
              <a:ext cx="5649886" cy="812817"/>
            </a:xfrm>
            <a:prstGeom prst="rect">
              <a:avLst/>
            </a:prstGeom>
            <a:noFill/>
            <a:ln>
              <a:noFill/>
            </a:ln>
          </p:spPr>
          <p:txBody>
            <a:bodyPr spcFirstLastPara="1" wrap="square" lIns="86000" tIns="86000" rIns="86000" bIns="860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Modify your tone</a:t>
              </a:r>
              <a:endParaRPr sz="3000" b="0" i="0" u="none" strike="noStrike" cap="none">
                <a:solidFill>
                  <a:srgbClr val="000000"/>
                </a:solidFill>
                <a:latin typeface="Garamond"/>
                <a:ea typeface="Garamond"/>
                <a:cs typeface="Garamond"/>
                <a:sym typeface="Garamond"/>
              </a:endParaRPr>
            </a:p>
          </p:txBody>
        </p:sp>
        <p:sp>
          <p:nvSpPr>
            <p:cNvPr id="2157" name="Google Shape;2157;p243"/>
            <p:cNvSpPr/>
            <p:nvPr/>
          </p:nvSpPr>
          <p:spPr>
            <a:xfrm>
              <a:off x="0" y="2033951"/>
              <a:ext cx="6588691" cy="81281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8" name="Google Shape;2158;p243"/>
            <p:cNvSpPr/>
            <p:nvPr/>
          </p:nvSpPr>
          <p:spPr>
            <a:xfrm>
              <a:off x="245877" y="2216835"/>
              <a:ext cx="447049" cy="447049"/>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59" name="Google Shape;2159;p243"/>
            <p:cNvSpPr/>
            <p:nvPr/>
          </p:nvSpPr>
          <p:spPr>
            <a:xfrm>
              <a:off x="938804" y="2033951"/>
              <a:ext cx="5649886" cy="8128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0" name="Google Shape;2160;p243"/>
            <p:cNvSpPr txBox="1"/>
            <p:nvPr/>
          </p:nvSpPr>
          <p:spPr>
            <a:xfrm>
              <a:off x="938804" y="2033951"/>
              <a:ext cx="5649886" cy="812817"/>
            </a:xfrm>
            <a:prstGeom prst="rect">
              <a:avLst/>
            </a:prstGeom>
            <a:noFill/>
            <a:ln>
              <a:noFill/>
            </a:ln>
          </p:spPr>
          <p:txBody>
            <a:bodyPr spcFirstLastPara="1" wrap="square" lIns="86000" tIns="86000" rIns="86000" bIns="860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Validate the learner’s feelings</a:t>
              </a:r>
              <a:endParaRPr sz="3000" b="0" i="0" u="none" strike="noStrike" cap="none">
                <a:solidFill>
                  <a:srgbClr val="000000"/>
                </a:solidFill>
                <a:latin typeface="Garamond"/>
                <a:ea typeface="Garamond"/>
                <a:cs typeface="Garamond"/>
                <a:sym typeface="Garamond"/>
              </a:endParaRPr>
            </a:p>
          </p:txBody>
        </p:sp>
        <p:sp>
          <p:nvSpPr>
            <p:cNvPr id="2161" name="Google Shape;2161;p243"/>
            <p:cNvSpPr/>
            <p:nvPr/>
          </p:nvSpPr>
          <p:spPr>
            <a:xfrm>
              <a:off x="0" y="3049973"/>
              <a:ext cx="6588691" cy="81281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2" name="Google Shape;2162;p243"/>
            <p:cNvSpPr/>
            <p:nvPr/>
          </p:nvSpPr>
          <p:spPr>
            <a:xfrm>
              <a:off x="245877" y="3232857"/>
              <a:ext cx="447049" cy="44704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3" name="Google Shape;2163;p243"/>
            <p:cNvSpPr/>
            <p:nvPr/>
          </p:nvSpPr>
          <p:spPr>
            <a:xfrm>
              <a:off x="938804" y="3049973"/>
              <a:ext cx="5649886" cy="8128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4" name="Google Shape;2164;p243"/>
            <p:cNvSpPr txBox="1"/>
            <p:nvPr/>
          </p:nvSpPr>
          <p:spPr>
            <a:xfrm>
              <a:off x="938804" y="3049973"/>
              <a:ext cx="5649886" cy="812817"/>
            </a:xfrm>
            <a:prstGeom prst="rect">
              <a:avLst/>
            </a:prstGeom>
            <a:noFill/>
            <a:ln>
              <a:noFill/>
            </a:ln>
          </p:spPr>
          <p:txBody>
            <a:bodyPr spcFirstLastPara="1" wrap="square" lIns="86000" tIns="86000" rIns="86000" bIns="860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Improve and vary rewards  </a:t>
              </a:r>
              <a:endParaRPr sz="3000" b="0" i="0" u="none" strike="noStrike" cap="none">
                <a:solidFill>
                  <a:srgbClr val="000000"/>
                </a:solidFill>
                <a:latin typeface="Garamond"/>
                <a:ea typeface="Garamond"/>
                <a:cs typeface="Garamond"/>
                <a:sym typeface="Garamond"/>
              </a:endParaRPr>
            </a:p>
          </p:txBody>
        </p:sp>
        <p:sp>
          <p:nvSpPr>
            <p:cNvPr id="2165" name="Google Shape;2165;p243"/>
            <p:cNvSpPr/>
            <p:nvPr/>
          </p:nvSpPr>
          <p:spPr>
            <a:xfrm>
              <a:off x="0" y="4065995"/>
              <a:ext cx="6588691" cy="81281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6" name="Google Shape;2166;p243"/>
            <p:cNvSpPr/>
            <p:nvPr/>
          </p:nvSpPr>
          <p:spPr>
            <a:xfrm>
              <a:off x="245877" y="4248879"/>
              <a:ext cx="447049" cy="447049"/>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7" name="Google Shape;2167;p243"/>
            <p:cNvSpPr/>
            <p:nvPr/>
          </p:nvSpPr>
          <p:spPr>
            <a:xfrm>
              <a:off x="938804" y="4065995"/>
              <a:ext cx="5649886" cy="8128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8" name="Google Shape;2168;p243"/>
            <p:cNvSpPr txBox="1"/>
            <p:nvPr/>
          </p:nvSpPr>
          <p:spPr>
            <a:xfrm>
              <a:off x="938804" y="4065995"/>
              <a:ext cx="5649886" cy="812817"/>
            </a:xfrm>
            <a:prstGeom prst="rect">
              <a:avLst/>
            </a:prstGeom>
            <a:noFill/>
            <a:ln>
              <a:noFill/>
            </a:ln>
          </p:spPr>
          <p:txBody>
            <a:bodyPr spcFirstLastPara="1" wrap="square" lIns="86000" tIns="86000" rIns="86000" bIns="860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Change your expectations</a:t>
              </a:r>
              <a:endParaRPr sz="3000" b="0" i="0" u="none" strike="noStrike" cap="none">
                <a:solidFill>
                  <a:srgbClr val="000000"/>
                </a:solidFill>
                <a:latin typeface="Garamond"/>
                <a:ea typeface="Garamond"/>
                <a:cs typeface="Garamond"/>
                <a:sym typeface="Garamond"/>
              </a:endParaRPr>
            </a:p>
          </p:txBody>
        </p:sp>
        <p:sp>
          <p:nvSpPr>
            <p:cNvPr id="2169" name="Google Shape;2169;p243"/>
            <p:cNvSpPr/>
            <p:nvPr/>
          </p:nvSpPr>
          <p:spPr>
            <a:xfrm>
              <a:off x="0" y="5082017"/>
              <a:ext cx="6588691" cy="81281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70" name="Google Shape;2170;p243"/>
            <p:cNvSpPr/>
            <p:nvPr/>
          </p:nvSpPr>
          <p:spPr>
            <a:xfrm>
              <a:off x="245877" y="5264901"/>
              <a:ext cx="447049" cy="447049"/>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71" name="Google Shape;2171;p243"/>
            <p:cNvSpPr/>
            <p:nvPr/>
          </p:nvSpPr>
          <p:spPr>
            <a:xfrm>
              <a:off x="938804" y="5082017"/>
              <a:ext cx="5649886" cy="8128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72" name="Google Shape;2172;p243"/>
            <p:cNvSpPr txBox="1"/>
            <p:nvPr/>
          </p:nvSpPr>
          <p:spPr>
            <a:xfrm>
              <a:off x="938804" y="5082017"/>
              <a:ext cx="5649886" cy="812817"/>
            </a:xfrm>
            <a:prstGeom prst="rect">
              <a:avLst/>
            </a:prstGeom>
            <a:noFill/>
            <a:ln>
              <a:noFill/>
            </a:ln>
          </p:spPr>
          <p:txBody>
            <a:bodyPr spcFirstLastPara="1" wrap="square" lIns="86000" tIns="86000" rIns="86000" bIns="860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3000" b="0" i="0" u="none" strike="noStrike" cap="none">
                  <a:solidFill>
                    <a:srgbClr val="000000"/>
                  </a:solidFill>
                  <a:latin typeface="Garamond"/>
                  <a:ea typeface="Garamond"/>
                  <a:cs typeface="Garamond"/>
                  <a:sym typeface="Garamond"/>
                </a:rPr>
                <a:t>Abandon the task to focus on the person</a:t>
              </a:r>
              <a:endParaRPr sz="3000" b="0" i="0" u="none" strike="noStrike" cap="none">
                <a:solidFill>
                  <a:srgbClr val="000000"/>
                </a:solidFill>
                <a:latin typeface="Garamond"/>
                <a:ea typeface="Garamond"/>
                <a:cs typeface="Garamond"/>
                <a:sym typeface="Garamond"/>
              </a:endParaRPr>
            </a:p>
          </p:txBody>
        </p:sp>
      </p:grpSp>
      <p:sp>
        <p:nvSpPr>
          <p:cNvPr id="2173" name="Google Shape;2173;p24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8"/>
        <p:cNvGrpSpPr/>
        <p:nvPr/>
      </p:nvGrpSpPr>
      <p:grpSpPr>
        <a:xfrm>
          <a:off x="0" y="0"/>
          <a:ext cx="0" cy="0"/>
          <a:chOff x="0" y="0"/>
          <a:chExt cx="0" cy="0"/>
        </a:xfrm>
      </p:grpSpPr>
      <p:sp>
        <p:nvSpPr>
          <p:cNvPr id="2179" name="Google Shape;2179;p3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80" name="Google Shape;2180;p30"/>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81" name="Google Shape;2181;p30"/>
          <p:cNvSpPr txBox="1">
            <a:spLocks noGrp="1"/>
          </p:cNvSpPr>
          <p:nvPr>
            <p:ph type="title"/>
          </p:nvPr>
        </p:nvSpPr>
        <p:spPr>
          <a:xfrm>
            <a:off x="182880" y="1153572"/>
            <a:ext cx="3704354" cy="44611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Proactive Options that reduce the demand on the learner</a:t>
            </a:r>
            <a:endParaRPr sz="6000"/>
          </a:p>
        </p:txBody>
      </p:sp>
      <p:sp>
        <p:nvSpPr>
          <p:cNvPr id="2182" name="Google Shape;2182;p30"/>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183" name="Google Shape;2183;p30"/>
          <p:cNvSpPr txBox="1">
            <a:spLocks noGrp="1"/>
          </p:cNvSpPr>
          <p:nvPr>
            <p:ph type="body" idx="1"/>
          </p:nvPr>
        </p:nvSpPr>
        <p:spPr>
          <a:xfrm>
            <a:off x="4571484" y="1153572"/>
            <a:ext cx="6906491" cy="5585619"/>
          </a:xfrm>
          <a:prstGeom prst="rect">
            <a:avLst/>
          </a:prstGeom>
          <a:noFill/>
          <a:ln>
            <a:noFill/>
          </a:ln>
        </p:spPr>
        <p:txBody>
          <a:bodyPr spcFirstLastPara="1" wrap="square" lIns="91425" tIns="45700" rIns="91425" bIns="45700" anchor="ctr" anchorCtr="0">
            <a:normAutofit/>
          </a:bodyPr>
          <a:lstStyle/>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Change the pace of the activity</a:t>
            </a:r>
            <a:endParaRPr sz="3000">
              <a:latin typeface="Garamond"/>
              <a:ea typeface="Garamond"/>
              <a:cs typeface="Garamond"/>
              <a:sym typeface="Garamond"/>
            </a:endParaRPr>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Involve choices</a:t>
            </a:r>
            <a:endParaRPr sz="3000">
              <a:latin typeface="Garamond"/>
              <a:ea typeface="Garamond"/>
              <a:cs typeface="Garamond"/>
              <a:sym typeface="Garamond"/>
            </a:endParaRPr>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Modify the environment</a:t>
            </a:r>
            <a:endParaRPr sz="3000">
              <a:latin typeface="Garamond"/>
              <a:ea typeface="Garamond"/>
              <a:cs typeface="Garamond"/>
              <a:sym typeface="Garamond"/>
            </a:endParaRPr>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Improve the prompt</a:t>
            </a:r>
            <a:endParaRPr sz="3000">
              <a:latin typeface="Garamond"/>
              <a:ea typeface="Garamond"/>
              <a:cs typeface="Garamond"/>
              <a:sym typeface="Garamond"/>
            </a:endParaRPr>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Take a mini-break</a:t>
            </a:r>
            <a:endParaRPr sz="3000">
              <a:latin typeface="Garamond"/>
              <a:ea typeface="Garamond"/>
              <a:cs typeface="Garamond"/>
              <a:sym typeface="Garamond"/>
            </a:endParaRPr>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Bail out</a:t>
            </a:r>
            <a:endParaRPr sz="3000">
              <a:latin typeface="Garamond"/>
              <a:ea typeface="Garamond"/>
              <a:cs typeface="Garamond"/>
              <a:sym typeface="Garamond"/>
            </a:endParaRPr>
          </a:p>
          <a:p>
            <a:pPr marL="914400" lvl="1" indent="-342900" algn="l" rtl="0">
              <a:lnSpc>
                <a:spcPct val="90000"/>
              </a:lnSpc>
              <a:spcBef>
                <a:spcPts val="500"/>
              </a:spcBef>
              <a:spcAft>
                <a:spcPts val="0"/>
              </a:spcAft>
              <a:buSzPts val="1800"/>
              <a:buChar char="•"/>
            </a:pPr>
            <a:r>
              <a:rPr lang="en-US" sz="3000">
                <a:latin typeface="Garamond"/>
                <a:ea typeface="Garamond"/>
                <a:cs typeface="Garamond"/>
                <a:sym typeface="Garamond"/>
              </a:rPr>
              <a:t>Hang in there</a:t>
            </a:r>
            <a:endParaRPr sz="3000">
              <a:latin typeface="Garamond"/>
              <a:ea typeface="Garamond"/>
              <a:cs typeface="Garamond"/>
              <a:sym typeface="Garamond"/>
            </a:endParaRPr>
          </a:p>
          <a:p>
            <a:pPr marL="0" lvl="0" indent="0" algn="l" rtl="0">
              <a:lnSpc>
                <a:spcPct val="90000"/>
              </a:lnSpc>
              <a:spcBef>
                <a:spcPts val="1000"/>
              </a:spcBef>
              <a:spcAft>
                <a:spcPts val="0"/>
              </a:spcAft>
              <a:buSzPts val="1800"/>
              <a:buNone/>
            </a:pPr>
            <a:endParaRPr sz="3000" b="1" u="sng">
              <a:latin typeface="Garamond"/>
              <a:ea typeface="Garamond"/>
              <a:cs typeface="Garamond"/>
              <a:sym typeface="Garamond"/>
            </a:endParaRPr>
          </a:p>
          <a:p>
            <a:pPr marL="0" lvl="0" indent="0" algn="l" rtl="0">
              <a:lnSpc>
                <a:spcPct val="90000"/>
              </a:lnSpc>
              <a:spcBef>
                <a:spcPts val="1000"/>
              </a:spcBef>
              <a:spcAft>
                <a:spcPts val="0"/>
              </a:spcAft>
              <a:buSzPts val="1800"/>
              <a:buNone/>
            </a:pPr>
            <a:endParaRPr sz="3000" b="1" u="sng">
              <a:latin typeface="Garamond"/>
              <a:ea typeface="Garamond"/>
              <a:cs typeface="Garamond"/>
              <a:sym typeface="Garamond"/>
            </a:endParaRPr>
          </a:p>
          <a:p>
            <a:pPr marL="0" lvl="0" indent="0" algn="l" rtl="0">
              <a:lnSpc>
                <a:spcPct val="90000"/>
              </a:lnSpc>
              <a:spcBef>
                <a:spcPts val="1000"/>
              </a:spcBef>
              <a:spcAft>
                <a:spcPts val="0"/>
              </a:spcAft>
              <a:buSzPts val="1800"/>
              <a:buNone/>
            </a:pPr>
            <a:endParaRPr sz="3000" b="1" u="sng">
              <a:latin typeface="Garamond"/>
              <a:ea typeface="Garamond"/>
              <a:cs typeface="Garamond"/>
              <a:sym typeface="Garamond"/>
            </a:endParaRPr>
          </a:p>
        </p:txBody>
      </p:sp>
      <p:sp>
        <p:nvSpPr>
          <p:cNvPr id="2184" name="Google Shape;2184;p3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56" name="Google Shape;156;p2"/>
          <p:cNvSpPr txBox="1">
            <a:spLocks noGrp="1"/>
          </p:cNvSpPr>
          <p:nvPr>
            <p:ph type="ctrTitle"/>
          </p:nvPr>
        </p:nvSpPr>
        <p:spPr>
          <a:xfrm>
            <a:off x="1094096" y="1047531"/>
            <a:ext cx="5238466" cy="216355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Gill Sans"/>
              <a:buNone/>
            </a:pPr>
            <a:r>
              <a:rPr lang="en-US">
                <a:latin typeface="Garamond"/>
                <a:ea typeface="Garamond"/>
                <a:cs typeface="Garamond"/>
                <a:sym typeface="Garamond"/>
              </a:rPr>
              <a:t>Recipient Rights</a:t>
            </a:r>
            <a:endParaRPr>
              <a:latin typeface="Garamond"/>
              <a:ea typeface="Garamond"/>
              <a:cs typeface="Garamond"/>
              <a:sym typeface="Garamond"/>
            </a:endParaRPr>
          </a:p>
        </p:txBody>
      </p:sp>
      <p:sp>
        <p:nvSpPr>
          <p:cNvPr id="157" name="Google Shape;157;p2"/>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158" name="Google Shape;158;p2"/>
          <p:cNvPicPr preferRelativeResize="0"/>
          <p:nvPr/>
        </p:nvPicPr>
        <p:blipFill rotWithShape="1">
          <a:blip r:embed="rId3">
            <a:alphaModFix/>
          </a:blip>
          <a:srcRect/>
          <a:stretch/>
        </p:blipFill>
        <p:spPr>
          <a:xfrm>
            <a:off x="7531503" y="2129307"/>
            <a:ext cx="3217333" cy="3217333"/>
          </a:xfrm>
          <a:prstGeom prst="rect">
            <a:avLst/>
          </a:prstGeom>
          <a:noFill/>
          <a:ln>
            <a:noFill/>
          </a:ln>
        </p:spPr>
      </p:pic>
      <p:sp>
        <p:nvSpPr>
          <p:cNvPr id="159" name="Google Shape;159;p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5</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Google Shape;420;p58"/>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421" name="Google Shape;421;p58"/>
          <p:cNvGrpSpPr/>
          <p:nvPr/>
        </p:nvGrpSpPr>
        <p:grpSpPr>
          <a:xfrm>
            <a:off x="74300" y="2385102"/>
            <a:ext cx="574091" cy="2087796"/>
            <a:chOff x="209668" y="2857422"/>
            <a:chExt cx="463662" cy="2087796"/>
          </a:xfrm>
        </p:grpSpPr>
        <p:sp>
          <p:nvSpPr>
            <p:cNvPr id="422" name="Google Shape;422;p58"/>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423" name="Google Shape;423;p58"/>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424" name="Google Shape;424;p58"/>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25" name="Google Shape;425;p58"/>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26" name="Google Shape;426;p58"/>
          <p:cNvSpPr txBox="1">
            <a:spLocks noGrp="1"/>
          </p:cNvSpPr>
          <p:nvPr>
            <p:ph type="title"/>
          </p:nvPr>
        </p:nvSpPr>
        <p:spPr>
          <a:xfrm>
            <a:off x="1153618" y="1239927"/>
            <a:ext cx="4008586" cy="46805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200"/>
              <a:buFont typeface="Gill Sans"/>
              <a:buNone/>
            </a:pPr>
            <a:r>
              <a:rPr lang="en-US" sz="5200">
                <a:latin typeface="Garamond"/>
                <a:ea typeface="Garamond"/>
                <a:cs typeface="Garamond"/>
                <a:sym typeface="Garamond"/>
              </a:rPr>
              <a:t>Particularly:</a:t>
            </a:r>
            <a:endParaRPr/>
          </a:p>
        </p:txBody>
      </p:sp>
      <p:sp>
        <p:nvSpPr>
          <p:cNvPr id="427" name="Google Shape;427;p58"/>
          <p:cNvSpPr txBox="1">
            <a:spLocks noGrp="1"/>
          </p:cNvSpPr>
          <p:nvPr>
            <p:ph type="body" idx="1"/>
          </p:nvPr>
        </p:nvSpPr>
        <p:spPr>
          <a:xfrm>
            <a:off x="5162204" y="2650834"/>
            <a:ext cx="6183858" cy="1714270"/>
          </a:xfrm>
          <a:prstGeom prst="rect">
            <a:avLst/>
          </a:prstGeom>
          <a:noFill/>
          <a:ln>
            <a:noFill/>
          </a:ln>
        </p:spPr>
        <p:txBody>
          <a:bodyPr spcFirstLastPara="1" wrap="square" lIns="91425" tIns="45700" rIns="91425" bIns="45700" anchor="ctr" anchorCtr="0">
            <a:noAutofit/>
          </a:bodyPr>
          <a:lstStyle/>
          <a:p>
            <a:pPr marL="228600" lvl="0" indent="-228600" algn="l" rtl="0">
              <a:lnSpc>
                <a:spcPct val="100000"/>
              </a:lnSpc>
              <a:spcBef>
                <a:spcPts val="1000"/>
              </a:spcBef>
              <a:spcAft>
                <a:spcPts val="0"/>
              </a:spcAft>
              <a:buSzPts val="2400"/>
              <a:buChar char="•"/>
            </a:pPr>
            <a:r>
              <a:rPr lang="en-US" sz="3000"/>
              <a:t>P</a:t>
            </a:r>
            <a:r>
              <a:rPr lang="en-US" sz="3000">
                <a:latin typeface="Garamond"/>
                <a:ea typeface="Garamond"/>
                <a:cs typeface="Garamond"/>
                <a:sym typeface="Garamond"/>
              </a:rPr>
              <a:t>resenting</a:t>
            </a:r>
            <a:r>
              <a:rPr lang="en-US" sz="3000"/>
              <a:t> </a:t>
            </a:r>
            <a:r>
              <a:rPr lang="en-US" sz="3000">
                <a:latin typeface="Garamond"/>
                <a:ea typeface="Garamond"/>
                <a:cs typeface="Garamond"/>
                <a:sym typeface="Garamond"/>
              </a:rPr>
              <a:t>false claim for payment.</a:t>
            </a:r>
            <a:endParaRPr sz="3000"/>
          </a:p>
          <a:p>
            <a:pPr marL="228600" lvl="0" indent="-228600" algn="l" rtl="0">
              <a:lnSpc>
                <a:spcPct val="100000"/>
              </a:lnSpc>
              <a:spcBef>
                <a:spcPts val="1000"/>
              </a:spcBef>
              <a:spcAft>
                <a:spcPts val="0"/>
              </a:spcAft>
              <a:buSzPts val="2400"/>
              <a:buChar char="•"/>
            </a:pPr>
            <a:r>
              <a:rPr lang="en-US" sz="3000">
                <a:latin typeface="Garamond"/>
                <a:ea typeface="Garamond"/>
                <a:cs typeface="Garamond"/>
                <a:sym typeface="Garamond"/>
              </a:rPr>
              <a:t>Conspiring to fraud/knowingly making or using a false record of statement to get a false claim paid; or using a false record or statement to conceal, avoid, decrease obligation to pay/give property to the government</a:t>
            </a:r>
            <a:endParaRPr sz="3000"/>
          </a:p>
          <a:p>
            <a:pPr marL="228600" lvl="0" indent="-228600" algn="l" rtl="0">
              <a:lnSpc>
                <a:spcPct val="100000"/>
              </a:lnSpc>
              <a:spcBef>
                <a:spcPts val="1000"/>
              </a:spcBef>
              <a:spcAft>
                <a:spcPts val="0"/>
              </a:spcAft>
              <a:buSzPts val="2400"/>
              <a:buChar char="•"/>
            </a:pPr>
            <a:r>
              <a:rPr lang="en-US" sz="3000">
                <a:latin typeface="Garamond"/>
                <a:ea typeface="Garamond"/>
                <a:cs typeface="Garamond"/>
                <a:sym typeface="Garamond"/>
              </a:rPr>
              <a:t>Certifying recipient of property from an unauthorized officer of the government.</a:t>
            </a:r>
            <a:endParaRPr sz="3000"/>
          </a:p>
        </p:txBody>
      </p:sp>
      <p:sp>
        <p:nvSpPr>
          <p:cNvPr id="428" name="Google Shape;428;p5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9</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8"/>
        <p:cNvGrpSpPr/>
        <p:nvPr/>
      </p:nvGrpSpPr>
      <p:grpSpPr>
        <a:xfrm>
          <a:off x="0" y="0"/>
          <a:ext cx="0" cy="0"/>
          <a:chOff x="0" y="0"/>
          <a:chExt cx="0" cy="0"/>
        </a:xfrm>
      </p:grpSpPr>
      <p:sp>
        <p:nvSpPr>
          <p:cNvPr id="2189" name="Google Shape;2189;p24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90" name="Google Shape;2190;p244"/>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191" name="Google Shape;2191;p2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000"/>
              <a:t>Confrontation Avoidance Techniques (C.A.T.) </a:t>
            </a:r>
            <a:endParaRPr sz="6000"/>
          </a:p>
        </p:txBody>
      </p:sp>
      <p:sp>
        <p:nvSpPr>
          <p:cNvPr id="2192" name="Google Shape;2192;p244"/>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193" name="Google Shape;2193;p2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3000"/>
              <a:t>Standard procedure unless IPOS has a behavior treatment plan</a:t>
            </a:r>
            <a:endParaRPr sz="3000"/>
          </a:p>
          <a:p>
            <a:pPr marL="457200" lvl="0" indent="-342900" algn="l" rtl="0">
              <a:lnSpc>
                <a:spcPct val="90000"/>
              </a:lnSpc>
              <a:spcBef>
                <a:spcPts val="1000"/>
              </a:spcBef>
              <a:spcAft>
                <a:spcPts val="0"/>
              </a:spcAft>
              <a:buClr>
                <a:schemeClr val="dk1"/>
              </a:buClr>
              <a:buSzPts val="1800"/>
              <a:buChar char="•"/>
            </a:pPr>
            <a:r>
              <a:rPr lang="en-US" sz="3000"/>
              <a:t>If an ongoing treatment plan exists to assist with their Challenging Behavior, follow it carefully. </a:t>
            </a:r>
            <a:endParaRPr sz="3000"/>
          </a:p>
          <a:p>
            <a:pPr marL="457200" lvl="0" indent="-342900" algn="l" rtl="0">
              <a:lnSpc>
                <a:spcPct val="90000"/>
              </a:lnSpc>
              <a:spcBef>
                <a:spcPts val="1000"/>
              </a:spcBef>
              <a:spcAft>
                <a:spcPts val="0"/>
              </a:spcAft>
              <a:buClr>
                <a:schemeClr val="dk1"/>
              </a:buClr>
              <a:buSzPts val="1800"/>
              <a:buChar char="•"/>
            </a:pPr>
            <a:r>
              <a:rPr lang="en-US" sz="3000"/>
              <a:t>DSPs should receive specific training for each IPOS. </a:t>
            </a:r>
            <a:endParaRPr sz="3000"/>
          </a:p>
          <a:p>
            <a:pPr marL="457200" lvl="0" indent="-342900" algn="l" rtl="0">
              <a:lnSpc>
                <a:spcPct val="90000"/>
              </a:lnSpc>
              <a:spcBef>
                <a:spcPts val="1000"/>
              </a:spcBef>
              <a:spcAft>
                <a:spcPts val="0"/>
              </a:spcAft>
              <a:buClr>
                <a:schemeClr val="dk1"/>
              </a:buClr>
              <a:buSzPts val="1800"/>
              <a:buChar char="•"/>
            </a:pPr>
            <a:r>
              <a:rPr lang="en-US" sz="3000"/>
              <a:t>Call another worker for help if needed. </a:t>
            </a:r>
            <a:endParaRPr sz="3000"/>
          </a:p>
          <a:p>
            <a:pPr marL="457200" lvl="0" indent="-342900" algn="l" rtl="0">
              <a:lnSpc>
                <a:spcPct val="90000"/>
              </a:lnSpc>
              <a:spcBef>
                <a:spcPts val="1000"/>
              </a:spcBef>
              <a:spcAft>
                <a:spcPts val="0"/>
              </a:spcAft>
              <a:buClr>
                <a:schemeClr val="dk1"/>
              </a:buClr>
              <a:buSzPts val="1800"/>
              <a:buChar char="•"/>
            </a:pPr>
            <a:r>
              <a:rPr lang="en-US" sz="3000"/>
              <a:t>DSP with “best” relationship with the person usually has most success with helping person calm down. </a:t>
            </a:r>
            <a:endParaRPr sz="3000"/>
          </a:p>
          <a:p>
            <a:pPr marL="457200" lvl="0" indent="-228600" algn="l" rtl="0">
              <a:lnSpc>
                <a:spcPct val="90000"/>
              </a:lnSpc>
              <a:spcBef>
                <a:spcPts val="1000"/>
              </a:spcBef>
              <a:spcAft>
                <a:spcPts val="0"/>
              </a:spcAft>
              <a:buClr>
                <a:schemeClr val="dk1"/>
              </a:buClr>
              <a:buSzPts val="1800"/>
              <a:buNone/>
            </a:pPr>
            <a:endParaRPr sz="3000"/>
          </a:p>
        </p:txBody>
      </p:sp>
      <p:sp>
        <p:nvSpPr>
          <p:cNvPr id="2194" name="Google Shape;2194;p24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8"/>
        <p:cNvGrpSpPr/>
        <p:nvPr/>
      </p:nvGrpSpPr>
      <p:grpSpPr>
        <a:xfrm>
          <a:off x="0" y="0"/>
          <a:ext cx="0" cy="0"/>
          <a:chOff x="0" y="0"/>
          <a:chExt cx="0" cy="0"/>
        </a:xfrm>
      </p:grpSpPr>
      <p:sp>
        <p:nvSpPr>
          <p:cNvPr id="2199" name="Google Shape;2199;p24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00" name="Google Shape;2200;p24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01" name="Google Shape;2201;p245"/>
          <p:cNvSpPr txBox="1">
            <a:spLocks noGrp="1"/>
          </p:cNvSpPr>
          <p:nvPr>
            <p:ph type="title"/>
          </p:nvPr>
        </p:nvSpPr>
        <p:spPr>
          <a:xfrm>
            <a:off x="104494" y="1153571"/>
            <a:ext cx="40767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800" b="1">
                <a:solidFill>
                  <a:srgbClr val="FFFFFF"/>
                </a:solidFill>
              </a:rPr>
              <a:t>YOUR</a:t>
            </a:r>
            <a:r>
              <a:rPr lang="en-US" sz="4800">
                <a:solidFill>
                  <a:srgbClr val="FFFFFF"/>
                </a:solidFill>
              </a:rPr>
              <a:t> Responsibilities</a:t>
            </a:r>
            <a:endParaRPr sz="4800"/>
          </a:p>
        </p:txBody>
      </p:sp>
      <p:sp>
        <p:nvSpPr>
          <p:cNvPr id="2202" name="Google Shape;2202;p24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03" name="Google Shape;2203;p245"/>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Avoid confrontation</a:t>
            </a:r>
            <a:endParaRPr sz="3000"/>
          </a:p>
          <a:p>
            <a:pPr marL="0" lvl="0" indent="0" algn="l" rtl="0">
              <a:lnSpc>
                <a:spcPct val="90000"/>
              </a:lnSpc>
              <a:spcBef>
                <a:spcPts val="1000"/>
              </a:spcBef>
              <a:spcAft>
                <a:spcPts val="0"/>
              </a:spcAft>
              <a:buSzPts val="1800"/>
              <a:buNone/>
            </a:pPr>
            <a:r>
              <a:rPr lang="en-US" sz="3000"/>
              <a:t>Know how to calm a person down</a:t>
            </a:r>
            <a:endParaRPr sz="3000"/>
          </a:p>
          <a:p>
            <a:pPr marL="0" lvl="0" indent="0" algn="l" rtl="0">
              <a:lnSpc>
                <a:spcPct val="90000"/>
              </a:lnSpc>
              <a:spcBef>
                <a:spcPts val="1000"/>
              </a:spcBef>
              <a:spcAft>
                <a:spcPts val="0"/>
              </a:spcAft>
              <a:buSzPts val="1800"/>
              <a:buNone/>
            </a:pPr>
            <a:r>
              <a:rPr lang="en-US" sz="3000"/>
              <a:t>Use common sense techniques to calm down agitated person. </a:t>
            </a:r>
            <a:endParaRPr sz="3000"/>
          </a:p>
          <a:p>
            <a:pPr marL="0" lvl="0" indent="0" algn="l" rtl="0">
              <a:lnSpc>
                <a:spcPct val="90000"/>
              </a:lnSpc>
              <a:spcBef>
                <a:spcPts val="1000"/>
              </a:spcBef>
              <a:spcAft>
                <a:spcPts val="0"/>
              </a:spcAft>
              <a:buSzPts val="1800"/>
              <a:buNone/>
            </a:pPr>
            <a:r>
              <a:rPr lang="en-US" sz="3000"/>
              <a:t>Better relationships lead to better chance these techniques will work for you. </a:t>
            </a:r>
            <a:endParaRPr sz="3000"/>
          </a:p>
          <a:p>
            <a:pPr marL="0" lvl="0" indent="0" algn="l" rtl="0">
              <a:lnSpc>
                <a:spcPct val="90000"/>
              </a:lnSpc>
              <a:spcBef>
                <a:spcPts val="1000"/>
              </a:spcBef>
              <a:spcAft>
                <a:spcPts val="0"/>
              </a:spcAft>
              <a:buSzPts val="1800"/>
              <a:buNone/>
            </a:pPr>
            <a:r>
              <a:rPr lang="en-US" sz="3000"/>
              <a:t>Think of a time in the past where you were upset or agitated. </a:t>
            </a:r>
            <a:endParaRPr sz="3000"/>
          </a:p>
          <a:p>
            <a:pPr marL="0" lvl="0" indent="0" algn="l" rtl="0">
              <a:lnSpc>
                <a:spcPct val="90000"/>
              </a:lnSpc>
              <a:spcBef>
                <a:spcPts val="1000"/>
              </a:spcBef>
              <a:spcAft>
                <a:spcPts val="0"/>
              </a:spcAft>
              <a:buSzPts val="1800"/>
              <a:buNone/>
            </a:pPr>
            <a:r>
              <a:rPr lang="en-US" sz="3000"/>
              <a:t>If you needed someone to calm you down which would you choose? </a:t>
            </a:r>
            <a:endParaRPr sz="3000"/>
          </a:p>
          <a:p>
            <a:pPr marL="0" lvl="0" indent="0" algn="l" rtl="0">
              <a:lnSpc>
                <a:spcPct val="90000"/>
              </a:lnSpc>
              <a:spcBef>
                <a:spcPts val="1000"/>
              </a:spcBef>
              <a:spcAft>
                <a:spcPts val="0"/>
              </a:spcAft>
              <a:buSzPts val="1800"/>
              <a:buNone/>
            </a:pPr>
            <a:r>
              <a:rPr lang="en-US" sz="3000"/>
              <a:t>A stranger or someone you know well and feel comfortable with? </a:t>
            </a:r>
            <a:endParaRPr sz="3000"/>
          </a:p>
          <a:p>
            <a:pPr marL="0" lvl="0" indent="0" algn="l" rtl="0">
              <a:lnSpc>
                <a:spcPct val="90000"/>
              </a:lnSpc>
              <a:spcBef>
                <a:spcPts val="1000"/>
              </a:spcBef>
              <a:spcAft>
                <a:spcPts val="0"/>
              </a:spcAft>
              <a:buSzPts val="1800"/>
              <a:buNone/>
            </a:pPr>
            <a:endParaRPr sz="3000"/>
          </a:p>
        </p:txBody>
      </p:sp>
      <p:sp>
        <p:nvSpPr>
          <p:cNvPr id="2204" name="Google Shape;2204;p24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9"/>
        <p:cNvGrpSpPr/>
        <p:nvPr/>
      </p:nvGrpSpPr>
      <p:grpSpPr>
        <a:xfrm>
          <a:off x="0" y="0"/>
          <a:ext cx="0" cy="0"/>
          <a:chOff x="0" y="0"/>
          <a:chExt cx="0" cy="0"/>
        </a:xfrm>
      </p:grpSpPr>
      <p:sp>
        <p:nvSpPr>
          <p:cNvPr id="2210" name="Google Shape;2210;p24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11" name="Google Shape;2211;p24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12" name="Google Shape;2212;p2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t>Always:</a:t>
            </a:r>
            <a:endParaRPr sz="6000"/>
          </a:p>
        </p:txBody>
      </p:sp>
      <p:sp>
        <p:nvSpPr>
          <p:cNvPr id="2213" name="Google Shape;2213;p246"/>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14" name="Google Shape;2214;p246"/>
          <p:cNvSpPr txBox="1">
            <a:spLocks noGrp="1"/>
          </p:cNvSpPr>
          <p:nvPr>
            <p:ph type="body" idx="1"/>
          </p:nvPr>
        </p:nvSpPr>
        <p:spPr>
          <a:xfrm>
            <a:off x="1411239" y="1474087"/>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3000"/>
              <a:t>Avoid situations that may upset the person/confrontations.</a:t>
            </a:r>
            <a:endParaRPr sz="3000"/>
          </a:p>
          <a:p>
            <a:pPr marL="457200" lvl="0" indent="-342900" algn="l" rtl="0">
              <a:lnSpc>
                <a:spcPct val="90000"/>
              </a:lnSpc>
              <a:spcBef>
                <a:spcPts val="1000"/>
              </a:spcBef>
              <a:spcAft>
                <a:spcPts val="0"/>
              </a:spcAft>
              <a:buClr>
                <a:schemeClr val="dk1"/>
              </a:buClr>
              <a:buSzPts val="1800"/>
              <a:buChar char="•"/>
            </a:pPr>
            <a:r>
              <a:rPr lang="en-US" sz="3000"/>
              <a:t>Reward “good” behavior.</a:t>
            </a:r>
            <a:endParaRPr sz="3000"/>
          </a:p>
          <a:p>
            <a:pPr marL="457200" lvl="0" indent="-342900" algn="l" rtl="0">
              <a:lnSpc>
                <a:spcPct val="90000"/>
              </a:lnSpc>
              <a:spcBef>
                <a:spcPts val="1000"/>
              </a:spcBef>
              <a:spcAft>
                <a:spcPts val="0"/>
              </a:spcAft>
              <a:buClr>
                <a:schemeClr val="dk1"/>
              </a:buClr>
              <a:buSzPts val="1800"/>
              <a:buChar char="•"/>
            </a:pPr>
            <a:r>
              <a:rPr lang="en-US" sz="3000"/>
              <a:t>Show care and concern daily.</a:t>
            </a:r>
            <a:endParaRPr sz="3000"/>
          </a:p>
          <a:p>
            <a:pPr marL="457200" lvl="0" indent="-342900" algn="l" rtl="0">
              <a:lnSpc>
                <a:spcPct val="90000"/>
              </a:lnSpc>
              <a:spcBef>
                <a:spcPts val="1000"/>
              </a:spcBef>
              <a:spcAft>
                <a:spcPts val="0"/>
              </a:spcAft>
              <a:buClr>
                <a:schemeClr val="dk1"/>
              </a:buClr>
              <a:buSzPts val="1800"/>
              <a:buChar char="•"/>
            </a:pPr>
            <a:r>
              <a:rPr lang="en-US" sz="3000"/>
              <a:t>Actively listen. </a:t>
            </a:r>
            <a:endParaRPr sz="3000"/>
          </a:p>
          <a:p>
            <a:pPr marL="457200" lvl="0" indent="-342900" algn="l" rtl="0">
              <a:lnSpc>
                <a:spcPct val="90000"/>
              </a:lnSpc>
              <a:spcBef>
                <a:spcPts val="1000"/>
              </a:spcBef>
              <a:spcAft>
                <a:spcPts val="0"/>
              </a:spcAft>
              <a:buClr>
                <a:schemeClr val="dk1"/>
              </a:buClr>
              <a:buSzPts val="1800"/>
              <a:buChar char="•"/>
            </a:pPr>
            <a:r>
              <a:rPr lang="en-US" sz="3000"/>
              <a:t>Be fair, firm, and consistent. DSPs work as team providing consistent treatment. </a:t>
            </a:r>
            <a:endParaRPr sz="3000"/>
          </a:p>
          <a:p>
            <a:pPr marL="457200" lvl="0" indent="-342900" algn="l" rtl="0">
              <a:lnSpc>
                <a:spcPct val="90000"/>
              </a:lnSpc>
              <a:spcBef>
                <a:spcPts val="1000"/>
              </a:spcBef>
              <a:spcAft>
                <a:spcPts val="0"/>
              </a:spcAft>
              <a:buClr>
                <a:schemeClr val="dk1"/>
              </a:buClr>
              <a:buSzPts val="1800"/>
              <a:buChar char="•"/>
            </a:pPr>
            <a:r>
              <a:rPr lang="en-US" sz="3000"/>
              <a:t>Get to know the individual, and the earliest signs of agitation.</a:t>
            </a:r>
            <a:endParaRPr sz="3000"/>
          </a:p>
          <a:p>
            <a:pPr marL="457200" lvl="0" indent="-342900" algn="l" rtl="0">
              <a:lnSpc>
                <a:spcPct val="90000"/>
              </a:lnSpc>
              <a:spcBef>
                <a:spcPts val="1000"/>
              </a:spcBef>
              <a:spcAft>
                <a:spcPts val="0"/>
              </a:spcAft>
              <a:buClr>
                <a:schemeClr val="dk1"/>
              </a:buClr>
              <a:buSzPts val="1800"/>
              <a:buChar char="•"/>
            </a:pPr>
            <a:r>
              <a:rPr lang="en-US" sz="3000"/>
              <a:t>Stay in control of yourself - voice tone and body language. </a:t>
            </a:r>
            <a:endParaRPr sz="3000"/>
          </a:p>
          <a:p>
            <a:pPr marL="685800" lvl="0" indent="-342900" algn="l" rtl="0">
              <a:lnSpc>
                <a:spcPct val="90000"/>
              </a:lnSpc>
              <a:spcBef>
                <a:spcPts val="1000"/>
              </a:spcBef>
              <a:spcAft>
                <a:spcPts val="0"/>
              </a:spcAft>
              <a:buSzPts val="1800"/>
              <a:buNone/>
            </a:pPr>
            <a:endParaRPr sz="3000"/>
          </a:p>
        </p:txBody>
      </p:sp>
      <p:sp>
        <p:nvSpPr>
          <p:cNvPr id="2215" name="Google Shape;2215;p24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9"/>
        <p:cNvGrpSpPr/>
        <p:nvPr/>
      </p:nvGrpSpPr>
      <p:grpSpPr>
        <a:xfrm>
          <a:off x="0" y="0"/>
          <a:ext cx="0" cy="0"/>
          <a:chOff x="0" y="0"/>
          <a:chExt cx="0" cy="0"/>
        </a:xfrm>
      </p:grpSpPr>
      <p:sp>
        <p:nvSpPr>
          <p:cNvPr id="2220" name="Google Shape;2220;p24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21" name="Google Shape;2221;p24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22" name="Google Shape;2222;p247"/>
          <p:cNvSpPr txBox="1">
            <a:spLocks noGrp="1"/>
          </p:cNvSpPr>
          <p:nvPr>
            <p:ph type="title"/>
          </p:nvPr>
        </p:nvSpPr>
        <p:spPr>
          <a:xfrm>
            <a:off x="304800" y="1153572"/>
            <a:ext cx="35824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When agitation is beginning:</a:t>
            </a:r>
            <a:endParaRPr sz="6000"/>
          </a:p>
        </p:txBody>
      </p:sp>
      <p:sp>
        <p:nvSpPr>
          <p:cNvPr id="2223" name="Google Shape;2223;p24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24" name="Google Shape;2224;p247"/>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2400" b="1"/>
              <a:t>Use whatever works “best” for individual based on their challenging behavior and communication style. </a:t>
            </a:r>
            <a:endParaRPr sz="2400"/>
          </a:p>
          <a:p>
            <a:pPr marL="457200" lvl="0" indent="-342900" algn="l" rtl="0">
              <a:lnSpc>
                <a:spcPct val="90000"/>
              </a:lnSpc>
              <a:spcBef>
                <a:spcPts val="1000"/>
              </a:spcBef>
              <a:spcAft>
                <a:spcPts val="0"/>
              </a:spcAft>
              <a:buSzPts val="1800"/>
              <a:buFont typeface="Noto Sans Symbols"/>
              <a:buChar char="❑"/>
            </a:pPr>
            <a:r>
              <a:rPr lang="en-US" sz="2400"/>
              <a:t>Approach immediately and talk to the person.</a:t>
            </a:r>
            <a:endParaRPr/>
          </a:p>
          <a:p>
            <a:pPr marL="457200" lvl="0" indent="-342900" algn="l" rtl="0">
              <a:lnSpc>
                <a:spcPct val="90000"/>
              </a:lnSpc>
              <a:spcBef>
                <a:spcPts val="1000"/>
              </a:spcBef>
              <a:spcAft>
                <a:spcPts val="0"/>
              </a:spcAft>
              <a:buSzPts val="1800"/>
              <a:buFont typeface="Noto Sans Symbols"/>
              <a:buChar char="❑"/>
            </a:pPr>
            <a:r>
              <a:rPr lang="en-US" sz="2400"/>
              <a:t>Remain calm, friendly, and positive. Stay in control of your actions.</a:t>
            </a:r>
            <a:endParaRPr sz="2400"/>
          </a:p>
          <a:p>
            <a:pPr marL="457200" lvl="0" indent="-342900" algn="l" rtl="0">
              <a:lnSpc>
                <a:spcPct val="90000"/>
              </a:lnSpc>
              <a:spcBef>
                <a:spcPts val="1000"/>
              </a:spcBef>
              <a:spcAft>
                <a:spcPts val="0"/>
              </a:spcAft>
              <a:buSzPts val="1800"/>
              <a:buFont typeface="Noto Sans Symbols"/>
              <a:buChar char="❑"/>
            </a:pPr>
            <a:r>
              <a:rPr lang="en-US" sz="2400"/>
              <a:t>Invite the person to sit with you or stand with the person if they refuse to sit. </a:t>
            </a:r>
            <a:endParaRPr/>
          </a:p>
          <a:p>
            <a:pPr marL="457200" lvl="0" indent="-342900" algn="l" rtl="0">
              <a:lnSpc>
                <a:spcPct val="90000"/>
              </a:lnSpc>
              <a:spcBef>
                <a:spcPts val="1000"/>
              </a:spcBef>
              <a:spcAft>
                <a:spcPts val="0"/>
              </a:spcAft>
              <a:buSzPts val="1800"/>
              <a:buFont typeface="Noto Sans Symbols"/>
              <a:buChar char="❑"/>
            </a:pPr>
            <a:r>
              <a:rPr lang="en-US" sz="2400"/>
              <a:t>Speak in a low, calm voice, slowly and speaking clearly. </a:t>
            </a:r>
            <a:endParaRPr sz="2400"/>
          </a:p>
        </p:txBody>
      </p:sp>
      <p:sp>
        <p:nvSpPr>
          <p:cNvPr id="2225" name="Google Shape;2225;p24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9"/>
        <p:cNvGrpSpPr/>
        <p:nvPr/>
      </p:nvGrpSpPr>
      <p:grpSpPr>
        <a:xfrm>
          <a:off x="0" y="0"/>
          <a:ext cx="0" cy="0"/>
          <a:chOff x="0" y="0"/>
          <a:chExt cx="0" cy="0"/>
        </a:xfrm>
      </p:grpSpPr>
      <p:sp>
        <p:nvSpPr>
          <p:cNvPr id="2230" name="Google Shape;2230;p9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31" name="Google Shape;2231;p9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32" name="Google Shape;2232;p95"/>
          <p:cNvSpPr txBox="1">
            <a:spLocks noGrp="1"/>
          </p:cNvSpPr>
          <p:nvPr>
            <p:ph type="title"/>
          </p:nvPr>
        </p:nvSpPr>
        <p:spPr>
          <a:xfrm>
            <a:off x="304800" y="1153572"/>
            <a:ext cx="35824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When agitation is beginning:</a:t>
            </a:r>
            <a:endParaRPr sz="6000"/>
          </a:p>
        </p:txBody>
      </p:sp>
      <p:sp>
        <p:nvSpPr>
          <p:cNvPr id="2233" name="Google Shape;2233;p9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34" name="Google Shape;2234;p95"/>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Font typeface="Noto Sans Symbols"/>
              <a:buChar char="❑"/>
            </a:pPr>
            <a:r>
              <a:rPr lang="en-US" sz="3000"/>
              <a:t>Ask what the problem is. </a:t>
            </a:r>
            <a:endParaRPr/>
          </a:p>
          <a:p>
            <a:pPr marL="457200" lvl="0" indent="-342900" algn="l" rtl="0">
              <a:lnSpc>
                <a:spcPct val="90000"/>
              </a:lnSpc>
              <a:spcBef>
                <a:spcPts val="1000"/>
              </a:spcBef>
              <a:spcAft>
                <a:spcPts val="0"/>
              </a:spcAft>
              <a:buSzPts val="1800"/>
              <a:buFont typeface="Noto Sans Symbols"/>
              <a:buChar char="❑"/>
            </a:pPr>
            <a:r>
              <a:rPr lang="en-US" sz="3000"/>
              <a:t>DO NOT: demand, command, argue, disagree, or make any threats. </a:t>
            </a:r>
            <a:endParaRPr sz="3000"/>
          </a:p>
          <a:p>
            <a:pPr marL="457200" lvl="0" indent="-342900" algn="l" rtl="0">
              <a:lnSpc>
                <a:spcPct val="90000"/>
              </a:lnSpc>
              <a:spcBef>
                <a:spcPts val="1000"/>
              </a:spcBef>
              <a:spcAft>
                <a:spcPts val="0"/>
              </a:spcAft>
              <a:buSzPts val="1800"/>
              <a:buFont typeface="Noto Sans Symbols"/>
              <a:buChar char="❑"/>
            </a:pPr>
            <a:r>
              <a:rPr lang="en-US" sz="3000"/>
              <a:t>Remember these are “beginning” signs of agitation. </a:t>
            </a:r>
            <a:endParaRPr/>
          </a:p>
          <a:p>
            <a:pPr marL="457200" lvl="0" indent="-342900" algn="l" rtl="0">
              <a:lnSpc>
                <a:spcPct val="90000"/>
              </a:lnSpc>
              <a:spcBef>
                <a:spcPts val="1000"/>
              </a:spcBef>
              <a:spcAft>
                <a:spcPts val="0"/>
              </a:spcAft>
              <a:buSzPts val="1800"/>
              <a:buFont typeface="Noto Sans Symbols"/>
              <a:buChar char="❑"/>
            </a:pPr>
            <a:r>
              <a:rPr lang="en-US" sz="3000"/>
              <a:t>Don’t bribe or promise what you can’t deliver. </a:t>
            </a:r>
            <a:endParaRPr/>
          </a:p>
          <a:p>
            <a:pPr marL="457200" lvl="0" indent="-342900" algn="l" rtl="0">
              <a:lnSpc>
                <a:spcPct val="90000"/>
              </a:lnSpc>
              <a:spcBef>
                <a:spcPts val="1000"/>
              </a:spcBef>
              <a:spcAft>
                <a:spcPts val="0"/>
              </a:spcAft>
              <a:buSzPts val="1800"/>
              <a:buFont typeface="Noto Sans Symbols"/>
              <a:buChar char="❑"/>
            </a:pPr>
            <a:r>
              <a:rPr lang="en-US" sz="3000"/>
              <a:t>Be patient.</a:t>
            </a:r>
            <a:endParaRPr sz="3000"/>
          </a:p>
        </p:txBody>
      </p:sp>
      <p:sp>
        <p:nvSpPr>
          <p:cNvPr id="2235" name="Google Shape;2235;p9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0"/>
        <p:cNvGrpSpPr/>
        <p:nvPr/>
      </p:nvGrpSpPr>
      <p:grpSpPr>
        <a:xfrm>
          <a:off x="0" y="0"/>
          <a:ext cx="0" cy="0"/>
          <a:chOff x="0" y="0"/>
          <a:chExt cx="0" cy="0"/>
        </a:xfrm>
      </p:grpSpPr>
      <p:sp>
        <p:nvSpPr>
          <p:cNvPr id="2241" name="Google Shape;2241;p24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42" name="Google Shape;2242;p24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43" name="Google Shape;2243;p248"/>
          <p:cNvSpPr txBox="1">
            <a:spLocks noGrp="1"/>
          </p:cNvSpPr>
          <p:nvPr>
            <p:ph type="title"/>
          </p:nvPr>
        </p:nvSpPr>
        <p:spPr>
          <a:xfrm>
            <a:off x="325120" y="1153572"/>
            <a:ext cx="356211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When agitation is increasing: </a:t>
            </a:r>
            <a:endParaRPr sz="6000"/>
          </a:p>
        </p:txBody>
      </p:sp>
      <p:sp>
        <p:nvSpPr>
          <p:cNvPr id="2244" name="Google Shape;2244;p24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45" name="Google Shape;2245;p248"/>
          <p:cNvSpPr txBox="1">
            <a:spLocks noGrp="1"/>
          </p:cNvSpPr>
          <p:nvPr>
            <p:ph type="body" idx="1"/>
          </p:nvPr>
        </p:nvSpPr>
        <p:spPr>
          <a:xfrm>
            <a:off x="4167272" y="711272"/>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a:latin typeface="Garamond"/>
                <a:ea typeface="Garamond"/>
                <a:cs typeface="Garamond"/>
                <a:sym typeface="Garamond"/>
              </a:rPr>
              <a:t>Do what works best based on your relationship with the person you are trying to calm down. </a:t>
            </a:r>
            <a:endParaRPr/>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Calm, relaxed voice at low volume. </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Manage your emotions and your body posture. Stay neutral and relaxed.</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Talk to the person, listen to them, and be patient. Time is on your side.</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Acknowledge their feelings.</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Never turn your back or walk away. Stand slightly to the side of the person, at an angle, face to face, maintaining eye contact. Let them move around if they need to. Call for help from another DSP.</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Do not disagree, argue, command, demand, or make threats. </a:t>
            </a:r>
            <a:endParaRPr sz="2800"/>
          </a:p>
          <a:p>
            <a:pPr marL="0" lvl="0" indent="0" algn="l" rtl="0">
              <a:lnSpc>
                <a:spcPct val="90000"/>
              </a:lnSpc>
              <a:spcBef>
                <a:spcPts val="1000"/>
              </a:spcBef>
              <a:spcAft>
                <a:spcPts val="0"/>
              </a:spcAft>
              <a:buSzPts val="1800"/>
              <a:buNone/>
            </a:pPr>
            <a:endParaRPr>
              <a:latin typeface="Garamond"/>
              <a:ea typeface="Garamond"/>
              <a:cs typeface="Garamond"/>
              <a:sym typeface="Garamond"/>
            </a:endParaRPr>
          </a:p>
        </p:txBody>
      </p:sp>
      <p:sp>
        <p:nvSpPr>
          <p:cNvPr id="2246" name="Google Shape;2246;p24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1"/>
        <p:cNvGrpSpPr/>
        <p:nvPr/>
      </p:nvGrpSpPr>
      <p:grpSpPr>
        <a:xfrm>
          <a:off x="0" y="0"/>
          <a:ext cx="0" cy="0"/>
          <a:chOff x="0" y="0"/>
          <a:chExt cx="0" cy="0"/>
        </a:xfrm>
      </p:grpSpPr>
      <p:sp>
        <p:nvSpPr>
          <p:cNvPr id="2252" name="Google Shape;2252;p249"/>
          <p:cNvSpPr/>
          <p:nvPr/>
        </p:nvSpPr>
        <p:spPr>
          <a:xfrm>
            <a:off x="3048" y="429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53" name="Google Shape;2253;p249"/>
          <p:cNvSpPr/>
          <p:nvPr/>
        </p:nvSpPr>
        <p:spPr>
          <a:xfrm>
            <a:off x="0" y="-4"/>
            <a:ext cx="4167268" cy="68580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54" name="Google Shape;2254;p249"/>
          <p:cNvSpPr txBox="1">
            <a:spLocks noGrp="1"/>
          </p:cNvSpPr>
          <p:nvPr>
            <p:ph type="title"/>
          </p:nvPr>
        </p:nvSpPr>
        <p:spPr>
          <a:xfrm>
            <a:off x="182880" y="591344"/>
            <a:ext cx="3704354"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C.A.T. worked! Agitation is Decreasing</a:t>
            </a:r>
            <a:endParaRPr sz="6000"/>
          </a:p>
        </p:txBody>
      </p:sp>
      <p:sp>
        <p:nvSpPr>
          <p:cNvPr id="2255" name="Google Shape;2255;p249"/>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56" name="Google Shape;2256;p249"/>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US" sz="3000"/>
              <a:t>Remain with them until they completely calm down.</a:t>
            </a:r>
            <a:endParaRPr sz="3000"/>
          </a:p>
          <a:p>
            <a:pPr marL="457200" lvl="0" indent="-342900" algn="l" rtl="0">
              <a:lnSpc>
                <a:spcPct val="90000"/>
              </a:lnSpc>
              <a:spcBef>
                <a:spcPts val="1000"/>
              </a:spcBef>
              <a:spcAft>
                <a:spcPts val="0"/>
              </a:spcAft>
              <a:buClr>
                <a:schemeClr val="dk1"/>
              </a:buClr>
              <a:buSzPts val="1800"/>
              <a:buChar char="•"/>
            </a:pPr>
            <a:r>
              <a:rPr lang="en-US" sz="3000"/>
              <a:t>Involve the person in an activity (their choice!) before you leave the scene. </a:t>
            </a:r>
            <a:endParaRPr sz="3000"/>
          </a:p>
          <a:p>
            <a:pPr marL="457200" lvl="0" indent="-342900" algn="l" rtl="0">
              <a:lnSpc>
                <a:spcPct val="90000"/>
              </a:lnSpc>
              <a:spcBef>
                <a:spcPts val="1000"/>
              </a:spcBef>
              <a:spcAft>
                <a:spcPts val="0"/>
              </a:spcAft>
              <a:buClr>
                <a:schemeClr val="dk1"/>
              </a:buClr>
              <a:buSzPts val="1800"/>
              <a:buChar char="•"/>
            </a:pPr>
            <a:r>
              <a:rPr lang="en-US" sz="3000"/>
              <a:t>Do not blame, punish, or scold the person for the challenging behavior.</a:t>
            </a:r>
            <a:endParaRPr sz="3000"/>
          </a:p>
          <a:p>
            <a:pPr marL="457200" lvl="0" indent="-342900" algn="l" rtl="0">
              <a:lnSpc>
                <a:spcPct val="90000"/>
              </a:lnSpc>
              <a:spcBef>
                <a:spcPts val="1000"/>
              </a:spcBef>
              <a:spcAft>
                <a:spcPts val="0"/>
              </a:spcAft>
              <a:buClr>
                <a:schemeClr val="dk1"/>
              </a:buClr>
              <a:buSzPts val="1800"/>
              <a:buChar char="•"/>
            </a:pPr>
            <a:r>
              <a:rPr lang="en-US" sz="3000"/>
              <a:t>It may be appropriate to talk to the person about their challenging behavior. </a:t>
            </a:r>
            <a:endParaRPr sz="3000"/>
          </a:p>
          <a:p>
            <a:pPr marL="457200" lvl="0" indent="-342900" algn="l" rtl="0">
              <a:lnSpc>
                <a:spcPct val="90000"/>
              </a:lnSpc>
              <a:spcBef>
                <a:spcPts val="1000"/>
              </a:spcBef>
              <a:spcAft>
                <a:spcPts val="0"/>
              </a:spcAft>
              <a:buClr>
                <a:schemeClr val="dk1"/>
              </a:buClr>
              <a:buSzPts val="1800"/>
              <a:buChar char="•"/>
            </a:pPr>
            <a:r>
              <a:rPr lang="en-US" sz="3000"/>
              <a:t>Document what happened, including any “good news.”</a:t>
            </a:r>
            <a:endParaRPr sz="3000"/>
          </a:p>
          <a:p>
            <a:pPr marL="457200" lvl="0" indent="-228600" algn="l" rtl="0">
              <a:lnSpc>
                <a:spcPct val="90000"/>
              </a:lnSpc>
              <a:spcBef>
                <a:spcPts val="1000"/>
              </a:spcBef>
              <a:spcAft>
                <a:spcPts val="0"/>
              </a:spcAft>
              <a:buClr>
                <a:schemeClr val="dk1"/>
              </a:buClr>
              <a:buSzPts val="1800"/>
              <a:buNone/>
            </a:pPr>
            <a:endParaRPr sz="3000"/>
          </a:p>
        </p:txBody>
      </p:sp>
      <p:sp>
        <p:nvSpPr>
          <p:cNvPr id="2257" name="Google Shape;2257;p24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pic>
        <p:nvPicPr>
          <p:cNvPr id="2262" name="Google Shape;2262;p114"/>
          <p:cNvPicPr preferRelativeResize="0"/>
          <p:nvPr/>
        </p:nvPicPr>
        <p:blipFill rotWithShape="1">
          <a:blip r:embed="rId3">
            <a:alphaModFix/>
          </a:blip>
          <a:srcRect/>
          <a:stretch/>
        </p:blipFill>
        <p:spPr>
          <a:xfrm>
            <a:off x="3348875" y="0"/>
            <a:ext cx="5494249" cy="685800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7"/>
        <p:cNvGrpSpPr/>
        <p:nvPr/>
      </p:nvGrpSpPr>
      <p:grpSpPr>
        <a:xfrm>
          <a:off x="0" y="0"/>
          <a:ext cx="0" cy="0"/>
          <a:chOff x="0" y="0"/>
          <a:chExt cx="0" cy="0"/>
        </a:xfrm>
      </p:grpSpPr>
      <p:sp>
        <p:nvSpPr>
          <p:cNvPr id="2268" name="Google Shape;2268;p250"/>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69" name="Google Shape;2269;p250"/>
          <p:cNvSpPr/>
          <p:nvPr/>
        </p:nvSpPr>
        <p:spPr>
          <a:xfrm>
            <a:off x="8525836" y="775849"/>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0" name="Google Shape;2270;p250"/>
          <p:cNvSpPr txBox="1">
            <a:spLocks noGrp="1"/>
          </p:cNvSpPr>
          <p:nvPr>
            <p:ph type="title"/>
          </p:nvPr>
        </p:nvSpPr>
        <p:spPr>
          <a:xfrm>
            <a:off x="7080738" y="647593"/>
            <a:ext cx="4467792" cy="3060541"/>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SzPts val="1800"/>
              <a:buNone/>
            </a:pPr>
            <a:r>
              <a:rPr lang="en-US" sz="6000">
                <a:solidFill>
                  <a:srgbClr val="FFFFFF"/>
                </a:solidFill>
                <a:latin typeface="Garamond"/>
                <a:ea typeface="Garamond"/>
                <a:cs typeface="Garamond"/>
                <a:sym typeface="Garamond"/>
              </a:rPr>
              <a:t>Positive Behavior Support Plans</a:t>
            </a:r>
            <a:endParaRPr/>
          </a:p>
        </p:txBody>
      </p:sp>
      <p:sp>
        <p:nvSpPr>
          <p:cNvPr id="2271" name="Google Shape;2271;p250"/>
          <p:cNvSpPr/>
          <p:nvPr/>
        </p:nvSpPr>
        <p:spPr>
          <a:xfrm>
            <a:off x="384368" y="366810"/>
            <a:ext cx="6124381" cy="612438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2272" name="Google Shape;2272;p250" descr="Head with Gears"/>
          <p:cNvPicPr preferRelativeResize="0"/>
          <p:nvPr/>
        </p:nvPicPr>
        <p:blipFill rotWithShape="1">
          <a:blip r:embed="rId3">
            <a:alphaModFix/>
          </a:blip>
          <a:srcRect/>
          <a:stretch/>
        </p:blipFill>
        <p:spPr>
          <a:xfrm>
            <a:off x="1378572" y="1374798"/>
            <a:ext cx="4108404" cy="4108404"/>
          </a:xfrm>
          <a:custGeom>
            <a:avLst/>
            <a:gdLst/>
            <a:ahLst/>
            <a:cxnLst/>
            <a:rect l="l" t="t" r="r" b="b"/>
            <a:pathLst>
              <a:path w="4273177" h="4470400" extrusionOk="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ln>
            <a:noFill/>
          </a:ln>
        </p:spPr>
      </p:pic>
      <p:sp>
        <p:nvSpPr>
          <p:cNvPr id="2273" name="Google Shape;2273;p25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8"/>
        <p:cNvGrpSpPr/>
        <p:nvPr/>
      </p:nvGrpSpPr>
      <p:grpSpPr>
        <a:xfrm>
          <a:off x="0" y="0"/>
          <a:ext cx="0" cy="0"/>
          <a:chOff x="0" y="0"/>
          <a:chExt cx="0" cy="0"/>
        </a:xfrm>
      </p:grpSpPr>
      <p:sp>
        <p:nvSpPr>
          <p:cNvPr id="2279" name="Google Shape;2279;p25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80" name="Google Shape;2280;p251"/>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81" name="Google Shape;2281;p251"/>
          <p:cNvSpPr txBox="1">
            <a:spLocks noGrp="1"/>
          </p:cNvSpPr>
          <p:nvPr>
            <p:ph type="title"/>
          </p:nvPr>
        </p:nvSpPr>
        <p:spPr>
          <a:xfrm>
            <a:off x="140020" y="1153571"/>
            <a:ext cx="416727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5400">
                <a:solidFill>
                  <a:srgbClr val="FFFFFF"/>
                </a:solidFill>
              </a:rPr>
              <a:t>Keys Steps in Development of the Plan</a:t>
            </a:r>
            <a:endParaRPr sz="5400"/>
          </a:p>
        </p:txBody>
      </p:sp>
      <p:sp>
        <p:nvSpPr>
          <p:cNvPr id="2282" name="Google Shape;2282;p251"/>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283" name="Google Shape;2283;p251"/>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342900" lvl="0" indent="-342900" algn="l" rtl="0">
              <a:lnSpc>
                <a:spcPct val="90000"/>
              </a:lnSpc>
              <a:spcBef>
                <a:spcPts val="1000"/>
              </a:spcBef>
              <a:spcAft>
                <a:spcPts val="0"/>
              </a:spcAft>
              <a:buSzPts val="1800"/>
              <a:buFont typeface="Garamond"/>
              <a:buAutoNum type="arabicPeriod"/>
            </a:pPr>
            <a:r>
              <a:rPr lang="en-US" sz="3000"/>
              <a:t>Develop a support team</a:t>
            </a:r>
            <a:endParaRPr sz="3000"/>
          </a:p>
          <a:p>
            <a:pPr marL="342900" lvl="0" indent="-342900" algn="l" rtl="0">
              <a:lnSpc>
                <a:spcPct val="90000"/>
              </a:lnSpc>
              <a:spcBef>
                <a:spcPts val="1000"/>
              </a:spcBef>
              <a:spcAft>
                <a:spcPts val="0"/>
              </a:spcAft>
              <a:buSzPts val="1800"/>
              <a:buFont typeface="Garamond"/>
              <a:buAutoNum type="arabicPeriod"/>
            </a:pPr>
            <a:r>
              <a:rPr lang="en-US" sz="3000"/>
              <a:t>Define the Severe Behavior</a:t>
            </a:r>
            <a:endParaRPr sz="3000"/>
          </a:p>
          <a:p>
            <a:pPr marL="342900" lvl="0" indent="-342900" algn="l" rtl="0">
              <a:lnSpc>
                <a:spcPct val="90000"/>
              </a:lnSpc>
              <a:spcBef>
                <a:spcPts val="1000"/>
              </a:spcBef>
              <a:spcAft>
                <a:spcPts val="0"/>
              </a:spcAft>
              <a:buSzPts val="1800"/>
              <a:buFont typeface="Garamond"/>
              <a:buAutoNum type="arabicPeriod"/>
            </a:pPr>
            <a:r>
              <a:rPr lang="en-US" sz="3000"/>
              <a:t>Provide extra support to the individual </a:t>
            </a:r>
            <a:endParaRPr sz="3000"/>
          </a:p>
          <a:p>
            <a:pPr marL="342900" lvl="0" indent="-342900" algn="l" rtl="0">
              <a:lnSpc>
                <a:spcPct val="90000"/>
              </a:lnSpc>
              <a:spcBef>
                <a:spcPts val="1000"/>
              </a:spcBef>
              <a:spcAft>
                <a:spcPts val="0"/>
              </a:spcAft>
              <a:buSzPts val="1800"/>
              <a:buFont typeface="Garamond"/>
              <a:buAutoNum type="arabicPeriod"/>
            </a:pPr>
            <a:r>
              <a:rPr lang="en-US" sz="3000"/>
              <a:t>Comprehensive assessment</a:t>
            </a:r>
            <a:endParaRPr sz="3000"/>
          </a:p>
          <a:p>
            <a:pPr marL="342900" lvl="0" indent="-342900" algn="l" rtl="0">
              <a:lnSpc>
                <a:spcPct val="90000"/>
              </a:lnSpc>
              <a:spcBef>
                <a:spcPts val="1000"/>
              </a:spcBef>
              <a:spcAft>
                <a:spcPts val="0"/>
              </a:spcAft>
              <a:buSzPts val="1800"/>
              <a:buFont typeface="Garamond"/>
              <a:buAutoNum type="arabicPeriod"/>
            </a:pPr>
            <a:r>
              <a:rPr lang="en-US" sz="3000"/>
              <a:t>Functional assessment</a:t>
            </a:r>
            <a:endParaRPr sz="3000"/>
          </a:p>
          <a:p>
            <a:pPr marL="342900" lvl="0" indent="-342900" algn="l" rtl="0">
              <a:lnSpc>
                <a:spcPct val="90000"/>
              </a:lnSpc>
              <a:spcBef>
                <a:spcPts val="1000"/>
              </a:spcBef>
              <a:spcAft>
                <a:spcPts val="0"/>
              </a:spcAft>
              <a:buSzPts val="1800"/>
              <a:buFont typeface="Garamond"/>
              <a:buAutoNum type="arabicPeriod"/>
            </a:pPr>
            <a:r>
              <a:rPr lang="en-US" sz="3000"/>
              <a:t>Continue to gather information</a:t>
            </a:r>
            <a:endParaRPr sz="3000"/>
          </a:p>
          <a:p>
            <a:pPr marL="342900" lvl="0" indent="-342900" algn="l" rtl="0">
              <a:lnSpc>
                <a:spcPct val="90000"/>
              </a:lnSpc>
              <a:spcBef>
                <a:spcPts val="1000"/>
              </a:spcBef>
              <a:spcAft>
                <a:spcPts val="0"/>
              </a:spcAft>
              <a:buSzPts val="1800"/>
              <a:buFont typeface="Garamond"/>
              <a:buAutoNum type="arabicPeriod"/>
            </a:pPr>
            <a:r>
              <a:rPr lang="en-US" sz="3000"/>
              <a:t>Design a Support Plan (based on the data collected) linked to the purpose or function of the behavior</a:t>
            </a:r>
            <a:endParaRPr sz="3000"/>
          </a:p>
          <a:p>
            <a:pPr marL="342900" lvl="0" indent="-342900" algn="l" rtl="0">
              <a:lnSpc>
                <a:spcPct val="90000"/>
              </a:lnSpc>
              <a:spcBef>
                <a:spcPts val="1000"/>
              </a:spcBef>
              <a:spcAft>
                <a:spcPts val="0"/>
              </a:spcAft>
              <a:buSzPts val="1800"/>
              <a:buFont typeface="Garamond"/>
              <a:buAutoNum type="arabicPeriod"/>
            </a:pPr>
            <a:r>
              <a:rPr lang="en-US" sz="3000"/>
              <a:t>Conduct regular reviews of the plan </a:t>
            </a:r>
            <a:endParaRPr sz="3000"/>
          </a:p>
          <a:p>
            <a:pPr marL="342900" lvl="0" indent="-228600" algn="l" rtl="0">
              <a:lnSpc>
                <a:spcPct val="90000"/>
              </a:lnSpc>
              <a:spcBef>
                <a:spcPts val="1000"/>
              </a:spcBef>
              <a:spcAft>
                <a:spcPts val="0"/>
              </a:spcAft>
              <a:buSzPts val="1800"/>
              <a:buFont typeface="Garamond"/>
              <a:buNone/>
            </a:pPr>
            <a:endParaRPr sz="3000"/>
          </a:p>
        </p:txBody>
      </p:sp>
      <p:sp>
        <p:nvSpPr>
          <p:cNvPr id="2284" name="Google Shape;2284;p25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434" name="Google Shape;434;p2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35" name="Google Shape;435;p22"/>
          <p:cNvSpPr txBox="1">
            <a:spLocks noGrp="1"/>
          </p:cNvSpPr>
          <p:nvPr>
            <p:ph type="title"/>
          </p:nvPr>
        </p:nvSpPr>
        <p:spPr>
          <a:xfrm>
            <a:off x="1045028" y="1336329"/>
            <a:ext cx="3892732" cy="43825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6000"/>
              <a:t>Claims</a:t>
            </a:r>
            <a:endParaRPr sz="6000"/>
          </a:p>
        </p:txBody>
      </p:sp>
      <p:grpSp>
        <p:nvGrpSpPr>
          <p:cNvPr id="436" name="Google Shape;436;p22"/>
          <p:cNvGrpSpPr/>
          <p:nvPr/>
        </p:nvGrpSpPr>
        <p:grpSpPr>
          <a:xfrm>
            <a:off x="0" y="3163461"/>
            <a:ext cx="731521" cy="673460"/>
            <a:chOff x="3940602" y="308034"/>
            <a:chExt cx="2116791" cy="3428999"/>
          </a:xfrm>
        </p:grpSpPr>
        <p:sp>
          <p:nvSpPr>
            <p:cNvPr id="437" name="Google Shape;437;p22"/>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38" name="Google Shape;438;p22"/>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39" name="Google Shape;439;p22"/>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440" name="Google Shape;440;p22"/>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41" name="Google Shape;441;p22"/>
          <p:cNvSpPr/>
          <p:nvPr/>
        </p:nvSpPr>
        <p:spPr>
          <a:xfrm>
            <a:off x="4249559" y="967305"/>
            <a:ext cx="6009366" cy="5120635"/>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42" name="Google Shape;442;p22"/>
          <p:cNvSpPr txBox="1">
            <a:spLocks noGrp="1"/>
          </p:cNvSpPr>
          <p:nvPr>
            <p:ph type="body" idx="1"/>
          </p:nvPr>
        </p:nvSpPr>
        <p:spPr>
          <a:xfrm>
            <a:off x="4623817" y="1308897"/>
            <a:ext cx="5635107" cy="43825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r>
              <a:rPr lang="en-US" sz="3000">
                <a:latin typeface="Garamond"/>
                <a:ea typeface="Garamond"/>
                <a:cs typeface="Garamond"/>
                <a:sym typeface="Garamond"/>
              </a:rPr>
              <a:t>The status of limitations for suits under False Claims Act is</a:t>
            </a:r>
            <a:endParaRPr sz="3000"/>
          </a:p>
          <a:p>
            <a:pPr marL="914400" lvl="1" indent="-457200" algn="l" rtl="0">
              <a:lnSpc>
                <a:spcPct val="90000"/>
              </a:lnSpc>
              <a:spcBef>
                <a:spcPts val="1000"/>
              </a:spcBef>
              <a:spcAft>
                <a:spcPts val="0"/>
              </a:spcAft>
              <a:buSzPts val="2000"/>
              <a:buFont typeface="Calibri"/>
              <a:buAutoNum type="alphaLcPeriod"/>
            </a:pPr>
            <a:r>
              <a:rPr lang="en-US" sz="3000">
                <a:latin typeface="Garamond"/>
                <a:ea typeface="Garamond"/>
                <a:cs typeface="Garamond"/>
                <a:sym typeface="Garamond"/>
              </a:rPr>
              <a:t>Within six years or</a:t>
            </a:r>
            <a:endParaRPr sz="3000">
              <a:latin typeface="Garamond"/>
              <a:ea typeface="Garamond"/>
              <a:cs typeface="Garamond"/>
              <a:sym typeface="Garamond"/>
            </a:endParaRPr>
          </a:p>
          <a:p>
            <a:pPr marL="914400" lvl="1" indent="-457200" algn="l" rtl="0">
              <a:lnSpc>
                <a:spcPct val="90000"/>
              </a:lnSpc>
              <a:spcBef>
                <a:spcPts val="1000"/>
              </a:spcBef>
              <a:spcAft>
                <a:spcPts val="0"/>
              </a:spcAft>
              <a:buSzPts val="2000"/>
              <a:buFont typeface="Calibri"/>
              <a:buAutoNum type="alphaLcPeriod"/>
            </a:pPr>
            <a:r>
              <a:rPr lang="en-US" sz="3000">
                <a:latin typeface="Garamond"/>
                <a:ea typeface="Garamond"/>
                <a:cs typeface="Garamond"/>
                <a:sym typeface="Garamond"/>
              </a:rPr>
              <a:t>Within three years of Government knowing</a:t>
            </a:r>
            <a:endParaRPr sz="3000">
              <a:latin typeface="Garamond"/>
              <a:ea typeface="Garamond"/>
              <a:cs typeface="Garamond"/>
              <a:sym typeface="Garamond"/>
            </a:endParaRPr>
          </a:p>
          <a:p>
            <a:pPr marL="914400" lvl="1" indent="-457200" algn="l" rtl="0">
              <a:lnSpc>
                <a:spcPct val="90000"/>
              </a:lnSpc>
              <a:spcBef>
                <a:spcPts val="1000"/>
              </a:spcBef>
              <a:spcAft>
                <a:spcPts val="0"/>
              </a:spcAft>
              <a:buSzPts val="2000"/>
              <a:buFont typeface="Calibri"/>
              <a:buAutoNum type="alphaLcPeriod"/>
            </a:pPr>
            <a:r>
              <a:rPr lang="en-US" sz="3000">
                <a:latin typeface="Garamond"/>
                <a:ea typeface="Garamond"/>
                <a:cs typeface="Garamond"/>
                <a:sym typeface="Garamond"/>
              </a:rPr>
              <a:t>No later than after ten years.</a:t>
            </a:r>
            <a:endParaRPr sz="3000"/>
          </a:p>
          <a:p>
            <a:pPr marL="228600" lvl="0" indent="-228600" algn="l" rtl="0">
              <a:lnSpc>
                <a:spcPct val="90000"/>
              </a:lnSpc>
              <a:spcBef>
                <a:spcPts val="1000"/>
              </a:spcBef>
              <a:spcAft>
                <a:spcPts val="0"/>
              </a:spcAft>
              <a:buClr>
                <a:schemeClr val="dk1"/>
              </a:buClr>
              <a:buSzPts val="2000"/>
              <a:buChar char="•"/>
            </a:pPr>
            <a:r>
              <a:rPr lang="en-US" sz="3000"/>
              <a:t>Person is entitled to proportional share</a:t>
            </a:r>
            <a:endParaRPr sz="3000"/>
          </a:p>
          <a:p>
            <a:pPr marL="228600" lvl="0" indent="-228600" algn="l" rtl="0">
              <a:lnSpc>
                <a:spcPct val="90000"/>
              </a:lnSpc>
              <a:spcBef>
                <a:spcPts val="1000"/>
              </a:spcBef>
              <a:spcAft>
                <a:spcPts val="0"/>
              </a:spcAft>
              <a:buClr>
                <a:schemeClr val="dk1"/>
              </a:buClr>
              <a:buSzPts val="2000"/>
              <a:buChar char="•"/>
            </a:pPr>
            <a:r>
              <a:rPr lang="en-US" sz="3000"/>
              <a:t>Person is protected</a:t>
            </a:r>
            <a:endParaRPr sz="3000"/>
          </a:p>
        </p:txBody>
      </p:sp>
      <p:sp>
        <p:nvSpPr>
          <p:cNvPr id="443" name="Google Shape;443;p2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9</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9"/>
        <p:cNvGrpSpPr/>
        <p:nvPr/>
      </p:nvGrpSpPr>
      <p:grpSpPr>
        <a:xfrm>
          <a:off x="0" y="0"/>
          <a:ext cx="0" cy="0"/>
          <a:chOff x="0" y="0"/>
          <a:chExt cx="0" cy="0"/>
        </a:xfrm>
      </p:grpSpPr>
      <p:sp>
        <p:nvSpPr>
          <p:cNvPr id="2290" name="Google Shape;2290;p252"/>
          <p:cNvSpPr/>
          <p:nvPr/>
        </p:nvSpPr>
        <p:spPr>
          <a:xfrm>
            <a:off x="0" y="0"/>
            <a:ext cx="463600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291" name="Google Shape;2291;p252"/>
          <p:cNvSpPr txBox="1">
            <a:spLocks noGrp="1"/>
          </p:cNvSpPr>
          <p:nvPr>
            <p:ph type="title"/>
          </p:nvPr>
        </p:nvSpPr>
        <p:spPr>
          <a:xfrm>
            <a:off x="642937" y="712269"/>
            <a:ext cx="3671338" cy="550226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4800">
                <a:solidFill>
                  <a:srgbClr val="FFFFFF"/>
                </a:solidFill>
              </a:rPr>
              <a:t>Basic guidelines for improving and modifying plans to ensure success: </a:t>
            </a:r>
            <a:endParaRPr sz="4800"/>
          </a:p>
        </p:txBody>
      </p:sp>
      <p:cxnSp>
        <p:nvCxnSpPr>
          <p:cNvPr id="2292" name="Google Shape;2292;p252"/>
          <p:cNvCxnSpPr/>
          <p:nvPr/>
        </p:nvCxnSpPr>
        <p:spPr>
          <a:xfrm rot="10800000">
            <a:off x="585216" y="2971800"/>
            <a:ext cx="0" cy="914400"/>
          </a:xfrm>
          <a:prstGeom prst="straightConnector1">
            <a:avLst/>
          </a:prstGeom>
          <a:noFill/>
          <a:ln w="19050" cap="flat" cmpd="sng">
            <a:solidFill>
              <a:srgbClr val="FFFFFF">
                <a:alpha val="80000"/>
              </a:srgbClr>
            </a:solidFill>
            <a:prstDash val="solid"/>
            <a:round/>
            <a:headEnd type="none" w="sm" len="sm"/>
            <a:tailEnd type="none" w="sm" len="sm"/>
          </a:ln>
        </p:spPr>
      </p:cxnSp>
      <p:grpSp>
        <p:nvGrpSpPr>
          <p:cNvPr id="2293" name="Google Shape;2293;p252"/>
          <p:cNvGrpSpPr/>
          <p:nvPr/>
        </p:nvGrpSpPr>
        <p:grpSpPr>
          <a:xfrm>
            <a:off x="5280025" y="644740"/>
            <a:ext cx="6269038" cy="5568519"/>
            <a:chOff x="0" y="1802"/>
            <a:chExt cx="6269038" cy="5568519"/>
          </a:xfrm>
        </p:grpSpPr>
        <p:sp>
          <p:nvSpPr>
            <p:cNvPr id="2294" name="Google Shape;2294;p252"/>
            <p:cNvSpPr/>
            <p:nvPr/>
          </p:nvSpPr>
          <p:spPr>
            <a:xfrm>
              <a:off x="0" y="1802"/>
              <a:ext cx="6269038" cy="768071"/>
            </a:xfrm>
            <a:prstGeom prst="roundRect">
              <a:avLst>
                <a:gd name="adj" fmla="val 10000"/>
              </a:avLst>
            </a:prstGeom>
            <a:solidFill>
              <a:srgbClr val="385D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295" name="Google Shape;2295;p252"/>
            <p:cNvSpPr/>
            <p:nvPr/>
          </p:nvSpPr>
          <p:spPr>
            <a:xfrm>
              <a:off x="232341" y="174618"/>
              <a:ext cx="422439" cy="42243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296" name="Google Shape;2296;p252"/>
            <p:cNvSpPr/>
            <p:nvPr/>
          </p:nvSpPr>
          <p:spPr>
            <a:xfrm>
              <a:off x="887122" y="1802"/>
              <a:ext cx="5381915" cy="7680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297" name="Google Shape;2297;p252"/>
            <p:cNvSpPr txBox="1"/>
            <p:nvPr/>
          </p:nvSpPr>
          <p:spPr>
            <a:xfrm>
              <a:off x="887122" y="1802"/>
              <a:ext cx="5381915" cy="768071"/>
            </a:xfrm>
            <a:prstGeom prst="rect">
              <a:avLst/>
            </a:prstGeom>
            <a:noFill/>
            <a:ln>
              <a:noFill/>
            </a:ln>
          </p:spPr>
          <p:txBody>
            <a:bodyPr spcFirstLastPara="1" wrap="square" lIns="81275" tIns="81275" rIns="81275" bIns="812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3000" b="0" i="0" u="none" strike="noStrike" cap="none">
                  <a:solidFill>
                    <a:srgbClr val="000000"/>
                  </a:solidFill>
                  <a:latin typeface="Garamond"/>
                  <a:ea typeface="Garamond"/>
                  <a:cs typeface="Garamond"/>
                  <a:sym typeface="Garamond"/>
                </a:rPr>
                <a:t>Teaching opportunities </a:t>
              </a:r>
              <a:endParaRPr sz="3000" b="0" i="0" u="none" strike="noStrike" cap="none">
                <a:solidFill>
                  <a:srgbClr val="000000"/>
                </a:solidFill>
                <a:latin typeface="Garamond"/>
                <a:ea typeface="Garamond"/>
                <a:cs typeface="Garamond"/>
                <a:sym typeface="Garamond"/>
              </a:endParaRPr>
            </a:p>
          </p:txBody>
        </p:sp>
        <p:sp>
          <p:nvSpPr>
            <p:cNvPr id="2298" name="Google Shape;2298;p252"/>
            <p:cNvSpPr/>
            <p:nvPr/>
          </p:nvSpPr>
          <p:spPr>
            <a:xfrm>
              <a:off x="0" y="961892"/>
              <a:ext cx="6269038" cy="768071"/>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299" name="Google Shape;2299;p252"/>
            <p:cNvSpPr/>
            <p:nvPr/>
          </p:nvSpPr>
          <p:spPr>
            <a:xfrm>
              <a:off x="232341" y="1134708"/>
              <a:ext cx="422439" cy="42243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0" name="Google Shape;2300;p252"/>
            <p:cNvSpPr/>
            <p:nvPr/>
          </p:nvSpPr>
          <p:spPr>
            <a:xfrm>
              <a:off x="887122" y="961892"/>
              <a:ext cx="5381915" cy="7680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1" name="Google Shape;2301;p252"/>
            <p:cNvSpPr txBox="1"/>
            <p:nvPr/>
          </p:nvSpPr>
          <p:spPr>
            <a:xfrm>
              <a:off x="887122" y="961892"/>
              <a:ext cx="5381915" cy="768071"/>
            </a:xfrm>
            <a:prstGeom prst="rect">
              <a:avLst/>
            </a:prstGeom>
            <a:noFill/>
            <a:ln>
              <a:noFill/>
            </a:ln>
          </p:spPr>
          <p:txBody>
            <a:bodyPr spcFirstLastPara="1" wrap="square" lIns="81275" tIns="81275" rIns="81275" bIns="812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3000" b="0" i="0" u="none" strike="noStrike" cap="none">
                  <a:solidFill>
                    <a:srgbClr val="000000"/>
                  </a:solidFill>
                  <a:latin typeface="Garamond"/>
                  <a:ea typeface="Garamond"/>
                  <a:cs typeface="Garamond"/>
                  <a:sym typeface="Garamond"/>
                </a:rPr>
                <a:t>Rewards/Reinforcement based on individual.</a:t>
              </a:r>
              <a:endParaRPr sz="3000" b="0" i="0" u="none" strike="noStrike" cap="none">
                <a:solidFill>
                  <a:srgbClr val="000000"/>
                </a:solidFill>
                <a:latin typeface="Garamond"/>
                <a:ea typeface="Garamond"/>
                <a:cs typeface="Garamond"/>
                <a:sym typeface="Garamond"/>
              </a:endParaRPr>
            </a:p>
          </p:txBody>
        </p:sp>
        <p:sp>
          <p:nvSpPr>
            <p:cNvPr id="2302" name="Google Shape;2302;p252"/>
            <p:cNvSpPr/>
            <p:nvPr/>
          </p:nvSpPr>
          <p:spPr>
            <a:xfrm>
              <a:off x="0" y="1921981"/>
              <a:ext cx="6269038" cy="768071"/>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3" name="Google Shape;2303;p252"/>
            <p:cNvSpPr/>
            <p:nvPr/>
          </p:nvSpPr>
          <p:spPr>
            <a:xfrm>
              <a:off x="232341" y="2094797"/>
              <a:ext cx="422439" cy="422439"/>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4" name="Google Shape;2304;p252"/>
            <p:cNvSpPr/>
            <p:nvPr/>
          </p:nvSpPr>
          <p:spPr>
            <a:xfrm>
              <a:off x="887122" y="1921981"/>
              <a:ext cx="5381915" cy="7680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5" name="Google Shape;2305;p252"/>
            <p:cNvSpPr txBox="1"/>
            <p:nvPr/>
          </p:nvSpPr>
          <p:spPr>
            <a:xfrm>
              <a:off x="887122" y="1921981"/>
              <a:ext cx="5381915" cy="768071"/>
            </a:xfrm>
            <a:prstGeom prst="rect">
              <a:avLst/>
            </a:prstGeom>
            <a:noFill/>
            <a:ln>
              <a:noFill/>
            </a:ln>
          </p:spPr>
          <p:txBody>
            <a:bodyPr spcFirstLastPara="1" wrap="square" lIns="81275" tIns="81275" rIns="81275" bIns="812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3000" b="0" i="0" u="none" strike="noStrike" cap="none">
                  <a:solidFill>
                    <a:srgbClr val="000000"/>
                  </a:solidFill>
                  <a:latin typeface="Garamond"/>
                  <a:ea typeface="Garamond"/>
                  <a:cs typeface="Garamond"/>
                  <a:sym typeface="Garamond"/>
                </a:rPr>
                <a:t>Celebrate plan successes</a:t>
              </a:r>
              <a:endParaRPr sz="3000" b="0" i="0" u="none" strike="noStrike" cap="none">
                <a:solidFill>
                  <a:srgbClr val="000000"/>
                </a:solidFill>
                <a:latin typeface="Garamond"/>
                <a:ea typeface="Garamond"/>
                <a:cs typeface="Garamond"/>
                <a:sym typeface="Garamond"/>
              </a:endParaRPr>
            </a:p>
          </p:txBody>
        </p:sp>
        <p:sp>
          <p:nvSpPr>
            <p:cNvPr id="2306" name="Google Shape;2306;p252"/>
            <p:cNvSpPr/>
            <p:nvPr/>
          </p:nvSpPr>
          <p:spPr>
            <a:xfrm>
              <a:off x="0" y="2882071"/>
              <a:ext cx="6269038" cy="768071"/>
            </a:xfrm>
            <a:prstGeom prst="roundRect">
              <a:avLst>
                <a:gd name="adj" fmla="val 1000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7" name="Google Shape;2307;p252"/>
            <p:cNvSpPr/>
            <p:nvPr/>
          </p:nvSpPr>
          <p:spPr>
            <a:xfrm>
              <a:off x="232341" y="3054887"/>
              <a:ext cx="422439" cy="42243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8" name="Google Shape;2308;p252"/>
            <p:cNvSpPr/>
            <p:nvPr/>
          </p:nvSpPr>
          <p:spPr>
            <a:xfrm>
              <a:off x="887122" y="2882071"/>
              <a:ext cx="5381915" cy="7680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09" name="Google Shape;2309;p252"/>
            <p:cNvSpPr txBox="1"/>
            <p:nvPr/>
          </p:nvSpPr>
          <p:spPr>
            <a:xfrm>
              <a:off x="887122" y="2882071"/>
              <a:ext cx="5381915" cy="768071"/>
            </a:xfrm>
            <a:prstGeom prst="rect">
              <a:avLst/>
            </a:prstGeom>
            <a:noFill/>
            <a:ln>
              <a:noFill/>
            </a:ln>
          </p:spPr>
          <p:txBody>
            <a:bodyPr spcFirstLastPara="1" wrap="square" lIns="81275" tIns="81275" rIns="81275" bIns="812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3000" b="0" i="0" u="none" strike="noStrike" cap="none">
                  <a:solidFill>
                    <a:srgbClr val="000000"/>
                  </a:solidFill>
                  <a:latin typeface="Garamond"/>
                  <a:ea typeface="Garamond"/>
                  <a:cs typeface="Garamond"/>
                  <a:sym typeface="Garamond"/>
                </a:rPr>
                <a:t>Maintain communication</a:t>
              </a:r>
              <a:endParaRPr sz="3000" b="0" i="0" u="none" strike="noStrike" cap="none">
                <a:solidFill>
                  <a:srgbClr val="000000"/>
                </a:solidFill>
                <a:latin typeface="Garamond"/>
                <a:ea typeface="Garamond"/>
                <a:cs typeface="Garamond"/>
                <a:sym typeface="Garamond"/>
              </a:endParaRPr>
            </a:p>
          </p:txBody>
        </p:sp>
        <p:sp>
          <p:nvSpPr>
            <p:cNvPr id="2310" name="Google Shape;2310;p252"/>
            <p:cNvSpPr/>
            <p:nvPr/>
          </p:nvSpPr>
          <p:spPr>
            <a:xfrm>
              <a:off x="0" y="3842161"/>
              <a:ext cx="6269038" cy="768071"/>
            </a:xfrm>
            <a:prstGeom prst="roundRect">
              <a:avLst>
                <a:gd name="adj" fmla="val 1000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11" name="Google Shape;2311;p252"/>
            <p:cNvSpPr/>
            <p:nvPr/>
          </p:nvSpPr>
          <p:spPr>
            <a:xfrm>
              <a:off x="232341" y="4014977"/>
              <a:ext cx="422439" cy="422439"/>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12" name="Google Shape;2312;p252"/>
            <p:cNvSpPr/>
            <p:nvPr/>
          </p:nvSpPr>
          <p:spPr>
            <a:xfrm>
              <a:off x="887122" y="3842161"/>
              <a:ext cx="5381915" cy="7680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13" name="Google Shape;2313;p252"/>
            <p:cNvSpPr txBox="1"/>
            <p:nvPr/>
          </p:nvSpPr>
          <p:spPr>
            <a:xfrm>
              <a:off x="887122" y="3842161"/>
              <a:ext cx="5381915" cy="768071"/>
            </a:xfrm>
            <a:prstGeom prst="rect">
              <a:avLst/>
            </a:prstGeom>
            <a:noFill/>
            <a:ln>
              <a:noFill/>
            </a:ln>
          </p:spPr>
          <p:txBody>
            <a:bodyPr spcFirstLastPara="1" wrap="square" lIns="81275" tIns="81275" rIns="81275" bIns="812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3000" b="0" i="0" u="none" strike="noStrike" cap="none">
                  <a:solidFill>
                    <a:srgbClr val="000000"/>
                  </a:solidFill>
                  <a:latin typeface="Garamond"/>
                  <a:ea typeface="Garamond"/>
                  <a:cs typeface="Garamond"/>
                  <a:sym typeface="Garamond"/>
                </a:rPr>
                <a:t>Modify as needed</a:t>
              </a:r>
              <a:endParaRPr sz="3000" b="0" i="0" u="none" strike="noStrike" cap="none">
                <a:solidFill>
                  <a:srgbClr val="000000"/>
                </a:solidFill>
                <a:latin typeface="Garamond"/>
                <a:ea typeface="Garamond"/>
                <a:cs typeface="Garamond"/>
                <a:sym typeface="Garamond"/>
              </a:endParaRPr>
            </a:p>
          </p:txBody>
        </p:sp>
        <p:sp>
          <p:nvSpPr>
            <p:cNvPr id="2314" name="Google Shape;2314;p252"/>
            <p:cNvSpPr/>
            <p:nvPr/>
          </p:nvSpPr>
          <p:spPr>
            <a:xfrm>
              <a:off x="0" y="4802250"/>
              <a:ext cx="6269038" cy="768071"/>
            </a:xfrm>
            <a:prstGeom prst="roundRect">
              <a:avLst>
                <a:gd name="adj" fmla="val 10000"/>
              </a:avLst>
            </a:prstGeom>
            <a:solidFill>
              <a:srgbClr val="385D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15" name="Google Shape;2315;p252"/>
            <p:cNvSpPr/>
            <p:nvPr/>
          </p:nvSpPr>
          <p:spPr>
            <a:xfrm>
              <a:off x="232341" y="4975066"/>
              <a:ext cx="422439" cy="422439"/>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16" name="Google Shape;2316;p252"/>
            <p:cNvSpPr/>
            <p:nvPr/>
          </p:nvSpPr>
          <p:spPr>
            <a:xfrm>
              <a:off x="887122" y="4802250"/>
              <a:ext cx="5381915" cy="7680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317" name="Google Shape;2317;p252"/>
            <p:cNvSpPr txBox="1"/>
            <p:nvPr/>
          </p:nvSpPr>
          <p:spPr>
            <a:xfrm>
              <a:off x="887122" y="4802250"/>
              <a:ext cx="5381915" cy="768071"/>
            </a:xfrm>
            <a:prstGeom prst="rect">
              <a:avLst/>
            </a:prstGeom>
            <a:noFill/>
            <a:ln>
              <a:noFill/>
            </a:ln>
          </p:spPr>
          <p:txBody>
            <a:bodyPr spcFirstLastPara="1" wrap="square" lIns="81275" tIns="81275" rIns="81275" bIns="81275"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3000" b="0" i="0" u="none" strike="noStrike" cap="none">
                  <a:solidFill>
                    <a:srgbClr val="000000"/>
                  </a:solidFill>
                  <a:latin typeface="Garamond"/>
                  <a:ea typeface="Garamond"/>
                  <a:cs typeface="Garamond"/>
                  <a:sym typeface="Garamond"/>
                </a:rPr>
                <a:t>Provide more Training and/or Technical Assistance for DSPs</a:t>
              </a:r>
              <a:endParaRPr sz="3000" b="0" i="0" u="none" strike="noStrike" cap="none">
                <a:solidFill>
                  <a:srgbClr val="000000"/>
                </a:solidFill>
                <a:latin typeface="Garamond"/>
                <a:ea typeface="Garamond"/>
                <a:cs typeface="Garamond"/>
                <a:sym typeface="Garamond"/>
              </a:endParaRPr>
            </a:p>
          </p:txBody>
        </p:sp>
      </p:grpSp>
      <p:sp>
        <p:nvSpPr>
          <p:cNvPr id="2318" name="Google Shape;2318;p25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2"/>
        <p:cNvGrpSpPr/>
        <p:nvPr/>
      </p:nvGrpSpPr>
      <p:grpSpPr>
        <a:xfrm>
          <a:off x="0" y="0"/>
          <a:ext cx="0" cy="0"/>
          <a:chOff x="0" y="0"/>
          <a:chExt cx="0" cy="0"/>
        </a:xfrm>
      </p:grpSpPr>
      <p:sp>
        <p:nvSpPr>
          <p:cNvPr id="2323" name="Google Shape;2323;p25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24" name="Google Shape;2324;p253"/>
          <p:cNvSpPr txBox="1">
            <a:spLocks noGrp="1"/>
          </p:cNvSpPr>
          <p:nvPr>
            <p:ph type="title"/>
          </p:nvPr>
        </p:nvSpPr>
        <p:spPr>
          <a:xfrm>
            <a:off x="808638" y="386930"/>
            <a:ext cx="9236700" cy="1188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US" sz="6000"/>
              <a:t>What is a crisis or emergency? </a:t>
            </a:r>
            <a:endParaRPr sz="6000"/>
          </a:p>
        </p:txBody>
      </p:sp>
      <p:grpSp>
        <p:nvGrpSpPr>
          <p:cNvPr id="2325" name="Google Shape;2325;p253"/>
          <p:cNvGrpSpPr/>
          <p:nvPr/>
        </p:nvGrpSpPr>
        <p:grpSpPr>
          <a:xfrm>
            <a:off x="-2" y="1998368"/>
            <a:ext cx="11695084" cy="782176"/>
            <a:chOff x="-2" y="1998368"/>
            <a:chExt cx="11695084" cy="782176"/>
          </a:xfrm>
        </p:grpSpPr>
        <p:sp>
          <p:nvSpPr>
            <p:cNvPr id="2326" name="Google Shape;2326;p253"/>
            <p:cNvSpPr/>
            <p:nvPr/>
          </p:nvSpPr>
          <p:spPr>
            <a:xfrm rot="5400000">
              <a:off x="11228040" y="2313027"/>
              <a:ext cx="781700"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27" name="Google Shape;2327;p253"/>
            <p:cNvSpPr/>
            <p:nvPr/>
          </p:nvSpPr>
          <p:spPr>
            <a:xfrm rot="10800000">
              <a:off x="-2" y="1998845"/>
              <a:ext cx="11454595" cy="7816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grpSp>
      <p:sp>
        <p:nvSpPr>
          <p:cNvPr id="2328" name="Google Shape;2328;p253"/>
          <p:cNvSpPr/>
          <p:nvPr/>
        </p:nvSpPr>
        <p:spPr>
          <a:xfrm>
            <a:off x="0" y="2203079"/>
            <a:ext cx="11383362" cy="4147845"/>
          </a:xfrm>
          <a:prstGeom prst="rect">
            <a:avLst/>
          </a:prstGeom>
          <a:solidFill>
            <a:schemeClr val="lt1"/>
          </a:solidFill>
          <a:ln>
            <a:noFill/>
          </a:ln>
          <a:effectLst>
            <a:outerShdw blurRad="139700" dist="127000" dir="5400000"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29" name="Google Shape;2329;p253"/>
          <p:cNvSpPr txBox="1">
            <a:spLocks noGrp="1"/>
          </p:cNvSpPr>
          <p:nvPr>
            <p:ph type="body" idx="1"/>
          </p:nvPr>
        </p:nvSpPr>
        <p:spPr>
          <a:xfrm>
            <a:off x="793660" y="3101189"/>
            <a:ext cx="10660933" cy="343553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A situation in which an individual has a serious mental illness or developmental disability and one of the following apply: </a:t>
            </a:r>
            <a:endParaRPr sz="3000"/>
          </a:p>
          <a:p>
            <a:pPr marL="457200" lvl="0" indent="-342900" algn="l" rtl="0">
              <a:lnSpc>
                <a:spcPct val="90000"/>
              </a:lnSpc>
              <a:spcBef>
                <a:spcPts val="1000"/>
              </a:spcBef>
              <a:spcAft>
                <a:spcPts val="0"/>
              </a:spcAft>
              <a:buClr>
                <a:schemeClr val="dk1"/>
              </a:buClr>
              <a:buSzPts val="1800"/>
              <a:buChar char="•"/>
            </a:pPr>
            <a:r>
              <a:rPr lang="en-US" sz="3000"/>
              <a:t>Expected in near future to physically injure themselves or another individual either intentionally or unintentionally.</a:t>
            </a:r>
            <a:endParaRPr sz="3000"/>
          </a:p>
          <a:p>
            <a:pPr marL="457200" lvl="0" indent="-342900" algn="l" rtl="0">
              <a:lnSpc>
                <a:spcPct val="90000"/>
              </a:lnSpc>
              <a:spcBef>
                <a:spcPts val="1000"/>
              </a:spcBef>
              <a:spcAft>
                <a:spcPts val="0"/>
              </a:spcAft>
              <a:buClr>
                <a:schemeClr val="dk1"/>
              </a:buClr>
              <a:buSzPts val="1800"/>
              <a:buChar char="•"/>
            </a:pPr>
            <a:r>
              <a:rPr lang="en-US" sz="3000"/>
              <a:t>Unable to provide themselves food, clothing, or shelter or attend to basic physical activities such as eating, using the toilet, bathing, grooming, dressing or walking, and this inability may lead soon to harm to themselves or others.</a:t>
            </a:r>
            <a:endParaRPr sz="3000"/>
          </a:p>
          <a:p>
            <a:pPr marL="0" lvl="0" indent="0" algn="l" rtl="0">
              <a:lnSpc>
                <a:spcPct val="90000"/>
              </a:lnSpc>
              <a:spcBef>
                <a:spcPts val="1000"/>
              </a:spcBef>
              <a:spcAft>
                <a:spcPts val="0"/>
              </a:spcAft>
              <a:buSzPts val="1800"/>
              <a:buNone/>
            </a:pPr>
            <a:r>
              <a:rPr lang="en-US" sz="3000" b="1"/>
              <a:t>Remember this is not a typical behavior for the individual!</a:t>
            </a:r>
            <a:endParaRPr sz="3000"/>
          </a:p>
          <a:p>
            <a:pPr marL="0" lvl="0" indent="0" algn="l" rtl="0">
              <a:lnSpc>
                <a:spcPct val="90000"/>
              </a:lnSpc>
              <a:spcBef>
                <a:spcPts val="1000"/>
              </a:spcBef>
              <a:spcAft>
                <a:spcPts val="0"/>
              </a:spcAft>
              <a:buSzPts val="1800"/>
              <a:buNone/>
            </a:pPr>
            <a:endParaRPr sz="3000" b="1" u="sng"/>
          </a:p>
          <a:p>
            <a:pPr marL="0" lvl="0" indent="0" algn="l" rtl="0">
              <a:lnSpc>
                <a:spcPct val="90000"/>
              </a:lnSpc>
              <a:spcBef>
                <a:spcPts val="1000"/>
              </a:spcBef>
              <a:spcAft>
                <a:spcPts val="0"/>
              </a:spcAft>
              <a:buSzPts val="1800"/>
              <a:buNone/>
            </a:pPr>
            <a:endParaRPr sz="3000"/>
          </a:p>
        </p:txBody>
      </p:sp>
      <p:sp>
        <p:nvSpPr>
          <p:cNvPr id="2330" name="Google Shape;2330;p25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4"/>
        <p:cNvGrpSpPr/>
        <p:nvPr/>
      </p:nvGrpSpPr>
      <p:grpSpPr>
        <a:xfrm>
          <a:off x="0" y="0"/>
          <a:ext cx="0" cy="0"/>
          <a:chOff x="0" y="0"/>
          <a:chExt cx="0" cy="0"/>
        </a:xfrm>
      </p:grpSpPr>
      <p:sp>
        <p:nvSpPr>
          <p:cNvPr id="2335" name="Google Shape;2335;p25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36" name="Google Shape;2336;p25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37" name="Google Shape;2337;p254"/>
          <p:cNvSpPr txBox="1">
            <a:spLocks noGrp="1"/>
          </p:cNvSpPr>
          <p:nvPr>
            <p:ph type="title"/>
          </p:nvPr>
        </p:nvSpPr>
        <p:spPr>
          <a:xfrm>
            <a:off x="140019" y="1198418"/>
            <a:ext cx="38872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Crisis Intervention</a:t>
            </a:r>
            <a:endParaRPr sz="6000"/>
          </a:p>
        </p:txBody>
      </p:sp>
      <p:sp>
        <p:nvSpPr>
          <p:cNvPr id="2338" name="Google Shape;2338;p25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339" name="Google Shape;2339;p254"/>
          <p:cNvSpPr txBox="1">
            <a:spLocks noGrp="1"/>
          </p:cNvSpPr>
          <p:nvPr>
            <p:ph type="body" idx="1"/>
          </p:nvPr>
        </p:nvSpPr>
        <p:spPr>
          <a:xfrm>
            <a:off x="4446352" y="319087"/>
            <a:ext cx="6906491" cy="558561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Clr>
                <a:schemeClr val="dk1"/>
              </a:buClr>
              <a:buSzPts val="1800"/>
              <a:buNone/>
            </a:pPr>
            <a:endParaRPr sz="3000"/>
          </a:p>
          <a:p>
            <a:pPr marL="457200" lvl="0" indent="-342900" algn="l" rtl="0">
              <a:lnSpc>
                <a:spcPct val="90000"/>
              </a:lnSpc>
              <a:spcBef>
                <a:spcPts val="1000"/>
              </a:spcBef>
              <a:spcAft>
                <a:spcPts val="0"/>
              </a:spcAft>
              <a:buClr>
                <a:schemeClr val="dk1"/>
              </a:buClr>
              <a:buSzPts val="1800"/>
              <a:buChar char="•"/>
            </a:pPr>
            <a:r>
              <a:rPr lang="en-US" sz="3000"/>
              <a:t>If they have a history of Challenging Behavior there should be a positive behavior support/treatment plan in place—follow this.</a:t>
            </a:r>
            <a:endParaRPr sz="3000"/>
          </a:p>
          <a:p>
            <a:pPr marL="457200" lvl="0" indent="-342900" algn="l" rtl="0">
              <a:lnSpc>
                <a:spcPct val="90000"/>
              </a:lnSpc>
              <a:spcBef>
                <a:spcPts val="1000"/>
              </a:spcBef>
              <a:spcAft>
                <a:spcPts val="0"/>
              </a:spcAft>
              <a:buClr>
                <a:schemeClr val="dk1"/>
              </a:buClr>
              <a:buSzPts val="1800"/>
              <a:buChar char="•"/>
            </a:pPr>
            <a:r>
              <a:rPr lang="en-US" sz="3000"/>
              <a:t>A positive behavior support (PBS) plan may sometimes include a “restrictive” component. </a:t>
            </a:r>
            <a:endParaRPr sz="3000"/>
          </a:p>
          <a:p>
            <a:pPr marL="457200" lvl="0" indent="-342900" algn="l" rtl="0">
              <a:lnSpc>
                <a:spcPct val="90000"/>
              </a:lnSpc>
              <a:spcBef>
                <a:spcPts val="1000"/>
              </a:spcBef>
              <a:spcAft>
                <a:spcPts val="0"/>
              </a:spcAft>
              <a:buClr>
                <a:schemeClr val="dk1"/>
              </a:buClr>
              <a:buSzPts val="1800"/>
              <a:buChar char="•"/>
            </a:pPr>
            <a:r>
              <a:rPr lang="en-US" sz="3000"/>
              <a:t>Train on the plan and techniques before carrying out the plan, from a qualified instructor. Document: date, length of training, type of training, specific techniques covered, and ability to perform the techniques. Review this regularly.</a:t>
            </a:r>
            <a:endParaRPr sz="3000"/>
          </a:p>
        </p:txBody>
      </p:sp>
      <p:sp>
        <p:nvSpPr>
          <p:cNvPr id="2340" name="Google Shape;2340;p25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5"/>
        <p:cNvGrpSpPr/>
        <p:nvPr/>
      </p:nvGrpSpPr>
      <p:grpSpPr>
        <a:xfrm>
          <a:off x="0" y="0"/>
          <a:ext cx="0" cy="0"/>
          <a:chOff x="0" y="0"/>
          <a:chExt cx="0" cy="0"/>
        </a:xfrm>
      </p:grpSpPr>
      <p:sp>
        <p:nvSpPr>
          <p:cNvPr id="2346" name="Google Shape;2346;p25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47" name="Google Shape;2347;p25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48" name="Google Shape;2348;p255"/>
          <p:cNvSpPr txBox="1">
            <a:spLocks noGrp="1"/>
          </p:cNvSpPr>
          <p:nvPr>
            <p:ph type="title"/>
          </p:nvPr>
        </p:nvSpPr>
        <p:spPr>
          <a:xfrm>
            <a:off x="140019" y="1153571"/>
            <a:ext cx="38872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Crisis Intervention</a:t>
            </a:r>
            <a:endParaRPr sz="6000"/>
          </a:p>
        </p:txBody>
      </p:sp>
      <p:sp>
        <p:nvSpPr>
          <p:cNvPr id="2349" name="Google Shape;2349;p25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350" name="Google Shape;2350;p255"/>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Clr>
                <a:schemeClr val="dk1"/>
              </a:buClr>
              <a:buSzPts val="1800"/>
              <a:buChar char="•"/>
            </a:pPr>
            <a:r>
              <a:rPr lang="en-US" sz="3000"/>
              <a:t>Be proactive: provide an environment that supports choices, control, quality of life, and healthy relationships for the individuals who live in a residential setting.  </a:t>
            </a:r>
            <a:endParaRPr sz="3000"/>
          </a:p>
          <a:p>
            <a:pPr marL="457200" lvl="0" indent="-342900" algn="l" rtl="0">
              <a:lnSpc>
                <a:spcPct val="90000"/>
              </a:lnSpc>
              <a:spcBef>
                <a:spcPts val="1000"/>
              </a:spcBef>
              <a:spcAft>
                <a:spcPts val="0"/>
              </a:spcAft>
              <a:buClr>
                <a:schemeClr val="dk1"/>
              </a:buClr>
              <a:buSzPts val="1800"/>
              <a:buChar char="•"/>
            </a:pPr>
            <a:r>
              <a:rPr lang="en-US" sz="3000"/>
              <a:t>Respond to challenging behaviors in a caring and supportive manner</a:t>
            </a:r>
            <a:endParaRPr sz="3000"/>
          </a:p>
          <a:p>
            <a:pPr marL="457200" lvl="0" indent="-342900" algn="l" rtl="0">
              <a:lnSpc>
                <a:spcPct val="90000"/>
              </a:lnSpc>
              <a:spcBef>
                <a:spcPts val="1000"/>
              </a:spcBef>
              <a:spcAft>
                <a:spcPts val="0"/>
              </a:spcAft>
              <a:buClr>
                <a:schemeClr val="dk1"/>
              </a:buClr>
              <a:buSzPts val="1800"/>
              <a:buChar char="•"/>
            </a:pPr>
            <a:r>
              <a:rPr lang="en-US" sz="3000"/>
              <a:t>“Hear” the behavior and use that information to assist the individual’s coping</a:t>
            </a:r>
            <a:endParaRPr sz="3000"/>
          </a:p>
          <a:p>
            <a:pPr marL="457200" lvl="0" indent="-342900" algn="l" rtl="0">
              <a:lnSpc>
                <a:spcPct val="90000"/>
              </a:lnSpc>
              <a:spcBef>
                <a:spcPts val="1000"/>
              </a:spcBef>
              <a:spcAft>
                <a:spcPts val="0"/>
              </a:spcAft>
              <a:buClr>
                <a:schemeClr val="dk1"/>
              </a:buClr>
              <a:buSzPts val="1800"/>
              <a:buChar char="•"/>
            </a:pPr>
            <a:r>
              <a:rPr lang="en-US" sz="3000"/>
              <a:t>Remember:  you might not be effective in de-escalating a challenging behavior or avoiding a crisis. </a:t>
            </a:r>
            <a:r>
              <a:rPr lang="en-US" sz="3000" b="1" u="sng"/>
              <a:t>  </a:t>
            </a:r>
            <a:endParaRPr sz="3000"/>
          </a:p>
        </p:txBody>
      </p:sp>
      <p:sp>
        <p:nvSpPr>
          <p:cNvPr id="2351" name="Google Shape;2351;p25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5"/>
        <p:cNvGrpSpPr/>
        <p:nvPr/>
      </p:nvGrpSpPr>
      <p:grpSpPr>
        <a:xfrm>
          <a:off x="0" y="0"/>
          <a:ext cx="0" cy="0"/>
          <a:chOff x="0" y="0"/>
          <a:chExt cx="0" cy="0"/>
        </a:xfrm>
      </p:grpSpPr>
      <p:sp>
        <p:nvSpPr>
          <p:cNvPr id="2356" name="Google Shape;2356;p25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57" name="Google Shape;2357;p25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358" name="Google Shape;2358;p256"/>
          <p:cNvSpPr txBox="1">
            <a:spLocks noGrp="1"/>
          </p:cNvSpPr>
          <p:nvPr>
            <p:ph type="body" idx="1"/>
          </p:nvPr>
        </p:nvSpPr>
        <p:spPr>
          <a:xfrm>
            <a:off x="4307289" y="953294"/>
            <a:ext cx="7214370"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As new coping skills are learned more restrictive parts of the plan will decrease until eliminated.</a:t>
            </a:r>
            <a:endParaRPr sz="3000"/>
          </a:p>
          <a:p>
            <a:pPr marL="0" lvl="0" indent="0" algn="l" rtl="0">
              <a:lnSpc>
                <a:spcPct val="90000"/>
              </a:lnSpc>
              <a:spcBef>
                <a:spcPts val="1000"/>
              </a:spcBef>
              <a:spcAft>
                <a:spcPts val="0"/>
              </a:spcAft>
              <a:buSzPts val="1800"/>
              <a:buNone/>
            </a:pPr>
            <a:r>
              <a:rPr lang="en-US" sz="3000"/>
              <a:t>If restrictive techniques are used often, positive support included in the plan should be reviewed and changed. </a:t>
            </a:r>
            <a:endParaRPr sz="3000"/>
          </a:p>
          <a:p>
            <a:pPr marL="0" lvl="0" indent="0" algn="l" rtl="0">
              <a:lnSpc>
                <a:spcPct val="90000"/>
              </a:lnSpc>
              <a:spcBef>
                <a:spcPts val="1000"/>
              </a:spcBef>
              <a:spcAft>
                <a:spcPts val="0"/>
              </a:spcAft>
              <a:buSzPts val="1800"/>
              <a:buNone/>
            </a:pPr>
            <a:r>
              <a:rPr lang="en-US" sz="3000"/>
              <a:t>Reason an individual may display a behavior is obvious and at other times difficult. </a:t>
            </a:r>
            <a:endParaRPr sz="3000"/>
          </a:p>
          <a:p>
            <a:pPr marL="0" lvl="0" indent="0" algn="l" rtl="0">
              <a:lnSpc>
                <a:spcPct val="90000"/>
              </a:lnSpc>
              <a:spcBef>
                <a:spcPts val="1000"/>
              </a:spcBef>
              <a:spcAft>
                <a:spcPts val="0"/>
              </a:spcAft>
              <a:buSzPts val="1800"/>
              <a:buNone/>
            </a:pPr>
            <a:r>
              <a:rPr lang="en-US" sz="3000"/>
              <a:t>DSP staff works together as a team, communicates what they have observed/what has been successful, shares with case manager.</a:t>
            </a:r>
            <a:endParaRPr sz="3000"/>
          </a:p>
          <a:p>
            <a:pPr marL="0" lvl="0" indent="0" algn="l" rtl="0">
              <a:lnSpc>
                <a:spcPct val="90000"/>
              </a:lnSpc>
              <a:spcBef>
                <a:spcPts val="1000"/>
              </a:spcBef>
              <a:spcAft>
                <a:spcPts val="0"/>
              </a:spcAft>
              <a:buSzPts val="1800"/>
              <a:buNone/>
            </a:pPr>
            <a:r>
              <a:rPr lang="en-US" sz="3000"/>
              <a:t>Involve individual as much as possible in plan development; allow opportunities to make meaningful choices</a:t>
            </a:r>
            <a:endParaRPr sz="3000"/>
          </a:p>
          <a:p>
            <a:pPr marL="0" lvl="0" indent="0" algn="l" rtl="0">
              <a:lnSpc>
                <a:spcPct val="90000"/>
              </a:lnSpc>
              <a:spcBef>
                <a:spcPts val="1000"/>
              </a:spcBef>
              <a:spcAft>
                <a:spcPts val="0"/>
              </a:spcAft>
              <a:buSzPts val="1800"/>
              <a:buNone/>
            </a:pPr>
            <a:endParaRPr sz="3000"/>
          </a:p>
        </p:txBody>
      </p:sp>
      <p:sp>
        <p:nvSpPr>
          <p:cNvPr id="2359" name="Google Shape;2359;p25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55</a:t>
            </a:r>
            <a:endParaRPr sz="1200" b="0" i="0" u="none" strike="noStrike" cap="none">
              <a:solidFill>
                <a:srgbClr val="000000"/>
              </a:solidFill>
              <a:latin typeface="Garamond"/>
              <a:ea typeface="Garamond"/>
              <a:cs typeface="Garamond"/>
              <a:sym typeface="Garamond"/>
            </a:endParaRPr>
          </a:p>
        </p:txBody>
      </p:sp>
      <p:sp>
        <p:nvSpPr>
          <p:cNvPr id="2360" name="Google Shape;2360;p256"/>
          <p:cNvSpPr txBox="1"/>
          <p:nvPr/>
        </p:nvSpPr>
        <p:spPr>
          <a:xfrm>
            <a:off x="140019" y="1153571"/>
            <a:ext cx="3887234" cy="44611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Calibri"/>
              <a:buNone/>
            </a:pPr>
            <a:r>
              <a:rPr lang="en-US" sz="6000" b="0" i="0" u="none" strike="noStrike" cap="none">
                <a:solidFill>
                  <a:srgbClr val="FFFFFF"/>
                </a:solidFill>
                <a:latin typeface="Garamond"/>
                <a:ea typeface="Garamond"/>
                <a:cs typeface="Garamond"/>
                <a:sym typeface="Garamond"/>
              </a:rPr>
              <a:t>Crisis Intervention</a:t>
            </a:r>
            <a:endParaRPr sz="60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4"/>
        <p:cNvGrpSpPr/>
        <p:nvPr/>
      </p:nvGrpSpPr>
      <p:grpSpPr>
        <a:xfrm>
          <a:off x="0" y="0"/>
          <a:ext cx="0" cy="0"/>
          <a:chOff x="0" y="0"/>
          <a:chExt cx="0" cy="0"/>
        </a:xfrm>
      </p:grpSpPr>
      <p:sp>
        <p:nvSpPr>
          <p:cNvPr id="2365" name="Google Shape;2365;p105"/>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66" name="Google Shape;2366;p105"/>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367" name="Google Shape;2367;p105"/>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endParaRPr sz="3000"/>
          </a:p>
          <a:p>
            <a:pPr marL="0" lvl="0" indent="0" algn="l" rtl="0">
              <a:lnSpc>
                <a:spcPct val="90000"/>
              </a:lnSpc>
              <a:spcBef>
                <a:spcPts val="1000"/>
              </a:spcBef>
              <a:spcAft>
                <a:spcPts val="0"/>
              </a:spcAft>
              <a:buSzPts val="1800"/>
              <a:buNone/>
            </a:pPr>
            <a:r>
              <a:rPr lang="en-US" sz="3000"/>
              <a:t>Be sure to review the </a:t>
            </a:r>
            <a:r>
              <a:rPr lang="en-US" sz="3000" b="1" u="sng"/>
              <a:t>Positive Behavior Support (PBS) </a:t>
            </a:r>
            <a:r>
              <a:rPr lang="en-US" sz="3000"/>
              <a:t>handout which is used with permission from Development Enhancement, PLC.</a:t>
            </a:r>
            <a:endParaRPr sz="3000" b="1" u="sng"/>
          </a:p>
          <a:p>
            <a:pPr marL="0" lvl="0" indent="0" algn="l" rtl="0">
              <a:lnSpc>
                <a:spcPct val="90000"/>
              </a:lnSpc>
              <a:spcBef>
                <a:spcPts val="1000"/>
              </a:spcBef>
              <a:spcAft>
                <a:spcPts val="0"/>
              </a:spcAft>
              <a:buSzPts val="1800"/>
              <a:buNone/>
            </a:pPr>
            <a:endParaRPr sz="3000"/>
          </a:p>
        </p:txBody>
      </p:sp>
      <p:sp>
        <p:nvSpPr>
          <p:cNvPr id="2368" name="Google Shape;2368;p10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55</a:t>
            </a:r>
            <a:endParaRPr sz="1200" b="0" i="0" u="none" strike="noStrike" cap="none">
              <a:solidFill>
                <a:srgbClr val="000000"/>
              </a:solidFill>
              <a:latin typeface="Garamond"/>
              <a:ea typeface="Garamond"/>
              <a:cs typeface="Garamond"/>
              <a:sym typeface="Garamond"/>
            </a:endParaRPr>
          </a:p>
        </p:txBody>
      </p:sp>
      <p:sp>
        <p:nvSpPr>
          <p:cNvPr id="2369" name="Google Shape;2369;p105"/>
          <p:cNvSpPr txBox="1"/>
          <p:nvPr/>
        </p:nvSpPr>
        <p:spPr>
          <a:xfrm>
            <a:off x="140019" y="1153571"/>
            <a:ext cx="3887234" cy="44611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Calibri"/>
              <a:buNone/>
            </a:pPr>
            <a:r>
              <a:rPr lang="en-US" sz="6000" b="0" i="0" u="none" strike="noStrike" cap="none">
                <a:solidFill>
                  <a:srgbClr val="FFFFFF"/>
                </a:solidFill>
                <a:latin typeface="Garamond"/>
                <a:ea typeface="Garamond"/>
                <a:cs typeface="Garamond"/>
                <a:sym typeface="Garamond"/>
              </a:rPr>
              <a:t>Crisis Intervention</a:t>
            </a:r>
            <a:endParaRPr sz="6000" b="0" i="0" u="none" strike="noStrike" cap="none">
              <a:solidFill>
                <a:schemeClr val="dk1"/>
              </a:solidFill>
              <a:latin typeface="Garamond"/>
              <a:ea typeface="Garamond"/>
              <a:cs typeface="Garamond"/>
              <a:sym typeface="Garamond"/>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4"/>
        <p:cNvGrpSpPr/>
        <p:nvPr/>
      </p:nvGrpSpPr>
      <p:grpSpPr>
        <a:xfrm>
          <a:off x="0" y="0"/>
          <a:ext cx="0" cy="0"/>
          <a:chOff x="0" y="0"/>
          <a:chExt cx="0" cy="0"/>
        </a:xfrm>
      </p:grpSpPr>
      <p:sp>
        <p:nvSpPr>
          <p:cNvPr id="2375" name="Google Shape;2375;p25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76" name="Google Shape;2376;p25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77" name="Google Shape;2377;p257"/>
          <p:cNvSpPr txBox="1">
            <a:spLocks noGrp="1"/>
          </p:cNvSpPr>
          <p:nvPr>
            <p:ph type="title"/>
          </p:nvPr>
        </p:nvSpPr>
        <p:spPr>
          <a:xfrm>
            <a:off x="142240" y="1153572"/>
            <a:ext cx="374499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In an emergency/crisis:</a:t>
            </a:r>
            <a:endParaRPr sz="6000"/>
          </a:p>
        </p:txBody>
      </p:sp>
      <p:sp>
        <p:nvSpPr>
          <p:cNvPr id="2378" name="Google Shape;2378;p25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379" name="Google Shape;2379;p257"/>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Clr>
                <a:schemeClr val="dk1"/>
              </a:buClr>
              <a:buSzPts val="1800"/>
              <a:buChar char="•"/>
            </a:pPr>
            <a:r>
              <a:rPr lang="en-US" sz="3000"/>
              <a:t>DSP has multiple responsibilities and must act quickly to de-escalated the situation, assist the individual to call down, and ensure the safety of the individual and others who may be present. </a:t>
            </a:r>
            <a:endParaRPr sz="3000"/>
          </a:p>
          <a:p>
            <a:pPr marL="457200" lvl="0" indent="-342900" algn="l" rtl="0">
              <a:lnSpc>
                <a:spcPct val="90000"/>
              </a:lnSpc>
              <a:spcBef>
                <a:spcPts val="1000"/>
              </a:spcBef>
              <a:spcAft>
                <a:spcPts val="0"/>
              </a:spcAft>
              <a:buClr>
                <a:schemeClr val="dk1"/>
              </a:buClr>
              <a:buSzPts val="1800"/>
              <a:buChar char="•"/>
            </a:pPr>
            <a:r>
              <a:rPr lang="en-US" sz="3000"/>
              <a:t>Emphasis should be placed on using verbal and non-verbal communication (body language)</a:t>
            </a:r>
            <a:endParaRPr sz="3000"/>
          </a:p>
          <a:p>
            <a:pPr marL="457200" lvl="0" indent="-342900" algn="l" rtl="0">
              <a:lnSpc>
                <a:spcPct val="90000"/>
              </a:lnSpc>
              <a:spcBef>
                <a:spcPts val="1000"/>
              </a:spcBef>
              <a:spcAft>
                <a:spcPts val="0"/>
              </a:spcAft>
              <a:buClr>
                <a:schemeClr val="dk1"/>
              </a:buClr>
              <a:buSzPts val="1800"/>
              <a:buChar char="•"/>
            </a:pPr>
            <a:r>
              <a:rPr lang="en-US" sz="3000"/>
              <a:t>Use Confrontation Avoidance Techniques (C.A.T.) and Proactive Options to de-escalate</a:t>
            </a:r>
            <a:endParaRPr sz="3000"/>
          </a:p>
          <a:p>
            <a:pPr marL="457200" lvl="0" indent="-342900" algn="l" rtl="0">
              <a:lnSpc>
                <a:spcPct val="90000"/>
              </a:lnSpc>
              <a:spcBef>
                <a:spcPts val="1000"/>
              </a:spcBef>
              <a:spcAft>
                <a:spcPts val="0"/>
              </a:spcAft>
              <a:buClr>
                <a:schemeClr val="dk1"/>
              </a:buClr>
              <a:buSzPts val="1800"/>
              <a:buChar char="•"/>
            </a:pPr>
            <a:r>
              <a:rPr lang="en-US" sz="3000"/>
              <a:t>Your approach and ability to listen respectfully will send a message of support, care, and concern. </a:t>
            </a:r>
            <a:endParaRPr sz="3000"/>
          </a:p>
        </p:txBody>
      </p:sp>
      <p:sp>
        <p:nvSpPr>
          <p:cNvPr id="2380" name="Google Shape;2380;p25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4"/>
        <p:cNvGrpSpPr/>
        <p:nvPr/>
      </p:nvGrpSpPr>
      <p:grpSpPr>
        <a:xfrm>
          <a:off x="0" y="0"/>
          <a:ext cx="0" cy="0"/>
          <a:chOff x="0" y="0"/>
          <a:chExt cx="0" cy="0"/>
        </a:xfrm>
      </p:grpSpPr>
      <p:sp>
        <p:nvSpPr>
          <p:cNvPr id="2385" name="Google Shape;2385;p25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86" name="Google Shape;2386;p258"/>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87" name="Google Shape;2387;p258"/>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88" name="Google Shape;2388;p258"/>
          <p:cNvSpPr txBox="1">
            <a:spLocks noGrp="1"/>
          </p:cNvSpPr>
          <p:nvPr>
            <p:ph type="title"/>
          </p:nvPr>
        </p:nvSpPr>
        <p:spPr>
          <a:xfrm>
            <a:off x="672934" y="1186853"/>
            <a:ext cx="3857763" cy="4480726"/>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1800"/>
              <a:buNone/>
            </a:pPr>
            <a:r>
              <a:rPr lang="en-US" sz="6000" b="1"/>
              <a:t>“Do’s”</a:t>
            </a:r>
            <a:r>
              <a:rPr lang="en-US" sz="6000"/>
              <a:t> </a:t>
            </a:r>
            <a:br>
              <a:rPr lang="en-US" sz="6000"/>
            </a:br>
            <a:r>
              <a:rPr lang="en-US" sz="6000"/>
              <a:t>of defusing agitated and anxious people</a:t>
            </a:r>
            <a:endParaRPr sz="6000"/>
          </a:p>
        </p:txBody>
      </p:sp>
      <p:cxnSp>
        <p:nvCxnSpPr>
          <p:cNvPr id="2389" name="Google Shape;2389;p258"/>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2390" name="Google Shape;2390;p258"/>
          <p:cNvSpPr txBox="1">
            <a:spLocks noGrp="1"/>
          </p:cNvSpPr>
          <p:nvPr>
            <p:ph type="body" idx="1"/>
          </p:nvPr>
        </p:nvSpPr>
        <p:spPr>
          <a:xfrm>
            <a:off x="4933530" y="1831032"/>
            <a:ext cx="6613297" cy="3560260"/>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Char char="•"/>
            </a:pPr>
            <a:r>
              <a:rPr lang="en-US"/>
              <a:t>Be aware of warning signs &amp; intervene early.</a:t>
            </a:r>
            <a:endParaRPr/>
          </a:p>
          <a:p>
            <a:pPr marL="457200" lvl="0" indent="-342900" algn="l" rtl="0">
              <a:lnSpc>
                <a:spcPct val="90000"/>
              </a:lnSpc>
              <a:spcBef>
                <a:spcPts val="1000"/>
              </a:spcBef>
              <a:spcAft>
                <a:spcPts val="0"/>
              </a:spcAft>
              <a:buSzPts val="1800"/>
              <a:buChar char="•"/>
            </a:pPr>
            <a:r>
              <a:rPr lang="en-US"/>
              <a:t>Find out about the person.</a:t>
            </a:r>
            <a:endParaRPr/>
          </a:p>
          <a:p>
            <a:pPr marL="457200" lvl="0" indent="-342900" algn="l" rtl="0">
              <a:lnSpc>
                <a:spcPct val="90000"/>
              </a:lnSpc>
              <a:spcBef>
                <a:spcPts val="1000"/>
              </a:spcBef>
              <a:spcAft>
                <a:spcPts val="0"/>
              </a:spcAft>
              <a:buSzPts val="1800"/>
              <a:buChar char="•"/>
            </a:pPr>
            <a:r>
              <a:rPr lang="en-US"/>
              <a:t>Get the person to talk.</a:t>
            </a:r>
            <a:endParaRPr/>
          </a:p>
          <a:p>
            <a:pPr marL="457200" lvl="0" indent="-342900" algn="l" rtl="0">
              <a:lnSpc>
                <a:spcPct val="90000"/>
              </a:lnSpc>
              <a:spcBef>
                <a:spcPts val="1000"/>
              </a:spcBef>
              <a:spcAft>
                <a:spcPts val="0"/>
              </a:spcAft>
              <a:buSzPts val="1800"/>
              <a:buChar char="•"/>
            </a:pPr>
            <a:r>
              <a:rPr lang="en-US"/>
              <a:t>Check external causes.</a:t>
            </a:r>
            <a:endParaRPr/>
          </a:p>
          <a:p>
            <a:pPr marL="457200" lvl="0" indent="-342900" algn="l" rtl="0">
              <a:lnSpc>
                <a:spcPct val="90000"/>
              </a:lnSpc>
              <a:spcBef>
                <a:spcPts val="1000"/>
              </a:spcBef>
              <a:spcAft>
                <a:spcPts val="0"/>
              </a:spcAft>
              <a:buSzPts val="1800"/>
              <a:buChar char="•"/>
            </a:pPr>
            <a:r>
              <a:rPr lang="en-US"/>
              <a:t>Control your anger and anxiety.</a:t>
            </a:r>
            <a:endParaRPr/>
          </a:p>
          <a:p>
            <a:pPr marL="457200" lvl="0" indent="-342900" algn="l" rtl="0">
              <a:lnSpc>
                <a:spcPct val="90000"/>
              </a:lnSpc>
              <a:spcBef>
                <a:spcPts val="1000"/>
              </a:spcBef>
              <a:spcAft>
                <a:spcPts val="0"/>
              </a:spcAft>
              <a:buClr>
                <a:schemeClr val="dk1"/>
              </a:buClr>
              <a:buSzPts val="1800"/>
              <a:buChar char="•"/>
            </a:pPr>
            <a:r>
              <a:rPr lang="en-US"/>
              <a:t>Have a plan &amp; provide alternatives.</a:t>
            </a:r>
            <a:endParaRPr/>
          </a:p>
          <a:p>
            <a:pPr marL="457200" lvl="0" indent="-342900" algn="l" rtl="0">
              <a:lnSpc>
                <a:spcPct val="90000"/>
              </a:lnSpc>
              <a:spcBef>
                <a:spcPts val="1000"/>
              </a:spcBef>
              <a:spcAft>
                <a:spcPts val="0"/>
              </a:spcAft>
              <a:buSzPts val="1800"/>
              <a:buChar char="•"/>
            </a:pPr>
            <a:r>
              <a:rPr lang="en-US"/>
              <a:t>Know when &amp; how to retreat. </a:t>
            </a:r>
            <a:endParaRPr/>
          </a:p>
          <a:p>
            <a:pPr marL="457200" lvl="0" indent="-342900" algn="l" rtl="0">
              <a:lnSpc>
                <a:spcPct val="90000"/>
              </a:lnSpc>
              <a:spcBef>
                <a:spcPts val="1000"/>
              </a:spcBef>
              <a:spcAft>
                <a:spcPts val="0"/>
              </a:spcAft>
              <a:buSzPts val="1800"/>
              <a:buChar char="•"/>
            </a:pPr>
            <a:r>
              <a:rPr lang="en-US"/>
              <a:t>Take action &amp; follow up.</a:t>
            </a:r>
            <a:endParaRPr/>
          </a:p>
          <a:p>
            <a:pPr marL="457200" lvl="0" indent="-342900" algn="l" rtl="0">
              <a:lnSpc>
                <a:spcPct val="90000"/>
              </a:lnSpc>
              <a:spcBef>
                <a:spcPts val="1000"/>
              </a:spcBef>
              <a:spcAft>
                <a:spcPts val="0"/>
              </a:spcAft>
              <a:buSzPts val="1800"/>
              <a:buChar char="•"/>
            </a:pPr>
            <a:r>
              <a:rPr lang="en-US"/>
              <a:t>Use other professions. </a:t>
            </a:r>
            <a:endParaRPr/>
          </a:p>
          <a:p>
            <a:pPr marL="457200" lvl="0" indent="-228600" algn="l" rtl="0">
              <a:lnSpc>
                <a:spcPct val="90000"/>
              </a:lnSpc>
              <a:spcBef>
                <a:spcPts val="1000"/>
              </a:spcBef>
              <a:spcAft>
                <a:spcPts val="0"/>
              </a:spcAft>
              <a:buClr>
                <a:schemeClr val="dk1"/>
              </a:buClr>
              <a:buSzPts val="1800"/>
              <a:buNone/>
            </a:pPr>
            <a:endParaRPr/>
          </a:p>
        </p:txBody>
      </p:sp>
      <p:sp>
        <p:nvSpPr>
          <p:cNvPr id="2391" name="Google Shape;2391;p25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5"/>
        <p:cNvGrpSpPr/>
        <p:nvPr/>
      </p:nvGrpSpPr>
      <p:grpSpPr>
        <a:xfrm>
          <a:off x="0" y="0"/>
          <a:ext cx="0" cy="0"/>
          <a:chOff x="0" y="0"/>
          <a:chExt cx="0" cy="0"/>
        </a:xfrm>
      </p:grpSpPr>
      <p:sp>
        <p:nvSpPr>
          <p:cNvPr id="2396" name="Google Shape;2396;p25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97" name="Google Shape;2397;p259"/>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98" name="Google Shape;2398;p259"/>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399" name="Google Shape;2399;p259"/>
          <p:cNvSpPr txBox="1">
            <a:spLocks noGrp="1"/>
          </p:cNvSpPr>
          <p:nvPr>
            <p:ph type="title"/>
          </p:nvPr>
        </p:nvSpPr>
        <p:spPr>
          <a:xfrm>
            <a:off x="942472" y="1186853"/>
            <a:ext cx="3578525" cy="4480726"/>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1800"/>
              <a:buNone/>
            </a:pPr>
            <a:r>
              <a:rPr lang="en-US" sz="6000" b="1"/>
              <a:t>“Don’ts”</a:t>
            </a:r>
            <a:r>
              <a:rPr lang="en-US" sz="6000"/>
              <a:t> of defusing agitated and anxious people</a:t>
            </a:r>
            <a:endParaRPr sz="6000"/>
          </a:p>
        </p:txBody>
      </p:sp>
      <p:cxnSp>
        <p:nvCxnSpPr>
          <p:cNvPr id="2400" name="Google Shape;2400;p259"/>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2401" name="Google Shape;2401;p259"/>
          <p:cNvSpPr txBox="1">
            <a:spLocks noGrp="1"/>
          </p:cNvSpPr>
          <p:nvPr>
            <p:ph type="body" idx="1"/>
          </p:nvPr>
        </p:nvSpPr>
        <p:spPr>
          <a:xfrm>
            <a:off x="4654296" y="1230747"/>
            <a:ext cx="7578511" cy="4480726"/>
          </a:xfrm>
          <a:prstGeom prst="rect">
            <a:avLst/>
          </a:prstGeom>
          <a:noFill/>
          <a:ln>
            <a:noFill/>
          </a:ln>
        </p:spPr>
        <p:txBody>
          <a:bodyPr spcFirstLastPara="1" wrap="square" lIns="91425" tIns="45700" rIns="91425" bIns="45700" anchor="ctr" anchorCtr="0">
            <a:noAutofit/>
          </a:bodyPr>
          <a:lstStyle/>
          <a:p>
            <a:pPr marL="457200" lvl="0" indent="-342900" algn="l" rtl="0">
              <a:lnSpc>
                <a:spcPct val="80000"/>
              </a:lnSpc>
              <a:spcBef>
                <a:spcPts val="1000"/>
              </a:spcBef>
              <a:spcAft>
                <a:spcPts val="0"/>
              </a:spcAft>
              <a:buSzPts val="1800"/>
              <a:buChar char="•"/>
            </a:pPr>
            <a:r>
              <a:rPr lang="en-US" sz="3000"/>
              <a:t>Put your hands unexpectedly on a person.</a:t>
            </a:r>
            <a:endParaRPr sz="3000"/>
          </a:p>
          <a:p>
            <a:pPr marL="457200" lvl="0" indent="-342900" algn="l" rtl="0">
              <a:lnSpc>
                <a:spcPct val="80000"/>
              </a:lnSpc>
              <a:spcBef>
                <a:spcPts val="1000"/>
              </a:spcBef>
              <a:spcAft>
                <a:spcPts val="0"/>
              </a:spcAft>
              <a:buSzPts val="1800"/>
              <a:buChar char="•"/>
            </a:pPr>
            <a:r>
              <a:rPr lang="en-US" sz="3000"/>
              <a:t>Challenge, dare, argue, threaten people or change the subject.</a:t>
            </a:r>
            <a:endParaRPr sz="3000"/>
          </a:p>
          <a:p>
            <a:pPr marL="457200" lvl="0" indent="-342900" algn="l" rtl="0">
              <a:lnSpc>
                <a:spcPct val="80000"/>
              </a:lnSpc>
              <a:spcBef>
                <a:spcPts val="1000"/>
              </a:spcBef>
              <a:spcAft>
                <a:spcPts val="0"/>
              </a:spcAft>
              <a:buSzPts val="1800"/>
              <a:buChar char="•"/>
            </a:pPr>
            <a:r>
              <a:rPr lang="en-US" sz="3000"/>
              <a:t>Sound like an overindulgent, angry or supportive parent. </a:t>
            </a:r>
            <a:endParaRPr/>
          </a:p>
          <a:p>
            <a:pPr marL="457200" lvl="0" indent="-342900" algn="l" rtl="0">
              <a:lnSpc>
                <a:spcPct val="80000"/>
              </a:lnSpc>
              <a:spcBef>
                <a:spcPts val="1000"/>
              </a:spcBef>
              <a:spcAft>
                <a:spcPts val="0"/>
              </a:spcAft>
              <a:buSzPts val="1800"/>
              <a:buChar char="•"/>
            </a:pPr>
            <a:r>
              <a:rPr lang="en-US" sz="3000"/>
              <a:t>Talk about them as if they aren’t there</a:t>
            </a:r>
            <a:endParaRPr/>
          </a:p>
          <a:p>
            <a:pPr marL="457200" lvl="0" indent="-342900" algn="l" rtl="0">
              <a:lnSpc>
                <a:spcPct val="80000"/>
              </a:lnSpc>
              <a:spcBef>
                <a:spcPts val="1000"/>
              </a:spcBef>
              <a:spcAft>
                <a:spcPts val="0"/>
              </a:spcAft>
              <a:buSzPts val="1800"/>
              <a:buChar char="•"/>
            </a:pPr>
            <a:r>
              <a:rPr lang="en-US" sz="3000"/>
              <a:t>Use derogatory terms </a:t>
            </a:r>
            <a:endParaRPr/>
          </a:p>
          <a:p>
            <a:pPr marL="457200" lvl="0" indent="-342900" algn="l" rtl="0">
              <a:lnSpc>
                <a:spcPct val="80000"/>
              </a:lnSpc>
              <a:spcBef>
                <a:spcPts val="1000"/>
              </a:spcBef>
              <a:spcAft>
                <a:spcPts val="0"/>
              </a:spcAft>
              <a:buSzPts val="1800"/>
              <a:buChar char="•"/>
            </a:pPr>
            <a:r>
              <a:rPr lang="en-US" sz="3000"/>
              <a:t>Make promises or use bribes</a:t>
            </a:r>
            <a:endParaRPr sz="3000"/>
          </a:p>
          <a:p>
            <a:pPr marL="457200" lvl="0" indent="-228600" algn="l" rtl="0">
              <a:lnSpc>
                <a:spcPct val="80000"/>
              </a:lnSpc>
              <a:spcBef>
                <a:spcPts val="1000"/>
              </a:spcBef>
              <a:spcAft>
                <a:spcPts val="0"/>
              </a:spcAft>
              <a:buClr>
                <a:schemeClr val="dk1"/>
              </a:buClr>
              <a:buSzPts val="1800"/>
              <a:buNone/>
            </a:pPr>
            <a:endParaRPr sz="3000"/>
          </a:p>
        </p:txBody>
      </p:sp>
      <p:sp>
        <p:nvSpPr>
          <p:cNvPr id="2402" name="Google Shape;2402;p25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6"/>
        <p:cNvGrpSpPr/>
        <p:nvPr/>
      </p:nvGrpSpPr>
      <p:grpSpPr>
        <a:xfrm>
          <a:off x="0" y="0"/>
          <a:ext cx="0" cy="0"/>
          <a:chOff x="0" y="0"/>
          <a:chExt cx="0" cy="0"/>
        </a:xfrm>
      </p:grpSpPr>
      <p:sp>
        <p:nvSpPr>
          <p:cNvPr id="2407" name="Google Shape;2407;p10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08" name="Google Shape;2408;p106"/>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09" name="Google Shape;2409;p106"/>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10" name="Google Shape;2410;p106"/>
          <p:cNvSpPr txBox="1">
            <a:spLocks noGrp="1"/>
          </p:cNvSpPr>
          <p:nvPr>
            <p:ph type="title"/>
          </p:nvPr>
        </p:nvSpPr>
        <p:spPr>
          <a:xfrm>
            <a:off x="942472" y="1186853"/>
            <a:ext cx="3578525" cy="4480726"/>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1800"/>
              <a:buNone/>
            </a:pPr>
            <a:r>
              <a:rPr lang="en-US" sz="6000" b="1"/>
              <a:t>“Don’ts”</a:t>
            </a:r>
            <a:r>
              <a:rPr lang="en-US" sz="6000"/>
              <a:t> of defusing agitated and anxious people</a:t>
            </a:r>
            <a:endParaRPr sz="6000"/>
          </a:p>
        </p:txBody>
      </p:sp>
      <p:cxnSp>
        <p:nvCxnSpPr>
          <p:cNvPr id="2411" name="Google Shape;2411;p106"/>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2412" name="Google Shape;2412;p106"/>
          <p:cNvSpPr txBox="1">
            <a:spLocks noGrp="1"/>
          </p:cNvSpPr>
          <p:nvPr>
            <p:ph type="body" idx="1"/>
          </p:nvPr>
        </p:nvSpPr>
        <p:spPr>
          <a:xfrm>
            <a:off x="4832051" y="1230750"/>
            <a:ext cx="6714900" cy="4480800"/>
          </a:xfrm>
          <a:prstGeom prst="rect">
            <a:avLst/>
          </a:prstGeom>
          <a:noFill/>
          <a:ln>
            <a:noFill/>
          </a:ln>
        </p:spPr>
        <p:txBody>
          <a:bodyPr spcFirstLastPara="1" wrap="square" lIns="91425" tIns="45700" rIns="91425" bIns="45700" anchor="ctr" anchorCtr="0">
            <a:noAutofit/>
          </a:bodyPr>
          <a:lstStyle/>
          <a:p>
            <a:pPr marL="457200" lvl="0" indent="-342900" algn="l" rtl="0">
              <a:lnSpc>
                <a:spcPct val="80000"/>
              </a:lnSpc>
              <a:spcBef>
                <a:spcPts val="1000"/>
              </a:spcBef>
              <a:spcAft>
                <a:spcPts val="0"/>
              </a:spcAft>
              <a:buSzPts val="1800"/>
              <a:buChar char="•"/>
            </a:pPr>
            <a:r>
              <a:rPr lang="en-US" sz="3000"/>
              <a:t>Leave without mutual agreement / the issue has been resolved </a:t>
            </a:r>
            <a:r>
              <a:rPr lang="en-US" sz="3000" i="1"/>
              <a:t>*unless safety issue</a:t>
            </a:r>
            <a:endParaRPr/>
          </a:p>
          <a:p>
            <a:pPr marL="457200" lvl="0" indent="-342900" algn="l" rtl="0">
              <a:lnSpc>
                <a:spcPct val="80000"/>
              </a:lnSpc>
              <a:spcBef>
                <a:spcPts val="1000"/>
              </a:spcBef>
              <a:spcAft>
                <a:spcPts val="0"/>
              </a:spcAft>
              <a:buSzPts val="1800"/>
              <a:buChar char="•"/>
            </a:pPr>
            <a:r>
              <a:rPr lang="en-US" sz="3000"/>
              <a:t>Restrain the person.</a:t>
            </a:r>
            <a:endParaRPr sz="3000"/>
          </a:p>
          <a:p>
            <a:pPr marL="457200" lvl="0" indent="-342900" algn="l" rtl="0">
              <a:lnSpc>
                <a:spcPct val="80000"/>
              </a:lnSpc>
              <a:spcBef>
                <a:spcPts val="1000"/>
              </a:spcBef>
              <a:spcAft>
                <a:spcPts val="0"/>
              </a:spcAft>
              <a:buSzPts val="1800"/>
              <a:buChar char="•"/>
            </a:pPr>
            <a:r>
              <a:rPr lang="en-US" sz="3000"/>
              <a:t>Let pride force you into a fight.</a:t>
            </a:r>
            <a:endParaRPr sz="3000"/>
          </a:p>
          <a:p>
            <a:pPr marL="457200" lvl="0" indent="-342900" algn="l" rtl="0">
              <a:lnSpc>
                <a:spcPct val="80000"/>
              </a:lnSpc>
              <a:spcBef>
                <a:spcPts val="1000"/>
              </a:spcBef>
              <a:spcAft>
                <a:spcPts val="0"/>
              </a:spcAft>
              <a:buSzPts val="1800"/>
              <a:buChar char="•"/>
            </a:pPr>
            <a:r>
              <a:rPr lang="en-US" sz="3000"/>
              <a:t>Block a person’s attempt to escape </a:t>
            </a:r>
            <a:endParaRPr/>
          </a:p>
          <a:p>
            <a:pPr marL="457200" lvl="0" indent="-342900" algn="l" rtl="0">
              <a:lnSpc>
                <a:spcPct val="80000"/>
              </a:lnSpc>
              <a:spcBef>
                <a:spcPts val="1000"/>
              </a:spcBef>
              <a:spcAft>
                <a:spcPts val="0"/>
              </a:spcAft>
              <a:buSzPts val="1800"/>
              <a:buChar char="•"/>
            </a:pPr>
            <a:r>
              <a:rPr lang="en-US" sz="3000"/>
              <a:t>Sacrifice yourself for things.</a:t>
            </a:r>
            <a:endParaRPr sz="3000"/>
          </a:p>
          <a:p>
            <a:pPr marL="457200" lvl="0" indent="-342900" algn="l" rtl="0">
              <a:lnSpc>
                <a:spcPct val="80000"/>
              </a:lnSpc>
              <a:spcBef>
                <a:spcPts val="1000"/>
              </a:spcBef>
              <a:spcAft>
                <a:spcPts val="0"/>
              </a:spcAft>
              <a:buSzPts val="1800"/>
              <a:buChar char="•"/>
            </a:pPr>
            <a:r>
              <a:rPr lang="en-US" sz="3000"/>
              <a:t>Move the person </a:t>
            </a:r>
            <a:endParaRPr/>
          </a:p>
          <a:p>
            <a:pPr marL="457200" lvl="0" indent="-342900" algn="l" rtl="0">
              <a:lnSpc>
                <a:spcPct val="80000"/>
              </a:lnSpc>
              <a:spcBef>
                <a:spcPts val="1000"/>
              </a:spcBef>
              <a:spcAft>
                <a:spcPts val="0"/>
              </a:spcAft>
              <a:buSzPts val="1800"/>
              <a:buChar char="•"/>
            </a:pPr>
            <a:r>
              <a:rPr lang="en-US" sz="3000"/>
              <a:t>Stay in a small/congested space. </a:t>
            </a:r>
            <a:endParaRPr sz="3000"/>
          </a:p>
          <a:p>
            <a:pPr marL="457200" lvl="0" indent="-228600" algn="l" rtl="0">
              <a:lnSpc>
                <a:spcPct val="80000"/>
              </a:lnSpc>
              <a:spcBef>
                <a:spcPts val="1000"/>
              </a:spcBef>
              <a:spcAft>
                <a:spcPts val="0"/>
              </a:spcAft>
              <a:buClr>
                <a:schemeClr val="dk1"/>
              </a:buClr>
              <a:buSzPts val="1800"/>
              <a:buNone/>
            </a:pPr>
            <a:endParaRPr sz="3000"/>
          </a:p>
        </p:txBody>
      </p:sp>
      <p:sp>
        <p:nvSpPr>
          <p:cNvPr id="2413" name="Google Shape;2413;p10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p23"/>
          <p:cNvSpPr/>
          <p:nvPr/>
        </p:nvSpPr>
        <p:spPr>
          <a:xfrm>
            <a:off x="475488" y="0"/>
            <a:ext cx="10910292"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449" name="Google Shape;449;p2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50" name="Google Shape;450;p23"/>
          <p:cNvSpPr txBox="1">
            <a:spLocks noGrp="1"/>
          </p:cNvSpPr>
          <p:nvPr>
            <p:ph type="title"/>
          </p:nvPr>
        </p:nvSpPr>
        <p:spPr>
          <a:xfrm>
            <a:off x="3045368" y="2043663"/>
            <a:ext cx="6105194" cy="203105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800"/>
              <a:buFont typeface="Calibri"/>
              <a:buNone/>
            </a:pPr>
            <a:r>
              <a:rPr lang="en-US" sz="6000">
                <a:solidFill>
                  <a:schemeClr val="lt1"/>
                </a:solidFill>
              </a:rPr>
              <a:t>Michigan False Claims ACT</a:t>
            </a:r>
            <a:endParaRPr sz="6000">
              <a:solidFill>
                <a:schemeClr val="lt1"/>
              </a:solidFill>
            </a:endParaRPr>
          </a:p>
        </p:txBody>
      </p:sp>
      <p:sp>
        <p:nvSpPr>
          <p:cNvPr id="451" name="Google Shape;451;p2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9</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8"/>
        <p:cNvGrpSpPr/>
        <p:nvPr/>
      </p:nvGrpSpPr>
      <p:grpSpPr>
        <a:xfrm>
          <a:off x="0" y="0"/>
          <a:ext cx="0" cy="0"/>
          <a:chOff x="0" y="0"/>
          <a:chExt cx="0" cy="0"/>
        </a:xfrm>
      </p:grpSpPr>
      <p:sp>
        <p:nvSpPr>
          <p:cNvPr id="2419" name="Google Shape;2419;p26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20" name="Google Shape;2420;p260"/>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21" name="Google Shape;2421;p2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t>In an emergency/crisis:</a:t>
            </a:r>
            <a:endParaRPr sz="6000"/>
          </a:p>
        </p:txBody>
      </p:sp>
      <p:sp>
        <p:nvSpPr>
          <p:cNvPr id="2422" name="Google Shape;2422;p260"/>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423" name="Google Shape;2423;p260"/>
          <p:cNvSpPr txBox="1">
            <a:spLocks noGrp="1"/>
          </p:cNvSpPr>
          <p:nvPr>
            <p:ph type="body" idx="1"/>
          </p:nvPr>
        </p:nvSpPr>
        <p:spPr>
          <a:xfrm>
            <a:off x="838200" y="1253331"/>
            <a:ext cx="10515600" cy="4351338"/>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3000"/>
              <a:t>Usually you will be successful in helping them calm down.</a:t>
            </a:r>
            <a:endParaRPr sz="3000"/>
          </a:p>
          <a:p>
            <a:pPr marL="457200" lvl="0" indent="-342900" algn="l" rtl="0">
              <a:lnSpc>
                <a:spcPct val="90000"/>
              </a:lnSpc>
              <a:spcBef>
                <a:spcPts val="1000"/>
              </a:spcBef>
              <a:spcAft>
                <a:spcPts val="0"/>
              </a:spcAft>
              <a:buClr>
                <a:schemeClr val="dk1"/>
              </a:buClr>
              <a:buSzPts val="1800"/>
              <a:buChar char="•"/>
            </a:pPr>
            <a:r>
              <a:rPr lang="en-US" sz="3000"/>
              <a:t>Occasionally individual may continue to display severe challenging behavior. </a:t>
            </a:r>
            <a:endParaRPr sz="3000"/>
          </a:p>
          <a:p>
            <a:pPr marL="457200" lvl="0" indent="-342900" algn="l" rtl="0">
              <a:lnSpc>
                <a:spcPct val="90000"/>
              </a:lnSpc>
              <a:spcBef>
                <a:spcPts val="1000"/>
              </a:spcBef>
              <a:spcAft>
                <a:spcPts val="0"/>
              </a:spcAft>
              <a:buClr>
                <a:schemeClr val="dk1"/>
              </a:buClr>
              <a:buSzPts val="1800"/>
              <a:buChar char="•"/>
            </a:pPr>
            <a:r>
              <a:rPr lang="en-US" sz="3000"/>
              <a:t>DSPs must work together as a team to protect bystanders.</a:t>
            </a:r>
            <a:endParaRPr sz="3000"/>
          </a:p>
          <a:p>
            <a:pPr marL="457200" lvl="0" indent="-342900" algn="l" rtl="0">
              <a:lnSpc>
                <a:spcPct val="90000"/>
              </a:lnSpc>
              <a:spcBef>
                <a:spcPts val="1000"/>
              </a:spcBef>
              <a:spcAft>
                <a:spcPts val="0"/>
              </a:spcAft>
              <a:buClr>
                <a:schemeClr val="dk1"/>
              </a:buClr>
              <a:buSzPts val="1800"/>
              <a:buChar char="•"/>
            </a:pPr>
            <a:r>
              <a:rPr lang="en-US" sz="3000"/>
              <a:t>DSPs to be trained on procedure: who to call, when to call, and emergency phone numbers.</a:t>
            </a:r>
            <a:endParaRPr sz="3000"/>
          </a:p>
          <a:p>
            <a:pPr marL="457200" lvl="0" indent="-342900" algn="l" rtl="0">
              <a:lnSpc>
                <a:spcPct val="90000"/>
              </a:lnSpc>
              <a:spcBef>
                <a:spcPts val="1000"/>
              </a:spcBef>
              <a:spcAft>
                <a:spcPts val="0"/>
              </a:spcAft>
              <a:buClr>
                <a:schemeClr val="dk1"/>
              </a:buClr>
              <a:buSzPts val="1800"/>
              <a:buChar char="•"/>
            </a:pPr>
            <a:r>
              <a:rPr lang="en-US" sz="3000"/>
              <a:t>Many agencies have emergency access to services and supports. </a:t>
            </a:r>
            <a:endParaRPr sz="3000"/>
          </a:p>
          <a:p>
            <a:pPr marL="457200" lvl="0" indent="-342900" algn="l" rtl="0">
              <a:lnSpc>
                <a:spcPct val="90000"/>
              </a:lnSpc>
              <a:spcBef>
                <a:spcPts val="1000"/>
              </a:spcBef>
              <a:spcAft>
                <a:spcPts val="0"/>
              </a:spcAft>
              <a:buSzPts val="1800"/>
              <a:buChar char="•"/>
            </a:pPr>
            <a:r>
              <a:rPr lang="en-US" sz="3000"/>
              <a:t>Community Mental Health for Central Michigan (CMHCM)and </a:t>
            </a:r>
            <a:r>
              <a:rPr lang="en-US" sz="3200"/>
              <a:t>and Bay Arenac Behavioral Health (BABH)</a:t>
            </a:r>
            <a:r>
              <a:rPr lang="en-US" sz="3000"/>
              <a:t> emergency/after hours access numbers listed in Appendix A. </a:t>
            </a:r>
            <a:endParaRPr sz="3000"/>
          </a:p>
          <a:p>
            <a:pPr marL="457200" lvl="0" indent="-342900" algn="l" rtl="0">
              <a:lnSpc>
                <a:spcPct val="90000"/>
              </a:lnSpc>
              <a:spcBef>
                <a:spcPts val="1000"/>
              </a:spcBef>
              <a:spcAft>
                <a:spcPts val="0"/>
              </a:spcAft>
              <a:buClr>
                <a:schemeClr val="dk1"/>
              </a:buClr>
              <a:buSzPts val="1800"/>
              <a:buChar char="•"/>
            </a:pPr>
            <a:r>
              <a:rPr lang="en-US" sz="3000"/>
              <a:t>DSP decides who to call based on their observations / risk of injury to the individual and others. </a:t>
            </a:r>
            <a:endParaRPr sz="3000"/>
          </a:p>
        </p:txBody>
      </p:sp>
      <p:sp>
        <p:nvSpPr>
          <p:cNvPr id="2424" name="Google Shape;2424;p26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59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8"/>
        <p:cNvGrpSpPr/>
        <p:nvPr/>
      </p:nvGrpSpPr>
      <p:grpSpPr>
        <a:xfrm>
          <a:off x="0" y="0"/>
          <a:ext cx="0" cy="0"/>
          <a:chOff x="0" y="0"/>
          <a:chExt cx="0" cy="0"/>
        </a:xfrm>
      </p:grpSpPr>
      <p:sp>
        <p:nvSpPr>
          <p:cNvPr id="2429" name="Google Shape;2429;p26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30" name="Google Shape;2430;p26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31" name="Google Shape;2431;p261"/>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32" name="Google Shape;2432;p261"/>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en-US" sz="6000"/>
              <a:t>Call 911 When:</a:t>
            </a:r>
            <a:endParaRPr sz="6000"/>
          </a:p>
        </p:txBody>
      </p:sp>
      <p:cxnSp>
        <p:nvCxnSpPr>
          <p:cNvPr id="2433" name="Google Shape;2433;p261"/>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2434" name="Google Shape;2434;p261"/>
          <p:cNvSpPr txBox="1">
            <a:spLocks noGrp="1"/>
          </p:cNvSpPr>
          <p:nvPr>
            <p:ph type="body" idx="1"/>
          </p:nvPr>
        </p:nvSpPr>
        <p:spPr>
          <a:xfrm>
            <a:off x="4769681" y="1670165"/>
            <a:ext cx="6022337" cy="356026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1000"/>
              </a:spcBef>
              <a:spcAft>
                <a:spcPts val="0"/>
              </a:spcAft>
              <a:buSzPts val="1800"/>
              <a:buNone/>
            </a:pPr>
            <a:r>
              <a:rPr lang="en-US" sz="3000"/>
              <a:t>911: If violent/aggressive, with serious risk of physical injury to self or others. Unable to get other individuals to a safe place in the home. </a:t>
            </a:r>
            <a:br>
              <a:rPr lang="en-US" sz="3000"/>
            </a:br>
            <a:endParaRPr sz="3000"/>
          </a:p>
          <a:p>
            <a:pPr marL="0" lvl="0" indent="0" algn="l" rtl="0">
              <a:lnSpc>
                <a:spcPct val="80000"/>
              </a:lnSpc>
              <a:spcBef>
                <a:spcPts val="1000"/>
              </a:spcBef>
              <a:spcAft>
                <a:spcPts val="0"/>
              </a:spcAft>
              <a:buSzPts val="1800"/>
              <a:buNone/>
            </a:pPr>
            <a:r>
              <a:rPr lang="en-US" sz="3000"/>
              <a:t>Call law enforcement/police: if there is a weapon and individual is threatening to harm themselves or others. </a:t>
            </a:r>
            <a:br>
              <a:rPr lang="en-US" sz="3000"/>
            </a:br>
            <a:endParaRPr sz="3000"/>
          </a:p>
          <a:p>
            <a:pPr marL="0" lvl="0" indent="0" algn="l" rtl="0">
              <a:lnSpc>
                <a:spcPct val="80000"/>
              </a:lnSpc>
              <a:spcBef>
                <a:spcPts val="1000"/>
              </a:spcBef>
              <a:spcAft>
                <a:spcPts val="0"/>
              </a:spcAft>
              <a:buSzPts val="1800"/>
              <a:buNone/>
            </a:pPr>
            <a:r>
              <a:rPr lang="en-US" sz="3000"/>
              <a:t>DO NOT try to remove weapon.</a:t>
            </a:r>
            <a:endParaRPr sz="3000"/>
          </a:p>
        </p:txBody>
      </p:sp>
      <p:sp>
        <p:nvSpPr>
          <p:cNvPr id="2435" name="Google Shape;2435;p26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9"/>
        <p:cNvGrpSpPr/>
        <p:nvPr/>
      </p:nvGrpSpPr>
      <p:grpSpPr>
        <a:xfrm>
          <a:off x="0" y="0"/>
          <a:ext cx="0" cy="0"/>
          <a:chOff x="0" y="0"/>
          <a:chExt cx="0" cy="0"/>
        </a:xfrm>
      </p:grpSpPr>
      <p:sp>
        <p:nvSpPr>
          <p:cNvPr id="2440" name="Google Shape;2440;p6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41" name="Google Shape;2441;p62"/>
          <p:cNvSpPr txBox="1">
            <a:spLocks noGrp="1"/>
          </p:cNvSpPr>
          <p:nvPr>
            <p:ph type="title"/>
          </p:nvPr>
        </p:nvSpPr>
        <p:spPr>
          <a:xfrm>
            <a:off x="841248" y="256032"/>
            <a:ext cx="10506456" cy="101498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US" sz="6000"/>
              <a:t>After the crisis: </a:t>
            </a:r>
            <a:endParaRPr sz="6000"/>
          </a:p>
        </p:txBody>
      </p:sp>
      <p:sp>
        <p:nvSpPr>
          <p:cNvPr id="2442" name="Google Shape;2442;p62"/>
          <p:cNvSpPr/>
          <p:nvPr/>
        </p:nvSpPr>
        <p:spPr>
          <a:xfrm>
            <a:off x="865953" y="1634502"/>
            <a:ext cx="10451592"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443" name="Google Shape;2443;p62"/>
          <p:cNvSpPr/>
          <p:nvPr/>
        </p:nvSpPr>
        <p:spPr>
          <a:xfrm rot="10800000" flipH="1">
            <a:off x="841248" y="1538176"/>
            <a:ext cx="1873457" cy="10981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nvGrpSpPr>
          <p:cNvPr id="2444" name="Google Shape;2444;p62"/>
          <p:cNvGrpSpPr/>
          <p:nvPr/>
        </p:nvGrpSpPr>
        <p:grpSpPr>
          <a:xfrm>
            <a:off x="838200" y="1926266"/>
            <a:ext cx="10515599" cy="4357523"/>
            <a:chOff x="0" y="0"/>
            <a:chExt cx="10515599" cy="4357523"/>
          </a:xfrm>
        </p:grpSpPr>
        <p:sp>
          <p:nvSpPr>
            <p:cNvPr id="2445" name="Google Shape;2445;p62"/>
            <p:cNvSpPr/>
            <p:nvPr/>
          </p:nvSpPr>
          <p:spPr>
            <a:xfrm>
              <a:off x="0" y="0"/>
              <a:ext cx="8412480" cy="958655"/>
            </a:xfrm>
            <a:prstGeom prst="roundRect">
              <a:avLst>
                <a:gd name="adj" fmla="val 10000"/>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46" name="Google Shape;2446;p62"/>
            <p:cNvSpPr txBox="1"/>
            <p:nvPr/>
          </p:nvSpPr>
          <p:spPr>
            <a:xfrm>
              <a:off x="28078" y="28078"/>
              <a:ext cx="7297009" cy="902499"/>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Priority #1: safety and well-being of the people living in the home.</a:t>
              </a:r>
              <a:endParaRPr sz="3000" b="0" i="0" u="none" strike="noStrike" cap="none">
                <a:solidFill>
                  <a:schemeClr val="lt1"/>
                </a:solidFill>
                <a:latin typeface="Garamond"/>
                <a:ea typeface="Garamond"/>
                <a:cs typeface="Garamond"/>
                <a:sym typeface="Garamond"/>
              </a:endParaRPr>
            </a:p>
          </p:txBody>
        </p:sp>
        <p:sp>
          <p:nvSpPr>
            <p:cNvPr id="2447" name="Google Shape;2447;p62"/>
            <p:cNvSpPr/>
            <p:nvPr/>
          </p:nvSpPr>
          <p:spPr>
            <a:xfrm>
              <a:off x="704545" y="1132956"/>
              <a:ext cx="8412480" cy="958655"/>
            </a:xfrm>
            <a:prstGeom prst="roundRect">
              <a:avLst>
                <a:gd name="adj" fmla="val 10000"/>
              </a:avLst>
            </a:prstGeom>
            <a:solidFill>
              <a:srgbClr val="5EDDA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48" name="Google Shape;2448;p62"/>
            <p:cNvSpPr txBox="1"/>
            <p:nvPr/>
          </p:nvSpPr>
          <p:spPr>
            <a:xfrm>
              <a:off x="732623" y="1161034"/>
              <a:ext cx="7028652" cy="902499"/>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Make sure the confrontation is over.  Regained self-control? Environment normal?</a:t>
              </a:r>
              <a:endParaRPr sz="3000" b="0" i="0" u="none" strike="noStrike" cap="none">
                <a:solidFill>
                  <a:schemeClr val="lt1"/>
                </a:solidFill>
                <a:latin typeface="Garamond"/>
                <a:ea typeface="Garamond"/>
                <a:cs typeface="Garamond"/>
                <a:sym typeface="Garamond"/>
              </a:endParaRPr>
            </a:p>
          </p:txBody>
        </p:sp>
        <p:sp>
          <p:nvSpPr>
            <p:cNvPr id="2449" name="Google Shape;2449;p62"/>
            <p:cNvSpPr/>
            <p:nvPr/>
          </p:nvSpPr>
          <p:spPr>
            <a:xfrm>
              <a:off x="1398574" y="2265912"/>
              <a:ext cx="8412480" cy="958655"/>
            </a:xfrm>
            <a:prstGeom prst="roundRect">
              <a:avLst>
                <a:gd name="adj" fmla="val 10000"/>
              </a:avLst>
            </a:prstGeom>
            <a:solidFill>
              <a:srgbClr val="AEBE8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50" name="Google Shape;2450;p62"/>
            <p:cNvSpPr txBox="1"/>
            <p:nvPr/>
          </p:nvSpPr>
          <p:spPr>
            <a:xfrm>
              <a:off x="1426652" y="2293990"/>
              <a:ext cx="7039168" cy="902499"/>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Decompress (take time to relieve pressure from confrontation). </a:t>
              </a:r>
              <a:endParaRPr sz="3000" b="0" i="0" u="none" strike="noStrike" cap="none">
                <a:solidFill>
                  <a:schemeClr val="lt1"/>
                </a:solidFill>
                <a:latin typeface="Garamond"/>
                <a:ea typeface="Garamond"/>
                <a:cs typeface="Garamond"/>
                <a:sym typeface="Garamond"/>
              </a:endParaRPr>
            </a:p>
          </p:txBody>
        </p:sp>
        <p:sp>
          <p:nvSpPr>
            <p:cNvPr id="2451" name="Google Shape;2451;p62"/>
            <p:cNvSpPr/>
            <p:nvPr/>
          </p:nvSpPr>
          <p:spPr>
            <a:xfrm>
              <a:off x="2103119" y="3398868"/>
              <a:ext cx="8412480" cy="958655"/>
            </a:xfrm>
            <a:prstGeom prst="roundRect">
              <a:avLst>
                <a:gd name="adj" fmla="val 10000"/>
              </a:avLst>
            </a:prstGeom>
            <a:solidFill>
              <a:srgbClr val="A3A5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52" name="Google Shape;2452;p62"/>
            <p:cNvSpPr txBox="1"/>
            <p:nvPr/>
          </p:nvSpPr>
          <p:spPr>
            <a:xfrm>
              <a:off x="2131197" y="3426946"/>
              <a:ext cx="7028652" cy="902499"/>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000000"/>
                </a:buClr>
                <a:buSzPts val="2200"/>
                <a:buFont typeface="Arial"/>
                <a:buNone/>
              </a:pPr>
              <a:r>
                <a:rPr lang="en-US" sz="3000" b="0" i="0" u="none" strike="noStrike" cap="none">
                  <a:solidFill>
                    <a:schemeClr val="lt1"/>
                  </a:solidFill>
                  <a:latin typeface="Garamond"/>
                  <a:ea typeface="Garamond"/>
                  <a:cs typeface="Garamond"/>
                  <a:sym typeface="Garamond"/>
                </a:rPr>
                <a:t>Debrief / follow-up</a:t>
              </a:r>
              <a:endParaRPr sz="3000" b="0" i="0" u="none" strike="noStrike" cap="none">
                <a:solidFill>
                  <a:schemeClr val="lt1"/>
                </a:solidFill>
                <a:latin typeface="Garamond"/>
                <a:ea typeface="Garamond"/>
                <a:cs typeface="Garamond"/>
                <a:sym typeface="Garamond"/>
              </a:endParaRPr>
            </a:p>
          </p:txBody>
        </p:sp>
        <p:sp>
          <p:nvSpPr>
            <p:cNvPr id="2453" name="Google Shape;2453;p62"/>
            <p:cNvSpPr/>
            <p:nvPr/>
          </p:nvSpPr>
          <p:spPr>
            <a:xfrm>
              <a:off x="7789354" y="734242"/>
              <a:ext cx="623125" cy="623125"/>
            </a:xfrm>
            <a:prstGeom prst="downArrow">
              <a:avLst>
                <a:gd name="adj1" fmla="val 55000"/>
                <a:gd name="adj2" fmla="val 45000"/>
              </a:avLst>
            </a:prstGeom>
            <a:solidFill>
              <a:srgbClr val="CDD1FF">
                <a:alpha val="88235"/>
              </a:srgbClr>
            </a:solidFill>
            <a:ln w="25400" cap="flat" cmpd="sng">
              <a:solidFill>
                <a:srgbClr val="CDD1FF">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54" name="Google Shape;2454;p62"/>
            <p:cNvSpPr txBox="1"/>
            <p:nvPr/>
          </p:nvSpPr>
          <p:spPr>
            <a:xfrm>
              <a:off x="7929557" y="734242"/>
              <a:ext cx="342719" cy="468902"/>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rgbClr val="000000"/>
                </a:solidFill>
                <a:latin typeface="Garamond"/>
                <a:ea typeface="Garamond"/>
                <a:cs typeface="Garamond"/>
                <a:sym typeface="Garamond"/>
              </a:endParaRPr>
            </a:p>
          </p:txBody>
        </p:sp>
        <p:sp>
          <p:nvSpPr>
            <p:cNvPr id="2455" name="Google Shape;2455;p62"/>
            <p:cNvSpPr/>
            <p:nvPr/>
          </p:nvSpPr>
          <p:spPr>
            <a:xfrm>
              <a:off x="8493899" y="1867199"/>
              <a:ext cx="623125" cy="623125"/>
            </a:xfrm>
            <a:prstGeom prst="downArrow">
              <a:avLst>
                <a:gd name="adj1" fmla="val 55000"/>
                <a:gd name="adj2" fmla="val 45000"/>
              </a:avLst>
            </a:prstGeom>
            <a:solidFill>
              <a:srgbClr val="D4F0D4">
                <a:alpha val="88235"/>
              </a:srgbClr>
            </a:solidFill>
            <a:ln w="25400" cap="flat" cmpd="sng">
              <a:solidFill>
                <a:srgbClr val="D4F0D4">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56" name="Google Shape;2456;p62"/>
            <p:cNvSpPr txBox="1"/>
            <p:nvPr/>
          </p:nvSpPr>
          <p:spPr>
            <a:xfrm>
              <a:off x="8634102" y="1867199"/>
              <a:ext cx="342719" cy="468902"/>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rgbClr val="000000"/>
                </a:solidFill>
                <a:latin typeface="Garamond"/>
                <a:ea typeface="Garamond"/>
                <a:cs typeface="Garamond"/>
                <a:sym typeface="Garamond"/>
              </a:endParaRPr>
            </a:p>
          </p:txBody>
        </p:sp>
        <p:sp>
          <p:nvSpPr>
            <p:cNvPr id="2457" name="Google Shape;2457;p62"/>
            <p:cNvSpPr/>
            <p:nvPr/>
          </p:nvSpPr>
          <p:spPr>
            <a:xfrm>
              <a:off x="9187928" y="3000155"/>
              <a:ext cx="623125" cy="623125"/>
            </a:xfrm>
            <a:prstGeom prst="downArrow">
              <a:avLst>
                <a:gd name="adj1" fmla="val 55000"/>
                <a:gd name="adj2" fmla="val 45000"/>
              </a:avLst>
            </a:prstGeom>
            <a:solidFill>
              <a:srgbClr val="E0E0E0">
                <a:alpha val="88235"/>
              </a:srgbClr>
            </a:solidFill>
            <a:ln w="25400" cap="flat" cmpd="sng">
              <a:solidFill>
                <a:srgbClr val="E0E0E0">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458" name="Google Shape;2458;p62"/>
            <p:cNvSpPr txBox="1"/>
            <p:nvPr/>
          </p:nvSpPr>
          <p:spPr>
            <a:xfrm>
              <a:off x="9328131" y="3000155"/>
              <a:ext cx="342719" cy="468902"/>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rgbClr val="000000"/>
                </a:solidFill>
                <a:latin typeface="Garamond"/>
                <a:ea typeface="Garamond"/>
                <a:cs typeface="Garamond"/>
                <a:sym typeface="Garamond"/>
              </a:endParaRPr>
            </a:p>
          </p:txBody>
        </p:sp>
      </p:grpSp>
      <p:sp>
        <p:nvSpPr>
          <p:cNvPr id="2459" name="Google Shape;2459;p6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3"/>
        <p:cNvGrpSpPr/>
        <p:nvPr/>
      </p:nvGrpSpPr>
      <p:grpSpPr>
        <a:xfrm>
          <a:off x="0" y="0"/>
          <a:ext cx="0" cy="0"/>
          <a:chOff x="0" y="0"/>
          <a:chExt cx="0" cy="0"/>
        </a:xfrm>
      </p:grpSpPr>
      <p:sp>
        <p:nvSpPr>
          <p:cNvPr id="2464" name="Google Shape;2464;p26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65" name="Google Shape;2465;p26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66" name="Google Shape;2466;p262"/>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After the crisis: </a:t>
            </a:r>
            <a:endParaRPr sz="6000"/>
          </a:p>
        </p:txBody>
      </p:sp>
      <p:sp>
        <p:nvSpPr>
          <p:cNvPr id="2467" name="Google Shape;2467;p26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468" name="Google Shape;2468;p262"/>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3000"/>
              <a:t>Remember the individual is NOT attacking you although sometimes it may feel that way. </a:t>
            </a:r>
            <a:endParaRPr sz="3000"/>
          </a:p>
          <a:p>
            <a:pPr marL="0" lvl="0" indent="0" algn="l" rtl="0">
              <a:lnSpc>
                <a:spcPct val="90000"/>
              </a:lnSpc>
              <a:spcBef>
                <a:spcPts val="1000"/>
              </a:spcBef>
              <a:spcAft>
                <a:spcPts val="0"/>
              </a:spcAft>
              <a:buSzPts val="1800"/>
              <a:buNone/>
            </a:pPr>
            <a:endParaRPr sz="3000"/>
          </a:p>
          <a:p>
            <a:pPr marL="0" lvl="0" indent="0" algn="l" rtl="0">
              <a:lnSpc>
                <a:spcPct val="90000"/>
              </a:lnSpc>
              <a:spcBef>
                <a:spcPts val="1000"/>
              </a:spcBef>
              <a:spcAft>
                <a:spcPts val="0"/>
              </a:spcAft>
              <a:buSzPts val="1800"/>
              <a:buNone/>
            </a:pPr>
            <a:r>
              <a:rPr lang="en-US" sz="3000"/>
              <a:t>Be careful to be professional and separate personal feelings and reactions.</a:t>
            </a:r>
            <a:endParaRPr sz="3000"/>
          </a:p>
          <a:p>
            <a:pPr marL="0" lvl="0" indent="0" algn="l" rtl="0">
              <a:lnSpc>
                <a:spcPct val="90000"/>
              </a:lnSpc>
              <a:spcBef>
                <a:spcPts val="1000"/>
              </a:spcBef>
              <a:spcAft>
                <a:spcPts val="0"/>
              </a:spcAft>
              <a:buSzPts val="1800"/>
              <a:buNone/>
            </a:pPr>
            <a:endParaRPr sz="3000"/>
          </a:p>
          <a:p>
            <a:pPr marL="0" lvl="0" indent="0" algn="l" rtl="0">
              <a:lnSpc>
                <a:spcPct val="90000"/>
              </a:lnSpc>
              <a:spcBef>
                <a:spcPts val="1000"/>
              </a:spcBef>
              <a:spcAft>
                <a:spcPts val="0"/>
              </a:spcAft>
              <a:buSzPts val="1800"/>
              <a:buNone/>
            </a:pPr>
            <a:r>
              <a:rPr lang="en-US" sz="3000"/>
              <a:t>Treat people with respect and be a good role model.</a:t>
            </a:r>
            <a:endParaRPr sz="3000"/>
          </a:p>
        </p:txBody>
      </p:sp>
      <p:sp>
        <p:nvSpPr>
          <p:cNvPr id="2469" name="Google Shape;2469;p26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4"/>
        <p:cNvGrpSpPr/>
        <p:nvPr/>
      </p:nvGrpSpPr>
      <p:grpSpPr>
        <a:xfrm>
          <a:off x="0" y="0"/>
          <a:ext cx="0" cy="0"/>
          <a:chOff x="0" y="0"/>
          <a:chExt cx="0" cy="0"/>
        </a:xfrm>
      </p:grpSpPr>
      <p:sp>
        <p:nvSpPr>
          <p:cNvPr id="2475" name="Google Shape;2475;p26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76" name="Google Shape;2476;p263"/>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77" name="Google Shape;2477;p263"/>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solidFill>
                  <a:srgbClr val="FFFFFF"/>
                </a:solidFill>
              </a:rPr>
              <a:t>After the crisis: </a:t>
            </a:r>
            <a:endParaRPr/>
          </a:p>
        </p:txBody>
      </p:sp>
      <p:sp>
        <p:nvSpPr>
          <p:cNvPr id="2478" name="Google Shape;2478;p263"/>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479" name="Google Shape;2479;p263"/>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b="1"/>
              <a:t>Debrief</a:t>
            </a:r>
            <a:r>
              <a:rPr lang="en-US"/>
              <a:t> with person involved in the confrontation, if appropriate.</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b="1"/>
              <a:t>Document</a:t>
            </a:r>
            <a:r>
              <a:rPr lang="en-US"/>
              <a:t> on an Incident Report: all physical injuries, unusual behaviors, and actions by DSPs to calm the individual. </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Remember we all become angry sometimes and we almost always have a reason for our anger. </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a:t>Individual may be reacting to trauma/trigger.</a:t>
            </a:r>
            <a:endParaRPr/>
          </a:p>
        </p:txBody>
      </p:sp>
      <p:sp>
        <p:nvSpPr>
          <p:cNvPr id="2480" name="Google Shape;2480;p26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4"/>
        <p:cNvGrpSpPr/>
        <p:nvPr/>
      </p:nvGrpSpPr>
      <p:grpSpPr>
        <a:xfrm>
          <a:off x="0" y="0"/>
          <a:ext cx="0" cy="0"/>
          <a:chOff x="0" y="0"/>
          <a:chExt cx="0" cy="0"/>
        </a:xfrm>
      </p:grpSpPr>
      <p:sp>
        <p:nvSpPr>
          <p:cNvPr id="2485" name="Google Shape;2485;p264"/>
          <p:cNvSpPr/>
          <p:nvPr/>
        </p:nvSpPr>
        <p:spPr>
          <a:xfrm>
            <a:off x="3048" y="4293"/>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86" name="Google Shape;2486;p264"/>
          <p:cNvSpPr/>
          <p:nvPr/>
        </p:nvSpPr>
        <p:spPr>
          <a:xfrm>
            <a:off x="-27843" y="-4297"/>
            <a:ext cx="3156020" cy="68580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87" name="Google Shape;2487;p264"/>
          <p:cNvSpPr txBox="1">
            <a:spLocks noGrp="1"/>
          </p:cNvSpPr>
          <p:nvPr>
            <p:ph type="title"/>
          </p:nvPr>
        </p:nvSpPr>
        <p:spPr>
          <a:xfrm>
            <a:off x="0" y="611121"/>
            <a:ext cx="3200400"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a:solidFill>
                  <a:srgbClr val="FFFFFF"/>
                </a:solidFill>
              </a:rPr>
              <a:t>DEBRIEFING</a:t>
            </a:r>
            <a:endParaRPr sz="3600"/>
          </a:p>
        </p:txBody>
      </p:sp>
      <p:sp>
        <p:nvSpPr>
          <p:cNvPr id="2488" name="Google Shape;2488;p26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2489" name="Google Shape;2489;p264"/>
          <p:cNvSpPr txBox="1">
            <a:spLocks noGrp="1"/>
          </p:cNvSpPr>
          <p:nvPr>
            <p:ph type="body" idx="1"/>
          </p:nvPr>
        </p:nvSpPr>
        <p:spPr>
          <a:xfrm>
            <a:off x="2672216" y="575722"/>
            <a:ext cx="9756372" cy="5585619"/>
          </a:xfrm>
          <a:prstGeom prst="rect">
            <a:avLst/>
          </a:prstGeom>
          <a:noFill/>
          <a:ln>
            <a:noFill/>
          </a:ln>
        </p:spPr>
        <p:txBody>
          <a:bodyPr spcFirstLastPara="1" wrap="square" lIns="91425" tIns="45700" rIns="91425" bIns="45700" anchor="ctr" anchorCtr="0">
            <a:noAutofit/>
          </a:bodyPr>
          <a:lstStyle/>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How did I feel before, during &amp; after confrontation?</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What was person doing before, during &amp; after confrontation?</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What signs of agitation were observed before the confrontation?</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What confrontation avoidance techniques &amp; </a:t>
            </a:r>
            <a:endParaRPr/>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proactive options were used?</a:t>
            </a:r>
            <a:r>
              <a:rPr lang="en-US" sz="2800"/>
              <a:t> </a:t>
            </a:r>
            <a:r>
              <a:rPr lang="en-US" sz="2800">
                <a:latin typeface="Garamond"/>
                <a:ea typeface="Garamond"/>
                <a:cs typeface="Garamond"/>
                <a:sym typeface="Garamond"/>
              </a:rPr>
              <a:t>Result?</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Did other staff assist? If “no” why?</a:t>
            </a:r>
            <a:endParaRPr sz="2800"/>
          </a:p>
          <a:p>
            <a:pPr marL="1371600" lvl="2" indent="-342900" algn="l" rtl="0">
              <a:lnSpc>
                <a:spcPct val="90000"/>
              </a:lnSpc>
              <a:spcBef>
                <a:spcPts val="500"/>
              </a:spcBef>
              <a:spcAft>
                <a:spcPts val="0"/>
              </a:spcAft>
              <a:buSzPts val="1800"/>
              <a:buChar char="•"/>
            </a:pPr>
            <a:r>
              <a:rPr lang="en-US" sz="2400">
                <a:latin typeface="Garamond"/>
                <a:ea typeface="Garamond"/>
                <a:cs typeface="Garamond"/>
                <a:sym typeface="Garamond"/>
              </a:rPr>
              <a:t>If “yes” was communication clear? Were actions coordinated?</a:t>
            </a:r>
            <a:endParaRPr sz="24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Were others present? Were they made safe?</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If the incident happened again, what would I do?</a:t>
            </a:r>
            <a:endParaRPr sz="2800"/>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How will this affect interactions with this individual </a:t>
            </a:r>
            <a:endParaRPr/>
          </a:p>
          <a:p>
            <a:pPr marL="914400" lvl="1" indent="-342900" algn="l" rtl="0">
              <a:lnSpc>
                <a:spcPct val="90000"/>
              </a:lnSpc>
              <a:spcBef>
                <a:spcPts val="500"/>
              </a:spcBef>
              <a:spcAft>
                <a:spcPts val="0"/>
              </a:spcAft>
              <a:buSzPts val="1800"/>
              <a:buChar char="•"/>
            </a:pPr>
            <a:r>
              <a:rPr lang="en-US" sz="2800">
                <a:latin typeface="Garamond"/>
                <a:ea typeface="Garamond"/>
                <a:cs typeface="Garamond"/>
                <a:sym typeface="Garamond"/>
              </a:rPr>
              <a:t>in the future?</a:t>
            </a:r>
            <a:endParaRPr sz="2800"/>
          </a:p>
        </p:txBody>
      </p:sp>
      <p:sp>
        <p:nvSpPr>
          <p:cNvPr id="2490" name="Google Shape;2490;p26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5"/>
        <p:cNvGrpSpPr/>
        <p:nvPr/>
      </p:nvGrpSpPr>
      <p:grpSpPr>
        <a:xfrm>
          <a:off x="0" y="0"/>
          <a:ext cx="0" cy="0"/>
          <a:chOff x="0" y="0"/>
          <a:chExt cx="0" cy="0"/>
        </a:xfrm>
      </p:grpSpPr>
      <p:sp>
        <p:nvSpPr>
          <p:cNvPr id="2496" name="Google Shape;2496;p265"/>
          <p:cNvSpPr/>
          <p:nvPr/>
        </p:nvSpPr>
        <p:spPr>
          <a:xfrm>
            <a:off x="338328" y="303591"/>
            <a:ext cx="4335327" cy="5896743"/>
          </a:xfrm>
          <a:prstGeom prst="rect">
            <a:avLst/>
          </a:prstGeom>
          <a:solidFill>
            <a:schemeClr val="dk1">
              <a:alpha val="13333"/>
            </a:schemeClr>
          </a:solidFill>
          <a:ln w="127000" cap="sq" cmpd="thinThick">
            <a:solidFill>
              <a:schemeClr val="dk1">
                <a:alpha val="823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497" name="Google Shape;2497;p265"/>
          <p:cNvSpPr txBox="1">
            <a:spLocks noGrp="1"/>
          </p:cNvSpPr>
          <p:nvPr>
            <p:ph type="title"/>
          </p:nvPr>
        </p:nvSpPr>
        <p:spPr>
          <a:xfrm>
            <a:off x="594360" y="637125"/>
            <a:ext cx="3802276"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t>In summary</a:t>
            </a:r>
            <a:endParaRPr sz="6000"/>
          </a:p>
        </p:txBody>
      </p:sp>
      <p:grpSp>
        <p:nvGrpSpPr>
          <p:cNvPr id="2498" name="Google Shape;2498;p265"/>
          <p:cNvGrpSpPr/>
          <p:nvPr/>
        </p:nvGrpSpPr>
        <p:grpSpPr>
          <a:xfrm>
            <a:off x="5072992" y="488490"/>
            <a:ext cx="6588691" cy="5968678"/>
            <a:chOff x="0" y="7846"/>
            <a:chExt cx="6588691" cy="5881050"/>
          </a:xfrm>
        </p:grpSpPr>
        <p:sp>
          <p:nvSpPr>
            <p:cNvPr id="2499" name="Google Shape;2499;p265"/>
            <p:cNvSpPr/>
            <p:nvPr/>
          </p:nvSpPr>
          <p:spPr>
            <a:xfrm>
              <a:off x="0" y="7846"/>
              <a:ext cx="6588691" cy="1310400"/>
            </a:xfrm>
            <a:prstGeom prst="roundRect">
              <a:avLst>
                <a:gd name="adj" fmla="val 16667"/>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00" name="Google Shape;2500;p265"/>
            <p:cNvSpPr txBox="1"/>
            <p:nvPr/>
          </p:nvSpPr>
          <p:spPr>
            <a:xfrm>
              <a:off x="63968" y="71814"/>
              <a:ext cx="6460755" cy="1182464"/>
            </a:xfrm>
            <a:prstGeom prst="rect">
              <a:avLst/>
            </a:prstGeom>
            <a:noFill/>
            <a:ln>
              <a:noFill/>
            </a:ln>
          </p:spPr>
          <p:txBody>
            <a:bodyPr spcFirstLastPara="1" wrap="square" lIns="133350" tIns="133350" rIns="133350" bIns="133350" anchor="ctr" anchorCtr="0">
              <a:noAutofit/>
            </a:bodyPr>
            <a:lstStyle/>
            <a:p>
              <a:pPr marL="0" marR="0" lvl="0" indent="0" algn="l" rtl="0">
                <a:lnSpc>
                  <a:spcPct val="90000"/>
                </a:lnSpc>
                <a:spcBef>
                  <a:spcPts val="0"/>
                </a:spcBef>
                <a:spcAft>
                  <a:spcPts val="0"/>
                </a:spcAft>
                <a:buClr>
                  <a:srgbClr val="000000"/>
                </a:buClr>
                <a:buSzPts val="3500"/>
                <a:buFont typeface="Arial"/>
                <a:buNone/>
              </a:pPr>
              <a:r>
                <a:rPr lang="en-US" sz="3000" b="0" i="0" u="none" strike="noStrike" cap="none">
                  <a:solidFill>
                    <a:schemeClr val="lt1"/>
                  </a:solidFill>
                  <a:latin typeface="Garamond"/>
                  <a:ea typeface="Garamond"/>
                  <a:cs typeface="Garamond"/>
                  <a:sym typeface="Garamond"/>
                </a:rPr>
                <a:t>DSPs have tools to help support individuals they work with.</a:t>
              </a:r>
              <a:endParaRPr sz="3000" b="0" i="0" u="none" strike="noStrike" cap="none">
                <a:solidFill>
                  <a:schemeClr val="lt1"/>
                </a:solidFill>
                <a:latin typeface="Garamond"/>
                <a:ea typeface="Garamond"/>
                <a:cs typeface="Garamond"/>
                <a:sym typeface="Garamond"/>
              </a:endParaRPr>
            </a:p>
          </p:txBody>
        </p:sp>
        <p:sp>
          <p:nvSpPr>
            <p:cNvPr id="2501" name="Google Shape;2501;p265"/>
            <p:cNvSpPr/>
            <p:nvPr/>
          </p:nvSpPr>
          <p:spPr>
            <a:xfrm>
              <a:off x="0" y="1318246"/>
              <a:ext cx="6588691" cy="326025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02" name="Google Shape;2502;p265"/>
            <p:cNvSpPr txBox="1"/>
            <p:nvPr/>
          </p:nvSpPr>
          <p:spPr>
            <a:xfrm>
              <a:off x="0" y="1318246"/>
              <a:ext cx="6588691" cy="3260250"/>
            </a:xfrm>
            <a:prstGeom prst="rect">
              <a:avLst/>
            </a:prstGeom>
            <a:noFill/>
            <a:ln>
              <a:noFill/>
            </a:ln>
          </p:spPr>
          <p:txBody>
            <a:bodyPr spcFirstLastPara="1" wrap="square" lIns="209175" tIns="44450" rIns="248900" bIns="44450" anchor="t" anchorCtr="0">
              <a:noAutofit/>
            </a:bodyPr>
            <a:lstStyle/>
            <a:p>
              <a:pPr marL="228600" marR="0" lvl="1" indent="-228600" algn="l" rtl="0">
                <a:lnSpc>
                  <a:spcPct val="90000"/>
                </a:lnSpc>
                <a:spcBef>
                  <a:spcPts val="0"/>
                </a:spcBef>
                <a:spcAft>
                  <a:spcPts val="0"/>
                </a:spcAft>
                <a:buClr>
                  <a:srgbClr val="000000"/>
                </a:buClr>
                <a:buSzPts val="2700"/>
                <a:buFont typeface="Arial"/>
                <a:buChar char="•"/>
              </a:pPr>
              <a:r>
                <a:rPr lang="en-US" sz="2700" b="0" i="0" u="none" strike="noStrike" cap="none">
                  <a:solidFill>
                    <a:srgbClr val="000000"/>
                  </a:solidFill>
                  <a:latin typeface="Garamond"/>
                  <a:ea typeface="Garamond"/>
                  <a:cs typeface="Garamond"/>
                  <a:sym typeface="Garamond"/>
                </a:rPr>
                <a:t>Ability to look at challenging behavior from all angles.</a:t>
              </a:r>
              <a:endParaRPr sz="27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540"/>
                </a:spcBef>
                <a:spcAft>
                  <a:spcPts val="0"/>
                </a:spcAft>
                <a:buClr>
                  <a:srgbClr val="000000"/>
                </a:buClr>
                <a:buSzPts val="2700"/>
                <a:buFont typeface="Arial"/>
                <a:buChar char="•"/>
              </a:pPr>
              <a:r>
                <a:rPr lang="en-US" sz="2700" b="0" i="0" u="none" strike="noStrike" cap="none">
                  <a:solidFill>
                    <a:srgbClr val="000000"/>
                  </a:solidFill>
                  <a:latin typeface="Garamond"/>
                  <a:ea typeface="Garamond"/>
                  <a:cs typeface="Garamond"/>
                  <a:sym typeface="Garamond"/>
                </a:rPr>
                <a:t>Figure out what challenging behavior is communicating. </a:t>
              </a:r>
              <a:endParaRPr sz="27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540"/>
                </a:spcBef>
                <a:spcAft>
                  <a:spcPts val="0"/>
                </a:spcAft>
                <a:buClr>
                  <a:srgbClr val="000000"/>
                </a:buClr>
                <a:buSzPts val="2700"/>
                <a:buFont typeface="Arial"/>
                <a:buChar char="•"/>
              </a:pPr>
              <a:r>
                <a:rPr lang="en-US" sz="2700" b="0" i="0" u="none" strike="noStrike" cap="none">
                  <a:solidFill>
                    <a:srgbClr val="000000"/>
                  </a:solidFill>
                  <a:latin typeface="Garamond"/>
                  <a:ea typeface="Garamond"/>
                  <a:cs typeface="Garamond"/>
                  <a:sym typeface="Garamond"/>
                </a:rPr>
                <a:t>Examine individual’s quality of life. </a:t>
              </a:r>
              <a:endParaRPr sz="27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540"/>
                </a:spcBef>
                <a:spcAft>
                  <a:spcPts val="0"/>
                </a:spcAft>
                <a:buClr>
                  <a:srgbClr val="000000"/>
                </a:buClr>
                <a:buSzPts val="2700"/>
                <a:buFont typeface="Arial"/>
                <a:buChar char="•"/>
              </a:pPr>
              <a:r>
                <a:rPr lang="en-US" sz="2700" b="0" i="0" u="none" strike="noStrike" cap="none">
                  <a:solidFill>
                    <a:srgbClr val="000000"/>
                  </a:solidFill>
                  <a:latin typeface="Garamond"/>
                  <a:ea typeface="Garamond"/>
                  <a:cs typeface="Garamond"/>
                  <a:sym typeface="Garamond"/>
                </a:rPr>
                <a:t>Examine environment for improvements.</a:t>
              </a:r>
              <a:endParaRPr sz="27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540"/>
                </a:spcBef>
                <a:spcAft>
                  <a:spcPts val="0"/>
                </a:spcAft>
                <a:buClr>
                  <a:srgbClr val="000000"/>
                </a:buClr>
                <a:buSzPts val="2700"/>
                <a:buFont typeface="Arial"/>
                <a:buChar char="•"/>
              </a:pPr>
              <a:r>
                <a:rPr lang="en-US" sz="2700" b="0" i="0" u="none" strike="noStrike" cap="none">
                  <a:solidFill>
                    <a:srgbClr val="000000"/>
                  </a:solidFill>
                  <a:latin typeface="Garamond"/>
                  <a:ea typeface="Garamond"/>
                  <a:cs typeface="Garamond"/>
                  <a:sym typeface="Garamond"/>
                </a:rPr>
                <a:t>Respect individual’s choices.</a:t>
              </a:r>
              <a:endParaRPr sz="2700" b="0" i="0" u="none" strike="noStrike" cap="none">
                <a:solidFill>
                  <a:srgbClr val="000000"/>
                </a:solidFill>
                <a:latin typeface="Garamond"/>
                <a:ea typeface="Garamond"/>
                <a:cs typeface="Garamond"/>
                <a:sym typeface="Garamond"/>
              </a:endParaRPr>
            </a:p>
            <a:p>
              <a:pPr marL="228600" marR="0" lvl="1" indent="-228600" algn="l" rtl="0">
                <a:lnSpc>
                  <a:spcPct val="90000"/>
                </a:lnSpc>
                <a:spcBef>
                  <a:spcPts val="540"/>
                </a:spcBef>
                <a:spcAft>
                  <a:spcPts val="0"/>
                </a:spcAft>
                <a:buClr>
                  <a:srgbClr val="000000"/>
                </a:buClr>
                <a:buSzPts val="2700"/>
                <a:buFont typeface="Arial"/>
                <a:buChar char="•"/>
              </a:pPr>
              <a:r>
                <a:rPr lang="en-US" sz="2700" b="0" i="0" u="none" strike="noStrike" cap="none">
                  <a:solidFill>
                    <a:srgbClr val="000000"/>
                  </a:solidFill>
                  <a:latin typeface="Garamond"/>
                  <a:ea typeface="Garamond"/>
                  <a:cs typeface="Garamond"/>
                  <a:sym typeface="Garamond"/>
                </a:rPr>
                <a:t>Have dependable support team. </a:t>
              </a:r>
              <a:endParaRPr sz="2700" b="0" i="0" u="none" strike="noStrike" cap="none">
                <a:solidFill>
                  <a:srgbClr val="000000"/>
                </a:solidFill>
                <a:latin typeface="Garamond"/>
                <a:ea typeface="Garamond"/>
                <a:cs typeface="Garamond"/>
                <a:sym typeface="Garamond"/>
              </a:endParaRPr>
            </a:p>
          </p:txBody>
        </p:sp>
        <p:sp>
          <p:nvSpPr>
            <p:cNvPr id="2503" name="Google Shape;2503;p265"/>
            <p:cNvSpPr/>
            <p:nvPr/>
          </p:nvSpPr>
          <p:spPr>
            <a:xfrm>
              <a:off x="0" y="4578496"/>
              <a:ext cx="6588691" cy="1310400"/>
            </a:xfrm>
            <a:prstGeom prst="roundRect">
              <a:avLst>
                <a:gd name="adj" fmla="val 16667"/>
              </a:avLst>
            </a:prstGeom>
            <a:solidFill>
              <a:srgbClr val="A3A5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04" name="Google Shape;2504;p265"/>
            <p:cNvSpPr txBox="1"/>
            <p:nvPr/>
          </p:nvSpPr>
          <p:spPr>
            <a:xfrm>
              <a:off x="63958" y="4782218"/>
              <a:ext cx="6460800" cy="1042800"/>
            </a:xfrm>
            <a:prstGeom prst="rect">
              <a:avLst/>
            </a:prstGeom>
            <a:noFill/>
            <a:ln>
              <a:noFill/>
            </a:ln>
          </p:spPr>
          <p:txBody>
            <a:bodyPr spcFirstLastPara="1" wrap="square" lIns="133350" tIns="133350" rIns="133350" bIns="133350" anchor="ctr" anchorCtr="0">
              <a:noAutofit/>
            </a:bodyPr>
            <a:lstStyle/>
            <a:p>
              <a:pPr marL="0" marR="0" lvl="0" indent="0" algn="l" rtl="0">
                <a:lnSpc>
                  <a:spcPct val="90000"/>
                </a:lnSpc>
                <a:spcBef>
                  <a:spcPts val="0"/>
                </a:spcBef>
                <a:spcAft>
                  <a:spcPts val="0"/>
                </a:spcAft>
                <a:buClr>
                  <a:srgbClr val="000000"/>
                </a:buClr>
                <a:buSzPts val="3500"/>
                <a:buFont typeface="Arial"/>
                <a:buNone/>
              </a:pPr>
              <a:r>
                <a:rPr lang="en-US" sz="3000" b="0" i="0" u="none" strike="noStrike" cap="none">
                  <a:solidFill>
                    <a:schemeClr val="lt1"/>
                  </a:solidFill>
                  <a:latin typeface="Garamond"/>
                  <a:ea typeface="Garamond"/>
                  <a:cs typeface="Garamond"/>
                  <a:sym typeface="Garamond"/>
                </a:rPr>
                <a:t>Work as united support team, being flexible with support needed. </a:t>
              </a:r>
              <a:endParaRPr sz="3000" b="0" i="0" u="none" strike="noStrike" cap="none">
                <a:solidFill>
                  <a:schemeClr val="lt1"/>
                </a:solidFill>
                <a:latin typeface="Garamond"/>
                <a:ea typeface="Garamond"/>
                <a:cs typeface="Garamond"/>
                <a:sym typeface="Garamond"/>
              </a:endParaRPr>
            </a:p>
          </p:txBody>
        </p:sp>
      </p:grpSp>
      <p:sp>
        <p:nvSpPr>
          <p:cNvPr id="2505" name="Google Shape;2505;p26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0"/>
        <p:cNvGrpSpPr/>
        <p:nvPr/>
      </p:nvGrpSpPr>
      <p:grpSpPr>
        <a:xfrm>
          <a:off x="0" y="0"/>
          <a:ext cx="0" cy="0"/>
          <a:chOff x="0" y="0"/>
          <a:chExt cx="0" cy="0"/>
        </a:xfrm>
      </p:grpSpPr>
      <p:sp>
        <p:nvSpPr>
          <p:cNvPr id="2511" name="Google Shape;2511;p266"/>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grpSp>
        <p:nvGrpSpPr>
          <p:cNvPr id="2512" name="Google Shape;2512;p266"/>
          <p:cNvGrpSpPr/>
          <p:nvPr/>
        </p:nvGrpSpPr>
        <p:grpSpPr>
          <a:xfrm rot="5400000">
            <a:off x="-2340441" y="2666183"/>
            <a:ext cx="5860051" cy="527712"/>
            <a:chOff x="6081624" y="1998368"/>
            <a:chExt cx="5613457" cy="782175"/>
          </a:xfrm>
        </p:grpSpPr>
        <p:sp>
          <p:nvSpPr>
            <p:cNvPr id="2513" name="Google Shape;2513;p266"/>
            <p:cNvSpPr/>
            <p:nvPr/>
          </p:nvSpPr>
          <p:spPr>
            <a:xfrm rot="5400000">
              <a:off x="11228040" y="2313027"/>
              <a:ext cx="781700"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514" name="Google Shape;2514;p266"/>
            <p:cNvSpPr/>
            <p:nvPr/>
          </p:nvSpPr>
          <p:spPr>
            <a:xfrm rot="10800000">
              <a:off x="6081624" y="1998844"/>
              <a:ext cx="5372968" cy="7816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grpSp>
      <p:sp>
        <p:nvSpPr>
          <p:cNvPr id="2515" name="Google Shape;2515;p266"/>
          <p:cNvSpPr/>
          <p:nvPr/>
        </p:nvSpPr>
        <p:spPr>
          <a:xfrm>
            <a:off x="579528" y="922919"/>
            <a:ext cx="11111729" cy="5461252"/>
          </a:xfrm>
          <a:prstGeom prst="rect">
            <a:avLst/>
          </a:prstGeom>
          <a:solidFill>
            <a:schemeClr val="lt1"/>
          </a:solidFill>
          <a:ln>
            <a:noFill/>
          </a:ln>
          <a:effectLst>
            <a:outerShdw blurRad="139700" dist="127000" dir="5400000"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516" name="Google Shape;2516;p266"/>
          <p:cNvSpPr txBox="1">
            <a:spLocks noGrp="1"/>
          </p:cNvSpPr>
          <p:nvPr>
            <p:ph type="title"/>
          </p:nvPr>
        </p:nvSpPr>
        <p:spPr>
          <a:xfrm>
            <a:off x="1282963" y="1238081"/>
            <a:ext cx="9849751" cy="72850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1800"/>
              <a:buNone/>
            </a:pPr>
            <a:r>
              <a:rPr lang="en-US" sz="6000"/>
              <a:t>Support those with challenging behavior by: </a:t>
            </a:r>
            <a:endParaRPr sz="6000"/>
          </a:p>
        </p:txBody>
      </p:sp>
      <p:sp>
        <p:nvSpPr>
          <p:cNvPr id="2517" name="Google Shape;2517;p266"/>
          <p:cNvSpPr txBox="1">
            <a:spLocks noGrp="1"/>
          </p:cNvSpPr>
          <p:nvPr>
            <p:ph type="body" idx="1"/>
          </p:nvPr>
        </p:nvSpPr>
        <p:spPr>
          <a:xfrm>
            <a:off x="1210516" y="2047655"/>
            <a:ext cx="9849751" cy="4249235"/>
          </a:xfrm>
          <a:prstGeom prst="rect">
            <a:avLst/>
          </a:prstGeom>
          <a:noFill/>
          <a:ln>
            <a:noFill/>
          </a:ln>
        </p:spPr>
        <p:txBody>
          <a:bodyPr spcFirstLastPara="1" wrap="square" lIns="91425" tIns="45700" rIns="91425" bIns="45700" anchor="ctr" anchorCtr="0">
            <a:normAutofit/>
          </a:bodyPr>
          <a:lstStyle/>
          <a:p>
            <a:pPr marL="342900" lvl="0" indent="-342900" algn="l" rtl="0">
              <a:lnSpc>
                <a:spcPct val="70000"/>
              </a:lnSpc>
              <a:spcBef>
                <a:spcPts val="1000"/>
              </a:spcBef>
              <a:spcAft>
                <a:spcPts val="0"/>
              </a:spcAft>
              <a:buSzPts val="1800"/>
              <a:buAutoNum type="arabicPeriod"/>
            </a:pPr>
            <a:r>
              <a:rPr lang="en-US" sz="2220"/>
              <a:t>Getting to know the person. </a:t>
            </a:r>
            <a:endParaRPr sz="3700"/>
          </a:p>
          <a:p>
            <a:pPr marL="342900" lvl="0" indent="-342900" algn="l" rtl="0">
              <a:lnSpc>
                <a:spcPct val="70000"/>
              </a:lnSpc>
              <a:spcBef>
                <a:spcPts val="1000"/>
              </a:spcBef>
              <a:spcAft>
                <a:spcPts val="0"/>
              </a:spcAft>
              <a:buSzPts val="1800"/>
              <a:buAutoNum type="arabicPeriod"/>
            </a:pPr>
            <a:r>
              <a:rPr lang="en-US" sz="2220"/>
              <a:t>Remembering all behavior is a form of communication. </a:t>
            </a:r>
            <a:endParaRPr sz="3700"/>
          </a:p>
          <a:p>
            <a:pPr marL="342900" lvl="0" indent="-342900" algn="l" rtl="0">
              <a:lnSpc>
                <a:spcPct val="70000"/>
              </a:lnSpc>
              <a:spcBef>
                <a:spcPts val="1000"/>
              </a:spcBef>
              <a:spcAft>
                <a:spcPts val="0"/>
              </a:spcAft>
              <a:buSzPts val="1800"/>
              <a:buAutoNum type="arabicPeriod"/>
            </a:pPr>
            <a:r>
              <a:rPr lang="en-US" sz="2220"/>
              <a:t>Helping person with severe challenging behavior develop a positive behavior support plan. </a:t>
            </a:r>
            <a:endParaRPr sz="3700"/>
          </a:p>
          <a:p>
            <a:pPr marL="342900" lvl="0" indent="-342900" algn="l" rtl="0">
              <a:lnSpc>
                <a:spcPct val="70000"/>
              </a:lnSpc>
              <a:spcBef>
                <a:spcPts val="1000"/>
              </a:spcBef>
              <a:spcAft>
                <a:spcPts val="0"/>
              </a:spcAft>
              <a:buSzPts val="1800"/>
              <a:buAutoNum type="arabicPeriod"/>
            </a:pPr>
            <a:r>
              <a:rPr lang="en-US" sz="2220"/>
              <a:t>Not assuming the worst about the person. </a:t>
            </a:r>
            <a:endParaRPr sz="3700"/>
          </a:p>
          <a:p>
            <a:pPr marL="342900" lvl="0" indent="-342900" algn="l" rtl="0">
              <a:lnSpc>
                <a:spcPct val="70000"/>
              </a:lnSpc>
              <a:spcBef>
                <a:spcPts val="1000"/>
              </a:spcBef>
              <a:spcAft>
                <a:spcPts val="0"/>
              </a:spcAft>
              <a:buSzPts val="1800"/>
              <a:buAutoNum type="arabicPeriod"/>
            </a:pPr>
            <a:r>
              <a:rPr lang="en-US" sz="2220"/>
              <a:t>Relationships make all the difference. </a:t>
            </a:r>
            <a:endParaRPr sz="3700"/>
          </a:p>
          <a:p>
            <a:pPr marL="342900" lvl="0" indent="-342900" algn="l" rtl="0">
              <a:lnSpc>
                <a:spcPct val="70000"/>
              </a:lnSpc>
              <a:spcBef>
                <a:spcPts val="1000"/>
              </a:spcBef>
              <a:spcAft>
                <a:spcPts val="0"/>
              </a:spcAft>
              <a:buSzPts val="1800"/>
              <a:buFont typeface="Garamond"/>
              <a:buAutoNum type="arabicPeriod"/>
            </a:pPr>
            <a:r>
              <a:rPr lang="en-US" sz="2220"/>
              <a:t>Helping the person develop a positive identity. </a:t>
            </a:r>
            <a:endParaRPr sz="3700"/>
          </a:p>
          <a:p>
            <a:pPr marL="342900" lvl="0" indent="-342900" algn="l" rtl="0">
              <a:lnSpc>
                <a:spcPct val="70000"/>
              </a:lnSpc>
              <a:spcBef>
                <a:spcPts val="1000"/>
              </a:spcBef>
              <a:spcAft>
                <a:spcPts val="0"/>
              </a:spcAft>
              <a:buSzPts val="1800"/>
              <a:buFont typeface="Garamond"/>
              <a:buAutoNum type="arabicPeriod"/>
            </a:pPr>
            <a:r>
              <a:rPr lang="en-US" sz="2220"/>
              <a:t>Giving choices instead of requiring or demanding the person do something. </a:t>
            </a:r>
            <a:endParaRPr sz="3700"/>
          </a:p>
          <a:p>
            <a:pPr marL="342900" lvl="0" indent="-342900" algn="l" rtl="0">
              <a:lnSpc>
                <a:spcPct val="70000"/>
              </a:lnSpc>
              <a:spcBef>
                <a:spcPts val="1000"/>
              </a:spcBef>
              <a:spcAft>
                <a:spcPts val="0"/>
              </a:spcAft>
              <a:buSzPts val="1800"/>
              <a:buFont typeface="Garamond"/>
              <a:buAutoNum type="arabicPeriod"/>
            </a:pPr>
            <a:r>
              <a:rPr lang="en-US" sz="2220"/>
              <a:t>Helping the individual to have more FUN. </a:t>
            </a:r>
            <a:endParaRPr sz="3700"/>
          </a:p>
          <a:p>
            <a:pPr marL="342900" lvl="0" indent="-342900" algn="l" rtl="0">
              <a:lnSpc>
                <a:spcPct val="70000"/>
              </a:lnSpc>
              <a:spcBef>
                <a:spcPts val="1000"/>
              </a:spcBef>
              <a:spcAft>
                <a:spcPts val="0"/>
              </a:spcAft>
              <a:buSzPts val="1800"/>
              <a:buFont typeface="Garamond"/>
              <a:buAutoNum type="arabicPeriod"/>
            </a:pPr>
            <a:r>
              <a:rPr lang="en-US" sz="2220"/>
              <a:t>Establishing good relationships with your coworkers, mental health professionals, family member, guardians, doctors. </a:t>
            </a:r>
            <a:endParaRPr sz="3700"/>
          </a:p>
          <a:p>
            <a:pPr marL="342900" lvl="0" indent="-342900" algn="l" rtl="0">
              <a:lnSpc>
                <a:spcPct val="70000"/>
              </a:lnSpc>
              <a:spcBef>
                <a:spcPts val="1000"/>
              </a:spcBef>
              <a:spcAft>
                <a:spcPts val="0"/>
              </a:spcAft>
              <a:buSzPts val="1800"/>
              <a:buFont typeface="Garamond"/>
              <a:buAutoNum type="arabicPeriod"/>
            </a:pPr>
            <a:r>
              <a:rPr lang="en-US" sz="2220"/>
              <a:t>Developing a support plan for yourself and co-workers. </a:t>
            </a:r>
            <a:endParaRPr sz="3700"/>
          </a:p>
        </p:txBody>
      </p:sp>
      <p:sp>
        <p:nvSpPr>
          <p:cNvPr id="2518" name="Google Shape;2518;p26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23"/>
        <p:cNvGrpSpPr/>
        <p:nvPr/>
      </p:nvGrpSpPr>
      <p:grpSpPr>
        <a:xfrm>
          <a:off x="0" y="0"/>
          <a:ext cx="0" cy="0"/>
          <a:chOff x="0" y="0"/>
          <a:chExt cx="0" cy="0"/>
        </a:xfrm>
      </p:grpSpPr>
      <p:sp>
        <p:nvSpPr>
          <p:cNvPr id="2524" name="Google Shape;2524;p267"/>
          <p:cNvSpPr/>
          <p:nvPr/>
        </p:nvSpPr>
        <p:spPr>
          <a:xfrm>
            <a:off x="0" y="0"/>
            <a:ext cx="10910292"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525" name="Google Shape;2525;p267"/>
          <p:cNvPicPr preferRelativeResize="0"/>
          <p:nvPr/>
        </p:nvPicPr>
        <p:blipFill rotWithShape="1">
          <a:blip r:embed="rId3">
            <a:alphaModFix/>
          </a:blip>
          <a:srcRect l="42953" t="3961" b="3961"/>
          <a:stretch/>
        </p:blipFill>
        <p:spPr>
          <a:xfrm>
            <a:off x="0" y="1"/>
            <a:ext cx="7554138" cy="6857999"/>
          </a:xfrm>
          <a:custGeom>
            <a:avLst/>
            <a:gdLst/>
            <a:ahLst/>
            <a:cxnLst/>
            <a:rect l="l" t="t" r="r" b="b"/>
            <a:pathLst>
              <a:path w="7554138" h="6857999" extrusionOk="0">
                <a:moveTo>
                  <a:pt x="0" y="0"/>
                </a:moveTo>
                <a:lnTo>
                  <a:pt x="7554138" y="0"/>
                </a:lnTo>
                <a:lnTo>
                  <a:pt x="7554138" y="6857999"/>
                </a:lnTo>
                <a:lnTo>
                  <a:pt x="0" y="6857999"/>
                </a:lnTo>
                <a:close/>
              </a:path>
            </a:pathLst>
          </a:custGeom>
          <a:noFill/>
          <a:ln>
            <a:noFill/>
          </a:ln>
        </p:spPr>
      </p:pic>
      <p:sp>
        <p:nvSpPr>
          <p:cNvPr id="2526" name="Google Shape;2526;p267"/>
          <p:cNvSpPr txBox="1">
            <a:spLocks noGrp="1"/>
          </p:cNvSpPr>
          <p:nvPr>
            <p:ph type="title"/>
          </p:nvPr>
        </p:nvSpPr>
        <p:spPr>
          <a:xfrm>
            <a:off x="798576" y="3028156"/>
            <a:ext cx="3608784" cy="8016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Remember!</a:t>
            </a:r>
            <a:endParaRPr sz="6000"/>
          </a:p>
        </p:txBody>
      </p:sp>
      <p:sp>
        <p:nvSpPr>
          <p:cNvPr id="2527" name="Google Shape;2527;p267"/>
          <p:cNvSpPr/>
          <p:nvPr/>
        </p:nvSpPr>
        <p:spPr>
          <a:xfrm>
            <a:off x="6800850" y="0"/>
            <a:ext cx="539115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528" name="Google Shape;2528;p267"/>
          <p:cNvSpPr txBox="1">
            <a:spLocks noGrp="1"/>
          </p:cNvSpPr>
          <p:nvPr>
            <p:ph type="body" idx="1"/>
          </p:nvPr>
        </p:nvSpPr>
        <p:spPr>
          <a:xfrm>
            <a:off x="6172200" y="804672"/>
            <a:ext cx="5221224" cy="52303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3000">
                <a:solidFill>
                  <a:srgbClr val="000000"/>
                </a:solidFill>
              </a:rPr>
              <a:t>Your role as a Direct Support Professional has an immediate impact everyday on the people to which you provide services. </a:t>
            </a:r>
            <a:endParaRPr sz="3000"/>
          </a:p>
        </p:txBody>
      </p:sp>
      <p:sp>
        <p:nvSpPr>
          <p:cNvPr id="2529" name="Google Shape;2529;p26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3"/>
        <p:cNvGrpSpPr/>
        <p:nvPr/>
      </p:nvGrpSpPr>
      <p:grpSpPr>
        <a:xfrm>
          <a:off x="0" y="0"/>
          <a:ext cx="0" cy="0"/>
          <a:chOff x="0" y="0"/>
          <a:chExt cx="0" cy="0"/>
        </a:xfrm>
      </p:grpSpPr>
      <p:sp>
        <p:nvSpPr>
          <p:cNvPr id="2534" name="Google Shape;2534;p18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2535" name="Google Shape;2535;p180"/>
          <p:cNvGrpSpPr/>
          <p:nvPr/>
        </p:nvGrpSpPr>
        <p:grpSpPr>
          <a:xfrm>
            <a:off x="2011680" y="1097587"/>
            <a:ext cx="1128383" cy="847206"/>
            <a:chOff x="7393391" y="606484"/>
            <a:chExt cx="1128383" cy="847206"/>
          </a:xfrm>
        </p:grpSpPr>
        <p:sp>
          <p:nvSpPr>
            <p:cNvPr id="2536" name="Google Shape;2536;p180"/>
            <p:cNvSpPr/>
            <p:nvPr/>
          </p:nvSpPr>
          <p:spPr>
            <a:xfrm>
              <a:off x="7393391" y="858310"/>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537" name="Google Shape;2537;p180"/>
            <p:cNvSpPr/>
            <p:nvPr/>
          </p:nvSpPr>
          <p:spPr>
            <a:xfrm>
              <a:off x="7971281" y="606484"/>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grpSp>
      <p:sp>
        <p:nvSpPr>
          <p:cNvPr id="2538" name="Google Shape;2538;p180"/>
          <p:cNvSpPr txBox="1">
            <a:spLocks noGrp="1"/>
          </p:cNvSpPr>
          <p:nvPr>
            <p:ph type="ctrTitle"/>
          </p:nvPr>
        </p:nvSpPr>
        <p:spPr>
          <a:xfrm>
            <a:off x="2011680" y="1950100"/>
            <a:ext cx="8247888" cy="24072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orbel"/>
              <a:buNone/>
            </a:pPr>
            <a:r>
              <a:rPr lang="en-US" sz="6800"/>
              <a:t>Recovery</a:t>
            </a:r>
            <a:br>
              <a:rPr lang="en-US" sz="6800"/>
            </a:br>
            <a:r>
              <a:rPr lang="en-US" sz="6800"/>
              <a:t>is Changing Everything</a:t>
            </a:r>
            <a:endParaRPr/>
          </a:p>
        </p:txBody>
      </p:sp>
      <p:sp>
        <p:nvSpPr>
          <p:cNvPr id="2539" name="Google Shape;2539;p180"/>
          <p:cNvSpPr txBox="1">
            <a:spLocks noGrp="1"/>
          </p:cNvSpPr>
          <p:nvPr>
            <p:ph type="subTitle" idx="1"/>
          </p:nvPr>
        </p:nvSpPr>
        <p:spPr>
          <a:xfrm>
            <a:off x="2011680" y="4562856"/>
            <a:ext cx="8229600" cy="12252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16"/>
              <a:buNone/>
            </a:pPr>
            <a:r>
              <a:rPr lang="en-US" sz="1700"/>
              <a:t>Developed by: Laurie VanWert, David Friday, Tina Dilley, Kim Cereske and Karen Amon</a:t>
            </a:r>
            <a:endParaRPr/>
          </a:p>
          <a:p>
            <a:pPr marL="0" lvl="0" indent="0" algn="l" rtl="0">
              <a:lnSpc>
                <a:spcPct val="90000"/>
              </a:lnSpc>
              <a:spcBef>
                <a:spcPts val="988"/>
              </a:spcBef>
              <a:spcAft>
                <a:spcPts val="0"/>
              </a:spcAft>
              <a:buClr>
                <a:schemeClr val="dk1"/>
              </a:buClr>
              <a:buSzPts val="2816"/>
              <a:buNone/>
            </a:pPr>
            <a:r>
              <a:rPr lang="en-US" sz="1700"/>
              <a:t>A Workgroup of the Bay Arenac Behavioral Health Recovery Committee</a:t>
            </a:r>
            <a:endParaRPr/>
          </a:p>
          <a:p>
            <a:pPr marL="0" lvl="0" indent="0" algn="l" rtl="0">
              <a:lnSpc>
                <a:spcPct val="90000"/>
              </a:lnSpc>
              <a:spcBef>
                <a:spcPts val="988"/>
              </a:spcBef>
              <a:spcAft>
                <a:spcPts val="0"/>
              </a:spcAft>
              <a:buClr>
                <a:schemeClr val="dk1"/>
              </a:buClr>
              <a:buSzPts val="2816"/>
              <a:buNone/>
            </a:pPr>
            <a:r>
              <a:rPr lang="en-US" sz="1700"/>
              <a:t>v.7/10/19</a:t>
            </a:r>
            <a:endParaRPr/>
          </a:p>
        </p:txBody>
      </p:sp>
      <p:sp>
        <p:nvSpPr>
          <p:cNvPr id="2540" name="Google Shape;2540;p18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sp>
        <p:nvSpPr>
          <p:cNvPr id="456" name="Google Shape;456;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57" name="Google Shape;457;p27"/>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58" name="Google Shape;458;p27"/>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59" name="Google Shape;459;p27"/>
          <p:cNvSpPr txBox="1">
            <a:spLocks noGrp="1"/>
          </p:cNvSpPr>
          <p:nvPr>
            <p:ph type="title"/>
          </p:nvPr>
        </p:nvSpPr>
        <p:spPr>
          <a:xfrm>
            <a:off x="754036" y="2893853"/>
            <a:ext cx="3856051" cy="115451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Whistleblowers' Protection </a:t>
            </a:r>
            <a:br>
              <a:rPr lang="en-US"/>
            </a:br>
            <a:r>
              <a:rPr lang="en-US"/>
              <a:t>Act</a:t>
            </a:r>
            <a:endParaRPr/>
          </a:p>
        </p:txBody>
      </p:sp>
      <p:cxnSp>
        <p:nvCxnSpPr>
          <p:cNvPr id="460" name="Google Shape;460;p27"/>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461" name="Google Shape;461;p27"/>
          <p:cNvSpPr txBox="1">
            <a:spLocks noGrp="1"/>
          </p:cNvSpPr>
          <p:nvPr>
            <p:ph type="body" idx="1"/>
          </p:nvPr>
        </p:nvSpPr>
        <p:spPr>
          <a:xfrm>
            <a:off x="4950062" y="969241"/>
            <a:ext cx="6709027" cy="500373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600"/>
              <a:buNone/>
            </a:pPr>
            <a:r>
              <a:rPr lang="en-US" sz="3000"/>
              <a:t>Provides protection for violation reporters, those who participate in hearings, investigations, legislative inquiries, or court actions; and to prescribe remedies and penalties.</a:t>
            </a:r>
            <a:endParaRPr sz="3000"/>
          </a:p>
        </p:txBody>
      </p:sp>
      <p:sp>
        <p:nvSpPr>
          <p:cNvPr id="462" name="Google Shape;462;p2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aramond"/>
                <a:ea typeface="Garamond"/>
                <a:cs typeface="Garamond"/>
                <a:sym typeface="Garamond"/>
              </a:rPr>
              <a:t>10</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4"/>
        <p:cNvGrpSpPr/>
        <p:nvPr/>
      </p:nvGrpSpPr>
      <p:grpSpPr>
        <a:xfrm>
          <a:off x="0" y="0"/>
          <a:ext cx="0" cy="0"/>
          <a:chOff x="0" y="0"/>
          <a:chExt cx="0" cy="0"/>
        </a:xfrm>
      </p:grpSpPr>
      <p:sp>
        <p:nvSpPr>
          <p:cNvPr id="2545" name="Google Shape;2545;p181"/>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546" name="Google Shape;2546;p181"/>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547" name="Google Shape;2547;p181"/>
          <p:cNvSpPr txBox="1">
            <a:spLocks noGrp="1"/>
          </p:cNvSpPr>
          <p:nvPr>
            <p:ph type="body" idx="1"/>
          </p:nvPr>
        </p:nvSpPr>
        <p:spPr>
          <a:xfrm>
            <a:off x="838200" y="1253331"/>
            <a:ext cx="10515600"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3219"/>
              <a:buChar char="•"/>
            </a:pPr>
            <a:r>
              <a:rPr lang="en-US" sz="2400"/>
              <a:t>“Recovery is a process of change through which individuals improve their health and wellness, live a self-directed life and strive to reach their full potential.” </a:t>
            </a:r>
            <a:endParaRPr/>
          </a:p>
          <a:p>
            <a:pPr marL="457200" lvl="1" indent="0" algn="l" rtl="0">
              <a:lnSpc>
                <a:spcPct val="90000"/>
              </a:lnSpc>
              <a:spcBef>
                <a:spcPts val="0"/>
              </a:spcBef>
              <a:spcAft>
                <a:spcPts val="0"/>
              </a:spcAft>
              <a:buClr>
                <a:schemeClr val="dk1"/>
              </a:buClr>
              <a:buSzPts val="3219"/>
              <a:buNone/>
            </a:pPr>
            <a:r>
              <a:rPr lang="en-US">
                <a:latin typeface="Garamond"/>
                <a:ea typeface="Garamond"/>
                <a:cs typeface="Garamond"/>
                <a:sym typeface="Garamond"/>
              </a:rPr>
              <a:t>	- Substance Abuse and Mental Health Services, SAMHSA, 2014</a:t>
            </a:r>
            <a:endParaRPr/>
          </a:p>
          <a:p>
            <a:pPr marL="457200" lvl="1" indent="0" algn="l" rtl="0">
              <a:lnSpc>
                <a:spcPct val="90000"/>
              </a:lnSpc>
              <a:spcBef>
                <a:spcPts val="0"/>
              </a:spcBef>
              <a:spcAft>
                <a:spcPts val="0"/>
              </a:spcAft>
              <a:buClr>
                <a:schemeClr val="dk1"/>
              </a:buClr>
              <a:buSzPts val="3219"/>
              <a:buNone/>
            </a:pPr>
            <a:endParaRPr>
              <a:latin typeface="Garamond"/>
              <a:ea typeface="Garamond"/>
              <a:cs typeface="Garamond"/>
              <a:sym typeface="Garamond"/>
            </a:endParaRPr>
          </a:p>
          <a:p>
            <a:pPr marL="285750" lvl="0" indent="-285750" algn="l" rtl="0">
              <a:lnSpc>
                <a:spcPct val="90000"/>
              </a:lnSpc>
              <a:spcBef>
                <a:spcPts val="1044"/>
              </a:spcBef>
              <a:spcAft>
                <a:spcPts val="0"/>
              </a:spcAft>
              <a:buClr>
                <a:schemeClr val="dk1"/>
              </a:buClr>
              <a:buSzPts val="3219"/>
              <a:buChar char="•"/>
            </a:pPr>
            <a:r>
              <a:rPr lang="en-US" sz="2400"/>
              <a:t>“Restoring or gaining a positive sense of identity apart from one’s condition.”</a:t>
            </a:r>
            <a:endParaRPr/>
          </a:p>
          <a:p>
            <a:pPr marL="457200" lvl="1" indent="0" algn="l" rtl="0">
              <a:lnSpc>
                <a:spcPct val="90000"/>
              </a:lnSpc>
              <a:spcBef>
                <a:spcPts val="1044"/>
              </a:spcBef>
              <a:spcAft>
                <a:spcPts val="0"/>
              </a:spcAft>
              <a:buClr>
                <a:schemeClr val="dk1"/>
              </a:buClr>
              <a:buSzPts val="3219"/>
              <a:buNone/>
            </a:pPr>
            <a:r>
              <a:rPr lang="en-US">
                <a:latin typeface="Garamond"/>
                <a:ea typeface="Garamond"/>
                <a:cs typeface="Garamond"/>
                <a:sym typeface="Garamond"/>
              </a:rPr>
              <a:t>	- Anthony, W. A. (1993). Recovery from mental illness: The guiding vision of 	the mental health service system in the 1990’s. Psychosocial Rehabilitation.</a:t>
            </a:r>
            <a:endParaRPr/>
          </a:p>
          <a:p>
            <a:pPr marL="457200" lvl="1" indent="0" algn="l" rtl="0">
              <a:lnSpc>
                <a:spcPct val="90000"/>
              </a:lnSpc>
              <a:spcBef>
                <a:spcPts val="1044"/>
              </a:spcBef>
              <a:spcAft>
                <a:spcPts val="0"/>
              </a:spcAft>
              <a:buClr>
                <a:schemeClr val="dk1"/>
              </a:buClr>
              <a:buSzPts val="3219"/>
              <a:buNone/>
            </a:pPr>
            <a:endParaRPr>
              <a:latin typeface="Garamond"/>
              <a:ea typeface="Garamond"/>
              <a:cs typeface="Garamond"/>
              <a:sym typeface="Garamond"/>
            </a:endParaRPr>
          </a:p>
          <a:p>
            <a:pPr marL="285750" lvl="0" indent="-285750" algn="l" rtl="0">
              <a:lnSpc>
                <a:spcPct val="90000"/>
              </a:lnSpc>
              <a:spcBef>
                <a:spcPts val="1044"/>
              </a:spcBef>
              <a:spcAft>
                <a:spcPts val="0"/>
              </a:spcAft>
              <a:buClr>
                <a:schemeClr val="dk1"/>
              </a:buClr>
              <a:buSzPts val="3219"/>
              <a:buChar char="•"/>
            </a:pPr>
            <a:r>
              <a:rPr lang="en-US" sz="2400"/>
              <a:t>“Develop and further rebuild important connections with self and community.” </a:t>
            </a:r>
            <a:endParaRPr/>
          </a:p>
          <a:p>
            <a:pPr marL="457200" lvl="1" indent="0" algn="l" rtl="0">
              <a:lnSpc>
                <a:spcPct val="90000"/>
              </a:lnSpc>
              <a:spcBef>
                <a:spcPts val="1044"/>
              </a:spcBef>
              <a:spcAft>
                <a:spcPts val="0"/>
              </a:spcAft>
              <a:buClr>
                <a:schemeClr val="dk1"/>
              </a:buClr>
              <a:buSzPts val="3219"/>
              <a:buNone/>
            </a:pPr>
            <a:r>
              <a:rPr lang="en-US">
                <a:latin typeface="Garamond"/>
                <a:ea typeface="Garamond"/>
                <a:cs typeface="Garamond"/>
                <a:sym typeface="Garamond"/>
              </a:rPr>
              <a:t>	- Spaniol, L. (2005). The process of recovery from schizophrenia. Boston 	MA.</a:t>
            </a:r>
            <a:endParaRPr>
              <a:latin typeface="Garamond"/>
              <a:ea typeface="Garamond"/>
              <a:cs typeface="Garamond"/>
              <a:sym typeface="Garamond"/>
            </a:endParaRPr>
          </a:p>
        </p:txBody>
      </p:sp>
      <p:sp>
        <p:nvSpPr>
          <p:cNvPr id="2548" name="Google Shape;2548;p18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2"/>
        <p:cNvGrpSpPr/>
        <p:nvPr/>
      </p:nvGrpSpPr>
      <p:grpSpPr>
        <a:xfrm>
          <a:off x="0" y="0"/>
          <a:ext cx="0" cy="0"/>
          <a:chOff x="0" y="0"/>
          <a:chExt cx="0" cy="0"/>
        </a:xfrm>
      </p:grpSpPr>
      <p:sp>
        <p:nvSpPr>
          <p:cNvPr id="2553" name="Google Shape;2553;p18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554" name="Google Shape;2554;p182"/>
          <p:cNvSpPr txBox="1">
            <a:spLocks noGrp="1"/>
          </p:cNvSpPr>
          <p:nvPr>
            <p:ph type="title"/>
          </p:nvPr>
        </p:nvSpPr>
        <p:spPr>
          <a:xfrm>
            <a:off x="1812897" y="518649"/>
            <a:ext cx="9882278" cy="10676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orbel"/>
              <a:buNone/>
            </a:pPr>
            <a:r>
              <a:rPr lang="en-US" sz="5400"/>
              <a:t>Understanding Recovery: Are we…</a:t>
            </a:r>
            <a:endParaRPr sz="5400"/>
          </a:p>
        </p:txBody>
      </p:sp>
      <p:grpSp>
        <p:nvGrpSpPr>
          <p:cNvPr id="2555" name="Google Shape;2555;p182"/>
          <p:cNvGrpSpPr/>
          <p:nvPr/>
        </p:nvGrpSpPr>
        <p:grpSpPr>
          <a:xfrm>
            <a:off x="472021" y="628863"/>
            <a:ext cx="1128382" cy="847206"/>
            <a:chOff x="8183879" y="1000124"/>
            <a:chExt cx="1562267" cy="1172973"/>
          </a:xfrm>
        </p:grpSpPr>
        <p:sp>
          <p:nvSpPr>
            <p:cNvPr id="2556" name="Google Shape;2556;p182"/>
            <p:cNvSpPr/>
            <p:nvPr/>
          </p:nvSpPr>
          <p:spPr>
            <a:xfrm>
              <a:off x="8183879" y="1348782"/>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557" name="Google Shape;2557;p182"/>
            <p:cNvSpPr/>
            <p:nvPr/>
          </p:nvSpPr>
          <p:spPr>
            <a:xfrm>
              <a:off x="8983979"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grpSp>
      <p:grpSp>
        <p:nvGrpSpPr>
          <p:cNvPr id="2558" name="Google Shape;2558;p182"/>
          <p:cNvGrpSpPr/>
          <p:nvPr/>
        </p:nvGrpSpPr>
        <p:grpSpPr>
          <a:xfrm>
            <a:off x="2168598" y="2108065"/>
            <a:ext cx="7961239" cy="3600000"/>
            <a:chOff x="1538744" y="247461"/>
            <a:chExt cx="7961239" cy="3600000"/>
          </a:xfrm>
        </p:grpSpPr>
        <p:sp>
          <p:nvSpPr>
            <p:cNvPr id="2559" name="Google Shape;2559;p182"/>
            <p:cNvSpPr/>
            <p:nvPr/>
          </p:nvSpPr>
          <p:spPr>
            <a:xfrm>
              <a:off x="2240745" y="247461"/>
              <a:ext cx="2196000" cy="2196000"/>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60" name="Google Shape;2560;p182"/>
            <p:cNvSpPr/>
            <p:nvPr/>
          </p:nvSpPr>
          <p:spPr>
            <a:xfrm>
              <a:off x="2708745" y="715461"/>
              <a:ext cx="1260000" cy="1260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61" name="Google Shape;2561;p182"/>
            <p:cNvSpPr/>
            <p:nvPr/>
          </p:nvSpPr>
          <p:spPr>
            <a:xfrm>
              <a:off x="1538745" y="3127461"/>
              <a:ext cx="36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62" name="Google Shape;2562;p182"/>
            <p:cNvSpPr txBox="1"/>
            <p:nvPr/>
          </p:nvSpPr>
          <p:spPr>
            <a:xfrm>
              <a:off x="1538744" y="3127461"/>
              <a:ext cx="3803577"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900"/>
                <a:buFont typeface="Calibri"/>
                <a:buNone/>
              </a:pPr>
              <a:r>
                <a:rPr lang="en-US" sz="3000" b="0" i="0" u="none" strike="noStrike" cap="none">
                  <a:solidFill>
                    <a:schemeClr val="dk1"/>
                  </a:solidFill>
                  <a:latin typeface="Garamond"/>
                  <a:ea typeface="Garamond"/>
                  <a:cs typeface="Garamond"/>
                  <a:sym typeface="Garamond"/>
                </a:rPr>
                <a:t>PART OF THE SOLUTION?</a:t>
              </a:r>
              <a:endParaRPr sz="3000" b="0" i="0" u="none" strike="noStrike" cap="none">
                <a:solidFill>
                  <a:srgbClr val="000000"/>
                </a:solidFill>
                <a:latin typeface="Garamond"/>
                <a:ea typeface="Garamond"/>
                <a:cs typeface="Garamond"/>
                <a:sym typeface="Garamond"/>
              </a:endParaRPr>
            </a:p>
          </p:txBody>
        </p:sp>
        <p:sp>
          <p:nvSpPr>
            <p:cNvPr id="2563" name="Google Shape;2563;p182"/>
            <p:cNvSpPr/>
            <p:nvPr/>
          </p:nvSpPr>
          <p:spPr>
            <a:xfrm>
              <a:off x="6470745" y="247461"/>
              <a:ext cx="2196000" cy="2196000"/>
            </a:xfrm>
            <a:prstGeom prst="round2DiagRect">
              <a:avLst>
                <a:gd name="adj1" fmla="val 29727"/>
                <a:gd name="adj2"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64" name="Google Shape;2564;p182"/>
            <p:cNvSpPr/>
            <p:nvPr/>
          </p:nvSpPr>
          <p:spPr>
            <a:xfrm>
              <a:off x="6938745" y="715461"/>
              <a:ext cx="1260000" cy="1260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65" name="Google Shape;2565;p182"/>
            <p:cNvSpPr/>
            <p:nvPr/>
          </p:nvSpPr>
          <p:spPr>
            <a:xfrm>
              <a:off x="5768745" y="3127461"/>
              <a:ext cx="36000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66" name="Google Shape;2566;p182"/>
            <p:cNvSpPr txBox="1"/>
            <p:nvPr/>
          </p:nvSpPr>
          <p:spPr>
            <a:xfrm>
              <a:off x="5768744" y="3127461"/>
              <a:ext cx="3731239"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900"/>
                <a:buFont typeface="Calibri"/>
                <a:buNone/>
              </a:pPr>
              <a:r>
                <a:rPr lang="en-US" sz="3000" b="0" i="0" u="none" strike="noStrike" cap="none">
                  <a:solidFill>
                    <a:schemeClr val="dk1"/>
                  </a:solidFill>
                  <a:latin typeface="Garamond"/>
                  <a:ea typeface="Garamond"/>
                  <a:cs typeface="Garamond"/>
                  <a:sym typeface="Garamond"/>
                </a:rPr>
                <a:t>PART OF THE PROBLEM?</a:t>
              </a:r>
              <a:endParaRPr sz="3000" b="0" i="0" u="none" strike="noStrike" cap="none">
                <a:solidFill>
                  <a:srgbClr val="000000"/>
                </a:solidFill>
                <a:latin typeface="Garamond"/>
                <a:ea typeface="Garamond"/>
                <a:cs typeface="Garamond"/>
                <a:sym typeface="Garamond"/>
              </a:endParaRPr>
            </a:p>
          </p:txBody>
        </p:sp>
      </p:grpSp>
      <p:sp>
        <p:nvSpPr>
          <p:cNvPr id="2567" name="Google Shape;2567;p18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1"/>
        <p:cNvGrpSpPr/>
        <p:nvPr/>
      </p:nvGrpSpPr>
      <p:grpSpPr>
        <a:xfrm>
          <a:off x="0" y="0"/>
          <a:ext cx="0" cy="0"/>
          <a:chOff x="0" y="0"/>
          <a:chExt cx="0" cy="0"/>
        </a:xfrm>
      </p:grpSpPr>
      <p:sp>
        <p:nvSpPr>
          <p:cNvPr id="2572" name="Google Shape;2572;p18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573" name="Google Shape;2573;p183"/>
          <p:cNvSpPr/>
          <p:nvPr/>
        </p:nvSpPr>
        <p:spPr>
          <a:xfrm rot="-853893">
            <a:off x="8175088" y="457951"/>
            <a:ext cx="2987899" cy="2987899"/>
          </a:xfrm>
          <a:prstGeom prst="arc">
            <a:avLst>
              <a:gd name="adj1" fmla="val 14612914"/>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2574" name="Google Shape;2574;p1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orbel"/>
              <a:buNone/>
            </a:pPr>
            <a:r>
              <a:rPr lang="en-US" sz="6000"/>
              <a:t>Setting the Stage</a:t>
            </a:r>
            <a:endParaRPr sz="6000"/>
          </a:p>
        </p:txBody>
      </p:sp>
      <p:grpSp>
        <p:nvGrpSpPr>
          <p:cNvPr id="2575" name="Google Shape;2575;p183"/>
          <p:cNvGrpSpPr/>
          <p:nvPr/>
        </p:nvGrpSpPr>
        <p:grpSpPr>
          <a:xfrm>
            <a:off x="966000" y="2583794"/>
            <a:ext cx="10260000" cy="2835000"/>
            <a:chOff x="127800" y="758169"/>
            <a:chExt cx="10260000" cy="2835000"/>
          </a:xfrm>
        </p:grpSpPr>
        <p:sp>
          <p:nvSpPr>
            <p:cNvPr id="2576" name="Google Shape;2576;p183"/>
            <p:cNvSpPr/>
            <p:nvPr/>
          </p:nvSpPr>
          <p:spPr>
            <a:xfrm>
              <a:off x="478800" y="758169"/>
              <a:ext cx="1098000" cy="1098000"/>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77" name="Google Shape;2577;p183"/>
            <p:cNvSpPr/>
            <p:nvPr/>
          </p:nvSpPr>
          <p:spPr>
            <a:xfrm>
              <a:off x="712800" y="992169"/>
              <a:ext cx="630000" cy="630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78" name="Google Shape;2578;p183"/>
            <p:cNvSpPr/>
            <p:nvPr/>
          </p:nvSpPr>
          <p:spPr>
            <a:xfrm>
              <a:off x="127800" y="2198169"/>
              <a:ext cx="1800000" cy="13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79" name="Google Shape;2579;p183"/>
            <p:cNvSpPr txBox="1"/>
            <p:nvPr/>
          </p:nvSpPr>
          <p:spPr>
            <a:xfrm>
              <a:off x="127800" y="2198169"/>
              <a:ext cx="1800000" cy="1395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ITS OK TO ASK FOR HELP.</a:t>
              </a:r>
              <a:endParaRPr sz="3000" b="0" i="0" u="none" strike="noStrike" cap="none">
                <a:solidFill>
                  <a:srgbClr val="000000"/>
                </a:solidFill>
                <a:latin typeface="Garamond"/>
                <a:ea typeface="Garamond"/>
                <a:cs typeface="Garamond"/>
                <a:sym typeface="Garamond"/>
              </a:endParaRPr>
            </a:p>
          </p:txBody>
        </p:sp>
        <p:sp>
          <p:nvSpPr>
            <p:cNvPr id="2580" name="Google Shape;2580;p183"/>
            <p:cNvSpPr/>
            <p:nvPr/>
          </p:nvSpPr>
          <p:spPr>
            <a:xfrm>
              <a:off x="2593800" y="758169"/>
              <a:ext cx="1098000" cy="1098000"/>
            </a:xfrm>
            <a:prstGeom prst="round2DiagRect">
              <a:avLst>
                <a:gd name="adj1" fmla="val 29727"/>
                <a:gd name="adj2"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1" name="Google Shape;2581;p183"/>
            <p:cNvSpPr/>
            <p:nvPr/>
          </p:nvSpPr>
          <p:spPr>
            <a:xfrm>
              <a:off x="2827800" y="992169"/>
              <a:ext cx="630000" cy="630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2" name="Google Shape;2582;p183"/>
            <p:cNvSpPr/>
            <p:nvPr/>
          </p:nvSpPr>
          <p:spPr>
            <a:xfrm>
              <a:off x="2242800" y="2198169"/>
              <a:ext cx="1800000" cy="13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3" name="Google Shape;2583;p183"/>
            <p:cNvSpPr txBox="1"/>
            <p:nvPr/>
          </p:nvSpPr>
          <p:spPr>
            <a:xfrm>
              <a:off x="2242800" y="2198169"/>
              <a:ext cx="1800000" cy="1395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WORDS HAVE IMPACT.</a:t>
              </a:r>
              <a:endParaRPr sz="3000" b="0" i="0" u="none" strike="noStrike" cap="none">
                <a:solidFill>
                  <a:srgbClr val="000000"/>
                </a:solidFill>
                <a:latin typeface="Garamond"/>
                <a:ea typeface="Garamond"/>
                <a:cs typeface="Garamond"/>
                <a:sym typeface="Garamond"/>
              </a:endParaRPr>
            </a:p>
          </p:txBody>
        </p:sp>
        <p:sp>
          <p:nvSpPr>
            <p:cNvPr id="2584" name="Google Shape;2584;p183"/>
            <p:cNvSpPr/>
            <p:nvPr/>
          </p:nvSpPr>
          <p:spPr>
            <a:xfrm>
              <a:off x="4708800" y="758169"/>
              <a:ext cx="1098000" cy="1098000"/>
            </a:xfrm>
            <a:prstGeom prst="round2DiagRect">
              <a:avLst>
                <a:gd name="adj1" fmla="val 29727"/>
                <a:gd name="adj2" fmla="val 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5" name="Google Shape;2585;p183"/>
            <p:cNvSpPr/>
            <p:nvPr/>
          </p:nvSpPr>
          <p:spPr>
            <a:xfrm>
              <a:off x="4942800" y="992169"/>
              <a:ext cx="630000" cy="630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6" name="Google Shape;2586;p183"/>
            <p:cNvSpPr/>
            <p:nvPr/>
          </p:nvSpPr>
          <p:spPr>
            <a:xfrm>
              <a:off x="4357800" y="2198169"/>
              <a:ext cx="1800000" cy="13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7" name="Google Shape;2587;p183"/>
            <p:cNvSpPr txBox="1"/>
            <p:nvPr/>
          </p:nvSpPr>
          <p:spPr>
            <a:xfrm>
              <a:off x="4357800" y="2198169"/>
              <a:ext cx="1800000" cy="1395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HOPE, CHOICE, EMPOWE-RMENT</a:t>
              </a:r>
              <a:endParaRPr sz="3000" b="0" i="0" u="none" strike="noStrike" cap="none">
                <a:solidFill>
                  <a:srgbClr val="000000"/>
                </a:solidFill>
                <a:latin typeface="Garamond"/>
                <a:ea typeface="Garamond"/>
                <a:cs typeface="Garamond"/>
                <a:sym typeface="Garamond"/>
              </a:endParaRPr>
            </a:p>
          </p:txBody>
        </p:sp>
        <p:sp>
          <p:nvSpPr>
            <p:cNvPr id="2588" name="Google Shape;2588;p183"/>
            <p:cNvSpPr/>
            <p:nvPr/>
          </p:nvSpPr>
          <p:spPr>
            <a:xfrm>
              <a:off x="6823800" y="758169"/>
              <a:ext cx="1098000" cy="1098000"/>
            </a:xfrm>
            <a:prstGeom prst="round2DiagRect">
              <a:avLst>
                <a:gd name="adj1" fmla="val 29727"/>
                <a:gd name="adj2" fmla="val 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89" name="Google Shape;2589;p183"/>
            <p:cNvSpPr/>
            <p:nvPr/>
          </p:nvSpPr>
          <p:spPr>
            <a:xfrm>
              <a:off x="7057800" y="992169"/>
              <a:ext cx="630000" cy="6300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90" name="Google Shape;2590;p183"/>
            <p:cNvSpPr/>
            <p:nvPr/>
          </p:nvSpPr>
          <p:spPr>
            <a:xfrm>
              <a:off x="6472800" y="2198169"/>
              <a:ext cx="1800000" cy="13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91" name="Google Shape;2591;p183"/>
            <p:cNvSpPr txBox="1"/>
            <p:nvPr/>
          </p:nvSpPr>
          <p:spPr>
            <a:xfrm>
              <a:off x="6472800" y="2198169"/>
              <a:ext cx="1800000" cy="1395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2800" b="0" i="0" u="none" strike="noStrike" cap="none">
                  <a:solidFill>
                    <a:schemeClr val="dk1"/>
                  </a:solidFill>
                  <a:latin typeface="Garamond"/>
                  <a:ea typeface="Garamond"/>
                  <a:cs typeface="Garamond"/>
                  <a:sym typeface="Garamond"/>
                </a:rPr>
                <a:t>SPIRIT AND ATTITUDE</a:t>
              </a:r>
              <a:endParaRPr sz="2800" b="0" i="0" u="none" strike="noStrike" cap="none">
                <a:solidFill>
                  <a:srgbClr val="000000"/>
                </a:solidFill>
                <a:latin typeface="Garamond"/>
                <a:ea typeface="Garamond"/>
                <a:cs typeface="Garamond"/>
                <a:sym typeface="Garamond"/>
              </a:endParaRPr>
            </a:p>
          </p:txBody>
        </p:sp>
        <p:sp>
          <p:nvSpPr>
            <p:cNvPr id="2592" name="Google Shape;2592;p183"/>
            <p:cNvSpPr/>
            <p:nvPr/>
          </p:nvSpPr>
          <p:spPr>
            <a:xfrm>
              <a:off x="8938800" y="758169"/>
              <a:ext cx="1098000" cy="1098000"/>
            </a:xfrm>
            <a:prstGeom prst="round2DiagRect">
              <a:avLst>
                <a:gd name="adj1" fmla="val 29727"/>
                <a:gd name="adj2" fmla="val 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93" name="Google Shape;2593;p183"/>
            <p:cNvSpPr/>
            <p:nvPr/>
          </p:nvSpPr>
          <p:spPr>
            <a:xfrm>
              <a:off x="9172800" y="992169"/>
              <a:ext cx="630000" cy="6300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94" name="Google Shape;2594;p183"/>
            <p:cNvSpPr/>
            <p:nvPr/>
          </p:nvSpPr>
          <p:spPr>
            <a:xfrm>
              <a:off x="8587800" y="2198169"/>
              <a:ext cx="1800000" cy="13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595" name="Google Shape;2595;p183"/>
            <p:cNvSpPr txBox="1"/>
            <p:nvPr/>
          </p:nvSpPr>
          <p:spPr>
            <a:xfrm>
              <a:off x="8587800" y="2198169"/>
              <a:ext cx="1800000" cy="1395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WHAT AND HOW WE SAY THINGS.</a:t>
              </a:r>
              <a:endParaRPr sz="3000" b="0" i="0" u="none" strike="noStrike" cap="none">
                <a:solidFill>
                  <a:srgbClr val="000000"/>
                </a:solidFill>
                <a:latin typeface="Garamond"/>
                <a:ea typeface="Garamond"/>
                <a:cs typeface="Garamond"/>
                <a:sym typeface="Garamond"/>
              </a:endParaRPr>
            </a:p>
          </p:txBody>
        </p:sp>
      </p:grpSp>
      <p:sp>
        <p:nvSpPr>
          <p:cNvPr id="2596" name="Google Shape;2596;p18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2601" name="Google Shape;2601;p184"/>
          <p:cNvSpPr txBox="1">
            <a:spLocks noGrp="1"/>
          </p:cNvSpPr>
          <p:nvPr>
            <p:ph type="title"/>
          </p:nvPr>
        </p:nvSpPr>
        <p:spPr>
          <a:xfrm>
            <a:off x="1222739" y="561109"/>
            <a:ext cx="10704100" cy="18379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Gill Sans"/>
              <a:buNone/>
            </a:pPr>
            <a:r>
              <a:rPr lang="en-US" sz="5400">
                <a:latin typeface="Garamond"/>
                <a:ea typeface="Garamond"/>
                <a:cs typeface="Garamond"/>
                <a:sym typeface="Garamond"/>
              </a:rPr>
              <a:t>Gaining Fluency in Recovery Language: Power Robbing Language </a:t>
            </a:r>
            <a:br>
              <a:rPr lang="en-US" sz="5400">
                <a:latin typeface="Garamond"/>
                <a:ea typeface="Garamond"/>
                <a:cs typeface="Garamond"/>
                <a:sym typeface="Garamond"/>
              </a:rPr>
            </a:br>
            <a:endParaRPr sz="5400">
              <a:latin typeface="Garamond"/>
              <a:ea typeface="Garamond"/>
              <a:cs typeface="Garamond"/>
              <a:sym typeface="Garamond"/>
            </a:endParaRPr>
          </a:p>
        </p:txBody>
      </p:sp>
      <p:grpSp>
        <p:nvGrpSpPr>
          <p:cNvPr id="2602" name="Google Shape;2602;p184"/>
          <p:cNvGrpSpPr/>
          <p:nvPr/>
        </p:nvGrpSpPr>
        <p:grpSpPr>
          <a:xfrm>
            <a:off x="1698918" y="2206583"/>
            <a:ext cx="8794163" cy="4090308"/>
            <a:chOff x="1056663" y="2307"/>
            <a:chExt cx="8794163" cy="4090308"/>
          </a:xfrm>
        </p:grpSpPr>
        <p:sp>
          <p:nvSpPr>
            <p:cNvPr id="2603" name="Google Shape;2603;p184"/>
            <p:cNvSpPr/>
            <p:nvPr/>
          </p:nvSpPr>
          <p:spPr>
            <a:xfrm>
              <a:off x="1056663" y="2307"/>
              <a:ext cx="2045154" cy="1227092"/>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04" name="Google Shape;2604;p184"/>
            <p:cNvSpPr txBox="1"/>
            <p:nvPr/>
          </p:nvSpPr>
          <p:spPr>
            <a:xfrm>
              <a:off x="1056663" y="2307"/>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You Should…</a:t>
              </a:r>
              <a:endParaRPr sz="3000" b="0" i="0" u="none" strike="noStrike" cap="none">
                <a:solidFill>
                  <a:schemeClr val="lt1"/>
                </a:solidFill>
                <a:latin typeface="Garamond"/>
                <a:ea typeface="Garamond"/>
                <a:cs typeface="Garamond"/>
                <a:sym typeface="Garamond"/>
              </a:endParaRPr>
            </a:p>
          </p:txBody>
        </p:sp>
        <p:sp>
          <p:nvSpPr>
            <p:cNvPr id="2605" name="Google Shape;2605;p184"/>
            <p:cNvSpPr/>
            <p:nvPr/>
          </p:nvSpPr>
          <p:spPr>
            <a:xfrm>
              <a:off x="3306332" y="2307"/>
              <a:ext cx="2045154" cy="1227092"/>
            </a:xfrm>
            <a:prstGeom prst="rect">
              <a:avLst/>
            </a:prstGeom>
            <a:solidFill>
              <a:srgbClr val="E1794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06" name="Google Shape;2606;p184"/>
            <p:cNvSpPr txBox="1"/>
            <p:nvPr/>
          </p:nvSpPr>
          <p:spPr>
            <a:xfrm>
              <a:off x="3306332" y="2307"/>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You need….</a:t>
              </a:r>
              <a:endParaRPr sz="3000" b="0" i="0" u="none" strike="noStrike" cap="none">
                <a:solidFill>
                  <a:schemeClr val="lt1"/>
                </a:solidFill>
                <a:latin typeface="Garamond"/>
                <a:ea typeface="Garamond"/>
                <a:cs typeface="Garamond"/>
                <a:sym typeface="Garamond"/>
              </a:endParaRPr>
            </a:p>
          </p:txBody>
        </p:sp>
        <p:sp>
          <p:nvSpPr>
            <p:cNvPr id="2607" name="Google Shape;2607;p184"/>
            <p:cNvSpPr/>
            <p:nvPr/>
          </p:nvSpPr>
          <p:spPr>
            <a:xfrm>
              <a:off x="5556002" y="2307"/>
              <a:ext cx="2045154" cy="1227092"/>
            </a:xfrm>
            <a:prstGeom prst="rect">
              <a:avLst/>
            </a:prstGeom>
            <a:solidFill>
              <a:srgbClr val="D778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08" name="Google Shape;2608;p184"/>
            <p:cNvSpPr txBox="1"/>
            <p:nvPr/>
          </p:nvSpPr>
          <p:spPr>
            <a:xfrm>
              <a:off x="5556002" y="2307"/>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You can’t….</a:t>
              </a:r>
              <a:endParaRPr sz="3000" b="0" i="0" u="none" strike="noStrike" cap="none">
                <a:solidFill>
                  <a:schemeClr val="lt1"/>
                </a:solidFill>
                <a:latin typeface="Garamond"/>
                <a:ea typeface="Garamond"/>
                <a:cs typeface="Garamond"/>
                <a:sym typeface="Garamond"/>
              </a:endParaRPr>
            </a:p>
          </p:txBody>
        </p:sp>
        <p:sp>
          <p:nvSpPr>
            <p:cNvPr id="2609" name="Google Shape;2609;p184"/>
            <p:cNvSpPr/>
            <p:nvPr/>
          </p:nvSpPr>
          <p:spPr>
            <a:xfrm>
              <a:off x="7805672" y="2307"/>
              <a:ext cx="2045154" cy="1227092"/>
            </a:xfrm>
            <a:prstGeom prst="rect">
              <a:avLst/>
            </a:prstGeom>
            <a:solidFill>
              <a:srgbClr val="CC7B6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10" name="Google Shape;2610;p184"/>
            <p:cNvSpPr txBox="1"/>
            <p:nvPr/>
          </p:nvSpPr>
          <p:spPr>
            <a:xfrm>
              <a:off x="7805672" y="2307"/>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No one can do that…</a:t>
              </a:r>
              <a:endParaRPr sz="3000" b="0" i="0" u="none" strike="noStrike" cap="none">
                <a:solidFill>
                  <a:schemeClr val="lt1"/>
                </a:solidFill>
                <a:latin typeface="Garamond"/>
                <a:ea typeface="Garamond"/>
                <a:cs typeface="Garamond"/>
                <a:sym typeface="Garamond"/>
              </a:endParaRPr>
            </a:p>
          </p:txBody>
        </p:sp>
        <p:sp>
          <p:nvSpPr>
            <p:cNvPr id="2611" name="Google Shape;2611;p184"/>
            <p:cNvSpPr/>
            <p:nvPr/>
          </p:nvSpPr>
          <p:spPr>
            <a:xfrm>
              <a:off x="1056663" y="1433915"/>
              <a:ext cx="2045154" cy="1227092"/>
            </a:xfrm>
            <a:prstGeom prst="rect">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12" name="Google Shape;2612;p184"/>
            <p:cNvSpPr txBox="1"/>
            <p:nvPr/>
          </p:nvSpPr>
          <p:spPr>
            <a:xfrm>
              <a:off x="1056663" y="1433915"/>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Problem</a:t>
              </a:r>
              <a:endParaRPr sz="3000" b="0" i="0" u="none" strike="noStrike" cap="none">
                <a:solidFill>
                  <a:schemeClr val="lt1"/>
                </a:solidFill>
                <a:latin typeface="Garamond"/>
                <a:ea typeface="Garamond"/>
                <a:cs typeface="Garamond"/>
                <a:sym typeface="Garamond"/>
              </a:endParaRPr>
            </a:p>
          </p:txBody>
        </p:sp>
        <p:sp>
          <p:nvSpPr>
            <p:cNvPr id="2613" name="Google Shape;2613;p184"/>
            <p:cNvSpPr/>
            <p:nvPr/>
          </p:nvSpPr>
          <p:spPr>
            <a:xfrm>
              <a:off x="3306332" y="1433915"/>
              <a:ext cx="2045154" cy="1227092"/>
            </a:xfrm>
            <a:prstGeom prst="rect">
              <a:avLst/>
            </a:prstGeom>
            <a:solidFill>
              <a:srgbClr val="BB86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14" name="Google Shape;2614;p184"/>
            <p:cNvSpPr txBox="1"/>
            <p:nvPr/>
          </p:nvSpPr>
          <p:spPr>
            <a:xfrm>
              <a:off x="3306332" y="1433915"/>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But…</a:t>
              </a:r>
              <a:endParaRPr sz="3000" b="0" i="0" u="none" strike="noStrike" cap="none">
                <a:solidFill>
                  <a:schemeClr val="lt1"/>
                </a:solidFill>
                <a:latin typeface="Garamond"/>
                <a:ea typeface="Garamond"/>
                <a:cs typeface="Garamond"/>
                <a:sym typeface="Garamond"/>
              </a:endParaRPr>
            </a:p>
          </p:txBody>
        </p:sp>
        <p:sp>
          <p:nvSpPr>
            <p:cNvPr id="2615" name="Google Shape;2615;p184"/>
            <p:cNvSpPr/>
            <p:nvPr/>
          </p:nvSpPr>
          <p:spPr>
            <a:xfrm>
              <a:off x="5556002" y="1433915"/>
              <a:ext cx="2045154" cy="1227092"/>
            </a:xfrm>
            <a:prstGeom prst="rect">
              <a:avLst/>
            </a:prstGeom>
            <a:solidFill>
              <a:srgbClr val="B38E8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16" name="Google Shape;2616;p184"/>
            <p:cNvSpPr txBox="1"/>
            <p:nvPr/>
          </p:nvSpPr>
          <p:spPr>
            <a:xfrm>
              <a:off x="5556002" y="1433915"/>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The best way is….</a:t>
              </a:r>
              <a:endParaRPr sz="3000" b="0" i="0" u="none" strike="noStrike" cap="none">
                <a:solidFill>
                  <a:schemeClr val="lt1"/>
                </a:solidFill>
                <a:latin typeface="Garamond"/>
                <a:ea typeface="Garamond"/>
                <a:cs typeface="Garamond"/>
                <a:sym typeface="Garamond"/>
              </a:endParaRPr>
            </a:p>
          </p:txBody>
        </p:sp>
        <p:sp>
          <p:nvSpPr>
            <p:cNvPr id="2617" name="Google Shape;2617;p184"/>
            <p:cNvSpPr/>
            <p:nvPr/>
          </p:nvSpPr>
          <p:spPr>
            <a:xfrm>
              <a:off x="7805672" y="1433915"/>
              <a:ext cx="2045154" cy="1227092"/>
            </a:xfrm>
            <a:prstGeom prst="rect">
              <a:avLst/>
            </a:prstGeom>
            <a:solidFill>
              <a:srgbClr val="AB999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18" name="Google Shape;2618;p184"/>
            <p:cNvSpPr txBox="1"/>
            <p:nvPr/>
          </p:nvSpPr>
          <p:spPr>
            <a:xfrm>
              <a:off x="7805672" y="1433915"/>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Your option is…    </a:t>
              </a:r>
              <a:endParaRPr sz="3000" b="0" i="0" u="none" strike="noStrike" cap="none">
                <a:solidFill>
                  <a:schemeClr val="lt1"/>
                </a:solidFill>
                <a:latin typeface="Garamond"/>
                <a:ea typeface="Garamond"/>
                <a:cs typeface="Garamond"/>
                <a:sym typeface="Garamond"/>
              </a:endParaRPr>
            </a:p>
          </p:txBody>
        </p:sp>
        <p:sp>
          <p:nvSpPr>
            <p:cNvPr id="2619" name="Google Shape;2619;p184"/>
            <p:cNvSpPr/>
            <p:nvPr/>
          </p:nvSpPr>
          <p:spPr>
            <a:xfrm>
              <a:off x="4431167" y="2865523"/>
              <a:ext cx="2045154" cy="1227092"/>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20" name="Google Shape;2620;p184"/>
            <p:cNvSpPr txBox="1"/>
            <p:nvPr/>
          </p:nvSpPr>
          <p:spPr>
            <a:xfrm>
              <a:off x="4431167" y="2865523"/>
              <a:ext cx="2045154" cy="1227092"/>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b="0" i="0" u="none" strike="noStrike" cap="none">
                  <a:solidFill>
                    <a:schemeClr val="lt1"/>
                  </a:solidFill>
                  <a:latin typeface="Garamond"/>
                  <a:ea typeface="Garamond"/>
                  <a:cs typeface="Garamond"/>
                  <a:sym typeface="Garamond"/>
                </a:rPr>
                <a:t>My advice to you is…</a:t>
              </a:r>
              <a:endParaRPr sz="3000" b="0" i="0" u="none" strike="noStrike" cap="none">
                <a:solidFill>
                  <a:schemeClr val="lt1"/>
                </a:solidFill>
                <a:latin typeface="Garamond"/>
                <a:ea typeface="Garamond"/>
                <a:cs typeface="Garamond"/>
                <a:sym typeface="Garamond"/>
              </a:endParaRPr>
            </a:p>
          </p:txBody>
        </p:sp>
      </p:grpSp>
      <p:sp>
        <p:nvSpPr>
          <p:cNvPr id="2621" name="Google Shape;2621;p18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5"/>
        <p:cNvGrpSpPr/>
        <p:nvPr/>
      </p:nvGrpSpPr>
      <p:grpSpPr>
        <a:xfrm>
          <a:off x="0" y="0"/>
          <a:ext cx="0" cy="0"/>
          <a:chOff x="0" y="0"/>
          <a:chExt cx="0" cy="0"/>
        </a:xfrm>
      </p:grpSpPr>
      <p:sp>
        <p:nvSpPr>
          <p:cNvPr id="2626" name="Google Shape;2626;p18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627" name="Google Shape;2627;p185"/>
          <p:cNvSpPr txBox="1">
            <a:spLocks noGrp="1"/>
          </p:cNvSpPr>
          <p:nvPr>
            <p:ph type="title"/>
          </p:nvPr>
        </p:nvSpPr>
        <p:spPr>
          <a:xfrm>
            <a:off x="1820714" y="871259"/>
            <a:ext cx="9882278" cy="10676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5400"/>
              <a:t>Gaining Fluency in Recovery Language: Empowering Language</a:t>
            </a:r>
            <a:br>
              <a:rPr lang="en-US" sz="5400"/>
            </a:br>
            <a:endParaRPr sz="5400"/>
          </a:p>
        </p:txBody>
      </p:sp>
      <p:grpSp>
        <p:nvGrpSpPr>
          <p:cNvPr id="2628" name="Google Shape;2628;p185"/>
          <p:cNvGrpSpPr/>
          <p:nvPr/>
        </p:nvGrpSpPr>
        <p:grpSpPr>
          <a:xfrm>
            <a:off x="472021" y="628863"/>
            <a:ext cx="1128382" cy="847206"/>
            <a:chOff x="8183879" y="1000124"/>
            <a:chExt cx="1562267" cy="1172973"/>
          </a:xfrm>
        </p:grpSpPr>
        <p:sp>
          <p:nvSpPr>
            <p:cNvPr id="2629" name="Google Shape;2629;p185"/>
            <p:cNvSpPr/>
            <p:nvPr/>
          </p:nvSpPr>
          <p:spPr>
            <a:xfrm>
              <a:off x="8183879" y="1348782"/>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630" name="Google Shape;2630;p185"/>
            <p:cNvSpPr/>
            <p:nvPr/>
          </p:nvSpPr>
          <p:spPr>
            <a:xfrm>
              <a:off x="8983979"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grpSp>
      <p:grpSp>
        <p:nvGrpSpPr>
          <p:cNvPr id="2631" name="Google Shape;2631;p185"/>
          <p:cNvGrpSpPr/>
          <p:nvPr/>
        </p:nvGrpSpPr>
        <p:grpSpPr>
          <a:xfrm>
            <a:off x="1698918" y="1896433"/>
            <a:ext cx="8794163" cy="4090308"/>
            <a:chOff x="1056663" y="2307"/>
            <a:chExt cx="8794163" cy="4090308"/>
          </a:xfrm>
        </p:grpSpPr>
        <p:sp>
          <p:nvSpPr>
            <p:cNvPr id="2632" name="Google Shape;2632;p185"/>
            <p:cNvSpPr/>
            <p:nvPr/>
          </p:nvSpPr>
          <p:spPr>
            <a:xfrm>
              <a:off x="1056663" y="2307"/>
              <a:ext cx="2045154" cy="1227092"/>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33" name="Google Shape;2633;p185"/>
            <p:cNvSpPr txBox="1"/>
            <p:nvPr/>
          </p:nvSpPr>
          <p:spPr>
            <a:xfrm>
              <a:off x="1056663" y="2307"/>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Can, could</a:t>
              </a:r>
              <a:endParaRPr sz="2300" b="0" i="0" u="none" strike="noStrike" cap="none">
                <a:solidFill>
                  <a:schemeClr val="lt1"/>
                </a:solidFill>
                <a:latin typeface="Garamond"/>
                <a:ea typeface="Garamond"/>
                <a:cs typeface="Garamond"/>
                <a:sym typeface="Garamond"/>
              </a:endParaRPr>
            </a:p>
          </p:txBody>
        </p:sp>
        <p:sp>
          <p:nvSpPr>
            <p:cNvPr id="2634" name="Google Shape;2634;p185"/>
            <p:cNvSpPr/>
            <p:nvPr/>
          </p:nvSpPr>
          <p:spPr>
            <a:xfrm>
              <a:off x="3306332" y="2307"/>
              <a:ext cx="2045154" cy="1227092"/>
            </a:xfrm>
            <a:prstGeom prst="rect">
              <a:avLst/>
            </a:prstGeom>
            <a:solidFill>
              <a:srgbClr val="E3793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35" name="Google Shape;2635;p185"/>
            <p:cNvSpPr txBox="1"/>
            <p:nvPr/>
          </p:nvSpPr>
          <p:spPr>
            <a:xfrm>
              <a:off x="3306332" y="2307"/>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What have you considered</a:t>
              </a:r>
              <a:endParaRPr sz="2300" b="0" i="0" u="none" strike="noStrike" cap="none">
                <a:solidFill>
                  <a:schemeClr val="lt1"/>
                </a:solidFill>
                <a:latin typeface="Garamond"/>
                <a:ea typeface="Garamond"/>
                <a:cs typeface="Garamond"/>
                <a:sym typeface="Garamond"/>
              </a:endParaRPr>
            </a:p>
          </p:txBody>
        </p:sp>
        <p:sp>
          <p:nvSpPr>
            <p:cNvPr id="2636" name="Google Shape;2636;p185"/>
            <p:cNvSpPr/>
            <p:nvPr/>
          </p:nvSpPr>
          <p:spPr>
            <a:xfrm>
              <a:off x="5556002" y="2307"/>
              <a:ext cx="2045154" cy="1227092"/>
            </a:xfrm>
            <a:prstGeom prst="rect">
              <a:avLst/>
            </a:prstGeom>
            <a:solidFill>
              <a:srgbClr val="DB784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37" name="Google Shape;2637;p185"/>
            <p:cNvSpPr txBox="1"/>
            <p:nvPr/>
          </p:nvSpPr>
          <p:spPr>
            <a:xfrm>
              <a:off x="5556002" y="2307"/>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What are your options</a:t>
              </a:r>
              <a:endParaRPr sz="2300" b="0" i="0" u="none" strike="noStrike" cap="none">
                <a:solidFill>
                  <a:schemeClr val="lt1"/>
                </a:solidFill>
                <a:latin typeface="Garamond"/>
                <a:ea typeface="Garamond"/>
                <a:cs typeface="Garamond"/>
                <a:sym typeface="Garamond"/>
              </a:endParaRPr>
            </a:p>
          </p:txBody>
        </p:sp>
        <p:sp>
          <p:nvSpPr>
            <p:cNvPr id="2638" name="Google Shape;2638;p185"/>
            <p:cNvSpPr/>
            <p:nvPr/>
          </p:nvSpPr>
          <p:spPr>
            <a:xfrm>
              <a:off x="7805672" y="2307"/>
              <a:ext cx="2045154" cy="1227092"/>
            </a:xfrm>
            <a:prstGeom prst="rect">
              <a:avLst/>
            </a:prstGeom>
            <a:solidFill>
              <a:srgbClr val="D27A5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39" name="Google Shape;2639;p185"/>
            <p:cNvSpPr txBox="1"/>
            <p:nvPr/>
          </p:nvSpPr>
          <p:spPr>
            <a:xfrm>
              <a:off x="7805672" y="2307"/>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What can you do</a:t>
              </a:r>
              <a:endParaRPr sz="2300" b="0" i="0" u="none" strike="noStrike" cap="none">
                <a:solidFill>
                  <a:schemeClr val="lt1"/>
                </a:solidFill>
                <a:latin typeface="Garamond"/>
                <a:ea typeface="Garamond"/>
                <a:cs typeface="Garamond"/>
                <a:sym typeface="Garamond"/>
              </a:endParaRPr>
            </a:p>
          </p:txBody>
        </p:sp>
        <p:sp>
          <p:nvSpPr>
            <p:cNvPr id="2640" name="Google Shape;2640;p185"/>
            <p:cNvSpPr/>
            <p:nvPr/>
          </p:nvSpPr>
          <p:spPr>
            <a:xfrm>
              <a:off x="1056663" y="1433915"/>
              <a:ext cx="2045154" cy="1227092"/>
            </a:xfrm>
            <a:prstGeom prst="rect">
              <a:avLst/>
            </a:prstGeom>
            <a:solidFill>
              <a:srgbClr val="CB7C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41" name="Google Shape;2641;p185"/>
            <p:cNvSpPr txBox="1"/>
            <p:nvPr/>
          </p:nvSpPr>
          <p:spPr>
            <a:xfrm>
              <a:off x="1056663" y="1433915"/>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Up till now….</a:t>
              </a:r>
              <a:endParaRPr sz="2300" b="0" i="0" u="none" strike="noStrike" cap="none">
                <a:solidFill>
                  <a:schemeClr val="lt1"/>
                </a:solidFill>
                <a:latin typeface="Garamond"/>
                <a:ea typeface="Garamond"/>
                <a:cs typeface="Garamond"/>
                <a:sym typeface="Garamond"/>
              </a:endParaRPr>
            </a:p>
          </p:txBody>
        </p:sp>
        <p:sp>
          <p:nvSpPr>
            <p:cNvPr id="2642" name="Google Shape;2642;p185"/>
            <p:cNvSpPr/>
            <p:nvPr/>
          </p:nvSpPr>
          <p:spPr>
            <a:xfrm>
              <a:off x="3306332" y="1433915"/>
              <a:ext cx="2045154" cy="1227092"/>
            </a:xfrm>
            <a:prstGeom prst="rect">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43" name="Google Shape;2643;p185"/>
            <p:cNvSpPr txBox="1"/>
            <p:nvPr/>
          </p:nvSpPr>
          <p:spPr>
            <a:xfrm>
              <a:off x="3306332" y="1433915"/>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Challenges, situation, concern</a:t>
              </a:r>
              <a:endParaRPr sz="2300" b="0" i="0" u="none" strike="noStrike" cap="none">
                <a:solidFill>
                  <a:schemeClr val="lt1"/>
                </a:solidFill>
                <a:latin typeface="Garamond"/>
                <a:ea typeface="Garamond"/>
                <a:cs typeface="Garamond"/>
                <a:sym typeface="Garamond"/>
              </a:endParaRPr>
            </a:p>
          </p:txBody>
        </p:sp>
        <p:sp>
          <p:nvSpPr>
            <p:cNvPr id="2644" name="Google Shape;2644;p185"/>
            <p:cNvSpPr/>
            <p:nvPr/>
          </p:nvSpPr>
          <p:spPr>
            <a:xfrm>
              <a:off x="5556002" y="1433915"/>
              <a:ext cx="2045154" cy="1227092"/>
            </a:xfrm>
            <a:prstGeom prst="rect">
              <a:avLst/>
            </a:prstGeom>
            <a:solidFill>
              <a:srgbClr val="BC8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45" name="Google Shape;2645;p185"/>
            <p:cNvSpPr txBox="1"/>
            <p:nvPr/>
          </p:nvSpPr>
          <p:spPr>
            <a:xfrm>
              <a:off x="5556002" y="1433915"/>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And</a:t>
              </a:r>
              <a:endParaRPr sz="2300" b="0" i="0" u="none" strike="noStrike" cap="none">
                <a:solidFill>
                  <a:schemeClr val="lt1"/>
                </a:solidFill>
                <a:latin typeface="Garamond"/>
                <a:ea typeface="Garamond"/>
                <a:cs typeface="Garamond"/>
                <a:sym typeface="Garamond"/>
              </a:endParaRPr>
            </a:p>
          </p:txBody>
        </p:sp>
        <p:sp>
          <p:nvSpPr>
            <p:cNvPr id="2646" name="Google Shape;2646;p185"/>
            <p:cNvSpPr/>
            <p:nvPr/>
          </p:nvSpPr>
          <p:spPr>
            <a:xfrm>
              <a:off x="7805672" y="1433915"/>
              <a:ext cx="2045154" cy="1227092"/>
            </a:xfrm>
            <a:prstGeom prst="rect">
              <a:avLst/>
            </a:prstGeom>
            <a:solidFill>
              <a:srgbClr val="B68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47" name="Google Shape;2647;p185"/>
            <p:cNvSpPr txBox="1"/>
            <p:nvPr/>
          </p:nvSpPr>
          <p:spPr>
            <a:xfrm>
              <a:off x="7805672" y="1433915"/>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What other ways might work</a:t>
              </a:r>
              <a:endParaRPr sz="2300" b="0" i="0" u="none" strike="noStrike" cap="none">
                <a:solidFill>
                  <a:schemeClr val="lt1"/>
                </a:solidFill>
                <a:latin typeface="Garamond"/>
                <a:ea typeface="Garamond"/>
                <a:cs typeface="Garamond"/>
                <a:sym typeface="Garamond"/>
              </a:endParaRPr>
            </a:p>
          </p:txBody>
        </p:sp>
        <p:sp>
          <p:nvSpPr>
            <p:cNvPr id="2648" name="Google Shape;2648;p185"/>
            <p:cNvSpPr/>
            <p:nvPr/>
          </p:nvSpPr>
          <p:spPr>
            <a:xfrm>
              <a:off x="2181498" y="2865523"/>
              <a:ext cx="2045154" cy="1227092"/>
            </a:xfrm>
            <a:prstGeom prst="rect">
              <a:avLst/>
            </a:prstGeom>
            <a:solidFill>
              <a:srgbClr val="AF93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49" name="Google Shape;2649;p185"/>
            <p:cNvSpPr txBox="1"/>
            <p:nvPr/>
          </p:nvSpPr>
          <p:spPr>
            <a:xfrm>
              <a:off x="2181498" y="2865523"/>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Some choices are</a:t>
              </a:r>
              <a:endParaRPr sz="2300" b="0" i="0" u="none" strike="noStrike" cap="none">
                <a:solidFill>
                  <a:schemeClr val="lt1"/>
                </a:solidFill>
                <a:latin typeface="Garamond"/>
                <a:ea typeface="Garamond"/>
                <a:cs typeface="Garamond"/>
                <a:sym typeface="Garamond"/>
              </a:endParaRPr>
            </a:p>
          </p:txBody>
        </p:sp>
        <p:sp>
          <p:nvSpPr>
            <p:cNvPr id="2650" name="Google Shape;2650;p185"/>
            <p:cNvSpPr/>
            <p:nvPr/>
          </p:nvSpPr>
          <p:spPr>
            <a:xfrm>
              <a:off x="4431167" y="2865523"/>
              <a:ext cx="2045154" cy="1227092"/>
            </a:xfrm>
            <a:prstGeom prst="rect">
              <a:avLst/>
            </a:prstGeom>
            <a:solidFill>
              <a:srgbClr val="AA9B9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51" name="Google Shape;2651;p185"/>
            <p:cNvSpPr txBox="1"/>
            <p:nvPr/>
          </p:nvSpPr>
          <p:spPr>
            <a:xfrm>
              <a:off x="4431167" y="2865523"/>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Options to possible consider are…</a:t>
              </a:r>
              <a:endParaRPr sz="2300" b="0" i="0" u="none" strike="noStrike" cap="none">
                <a:solidFill>
                  <a:schemeClr val="lt1"/>
                </a:solidFill>
                <a:latin typeface="Garamond"/>
                <a:ea typeface="Garamond"/>
                <a:cs typeface="Garamond"/>
                <a:sym typeface="Garamond"/>
              </a:endParaRPr>
            </a:p>
          </p:txBody>
        </p:sp>
        <p:sp>
          <p:nvSpPr>
            <p:cNvPr id="2652" name="Google Shape;2652;p185"/>
            <p:cNvSpPr/>
            <p:nvPr/>
          </p:nvSpPr>
          <p:spPr>
            <a:xfrm>
              <a:off x="6680837" y="2865523"/>
              <a:ext cx="2045154" cy="1227092"/>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53" name="Google Shape;2653;p185"/>
            <p:cNvSpPr txBox="1"/>
            <p:nvPr/>
          </p:nvSpPr>
          <p:spPr>
            <a:xfrm>
              <a:off x="6680837" y="2865523"/>
              <a:ext cx="2045154" cy="1227092"/>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US" sz="2300" b="0" i="0" u="none" strike="noStrike" cap="none">
                  <a:solidFill>
                    <a:schemeClr val="lt1"/>
                  </a:solidFill>
                  <a:latin typeface="Garamond"/>
                  <a:ea typeface="Garamond"/>
                  <a:cs typeface="Garamond"/>
                  <a:sym typeface="Garamond"/>
                </a:rPr>
                <a:t>What has worked for you in the past?</a:t>
              </a:r>
              <a:endParaRPr sz="2300" b="0" i="0" u="none" strike="noStrike" cap="none">
                <a:solidFill>
                  <a:schemeClr val="lt1"/>
                </a:solidFill>
                <a:latin typeface="Garamond"/>
                <a:ea typeface="Garamond"/>
                <a:cs typeface="Garamond"/>
                <a:sym typeface="Garamond"/>
              </a:endParaRPr>
            </a:p>
          </p:txBody>
        </p:sp>
      </p:grpSp>
      <p:sp>
        <p:nvSpPr>
          <p:cNvPr id="2654" name="Google Shape;2654;p18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8"/>
        <p:cNvGrpSpPr/>
        <p:nvPr/>
      </p:nvGrpSpPr>
      <p:grpSpPr>
        <a:xfrm>
          <a:off x="0" y="0"/>
          <a:ext cx="0" cy="0"/>
          <a:chOff x="0" y="0"/>
          <a:chExt cx="0" cy="0"/>
        </a:xfrm>
      </p:grpSpPr>
      <p:sp>
        <p:nvSpPr>
          <p:cNvPr id="2659" name="Google Shape;2659;p18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660" name="Google Shape;2660;p18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661" name="Google Shape;2661;p186"/>
          <p:cNvSpPr txBox="1">
            <a:spLocks noGrp="1"/>
          </p:cNvSpPr>
          <p:nvPr>
            <p:ph type="title"/>
          </p:nvPr>
        </p:nvSpPr>
        <p:spPr>
          <a:xfrm>
            <a:off x="3225387" y="234158"/>
            <a:ext cx="574122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orbel"/>
              <a:buNone/>
            </a:pPr>
            <a:r>
              <a:rPr lang="en-US" sz="6000"/>
              <a:t>Combating Stigma</a:t>
            </a:r>
            <a:endParaRPr sz="6000"/>
          </a:p>
        </p:txBody>
      </p:sp>
      <p:sp>
        <p:nvSpPr>
          <p:cNvPr id="2662" name="Google Shape;2662;p186"/>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663" name="Google Shape;2663;p186"/>
          <p:cNvSpPr txBox="1">
            <a:spLocks noGrp="1"/>
          </p:cNvSpPr>
          <p:nvPr>
            <p:ph type="body" idx="1"/>
          </p:nvPr>
        </p:nvSpPr>
        <p:spPr>
          <a:xfrm>
            <a:off x="838200" y="1701801"/>
            <a:ext cx="5062268"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80"/>
              <a:buNone/>
            </a:pPr>
            <a:r>
              <a:rPr lang="en-US" sz="3000" u="sng"/>
              <a:t>Stigmatizing</a:t>
            </a:r>
            <a:endParaRPr sz="3000" u="sng"/>
          </a:p>
          <a:p>
            <a:pPr marL="285750" lvl="0" indent="-285750" algn="l" rtl="0">
              <a:lnSpc>
                <a:spcPct val="90000"/>
              </a:lnSpc>
              <a:spcBef>
                <a:spcPts val="1080"/>
              </a:spcBef>
              <a:spcAft>
                <a:spcPts val="0"/>
              </a:spcAft>
              <a:buClr>
                <a:schemeClr val="dk1"/>
              </a:buClr>
              <a:buSzPts val="3480"/>
              <a:buChar char="•"/>
            </a:pPr>
            <a:r>
              <a:rPr lang="en-US" sz="3000"/>
              <a:t>Suffer from…</a:t>
            </a:r>
            <a:endParaRPr sz="3000"/>
          </a:p>
          <a:p>
            <a:pPr marL="285750" lvl="0" indent="-285750" algn="l" rtl="0">
              <a:lnSpc>
                <a:spcPct val="90000"/>
              </a:lnSpc>
              <a:spcBef>
                <a:spcPts val="1080"/>
              </a:spcBef>
              <a:spcAft>
                <a:spcPts val="0"/>
              </a:spcAft>
              <a:buClr>
                <a:schemeClr val="dk1"/>
              </a:buClr>
              <a:buSzPts val="3480"/>
              <a:buChar char="•"/>
            </a:pPr>
            <a:r>
              <a:rPr lang="en-US" sz="3000"/>
              <a:t>Retarded, bipolar, psycho, mental, drunks</a:t>
            </a:r>
            <a:endParaRPr sz="3000"/>
          </a:p>
          <a:p>
            <a:pPr marL="285750" lvl="0" indent="-285750" algn="l" rtl="0">
              <a:lnSpc>
                <a:spcPct val="90000"/>
              </a:lnSpc>
              <a:spcBef>
                <a:spcPts val="1080"/>
              </a:spcBef>
              <a:spcAft>
                <a:spcPts val="0"/>
              </a:spcAft>
              <a:buClr>
                <a:schemeClr val="dk1"/>
              </a:buClr>
              <a:buSzPts val="3480"/>
              <a:buChar char="•"/>
            </a:pPr>
            <a:r>
              <a:rPr lang="en-US" sz="3000"/>
              <a:t>They have a problem with…</a:t>
            </a:r>
            <a:endParaRPr sz="3000"/>
          </a:p>
          <a:p>
            <a:pPr marL="285750" lvl="0" indent="-285750" algn="l" rtl="0">
              <a:lnSpc>
                <a:spcPct val="90000"/>
              </a:lnSpc>
              <a:spcBef>
                <a:spcPts val="1080"/>
              </a:spcBef>
              <a:spcAft>
                <a:spcPts val="0"/>
              </a:spcAft>
              <a:buClr>
                <a:schemeClr val="dk1"/>
              </a:buClr>
              <a:buSzPts val="3480"/>
              <a:buChar char="•"/>
            </a:pPr>
            <a:r>
              <a:rPr lang="en-US" sz="3000"/>
              <a:t>Difficult / non-compliant</a:t>
            </a:r>
            <a:endParaRPr sz="3000"/>
          </a:p>
        </p:txBody>
      </p:sp>
      <p:sp>
        <p:nvSpPr>
          <p:cNvPr id="2664" name="Google Shape;2664;p186"/>
          <p:cNvSpPr txBox="1"/>
          <p:nvPr/>
        </p:nvSpPr>
        <p:spPr>
          <a:xfrm>
            <a:off x="6096000" y="2147520"/>
            <a:ext cx="5407023" cy="40894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chemeClr val="dk1"/>
              </a:buClr>
              <a:buSzPts val="3480"/>
              <a:buFont typeface="Arial"/>
              <a:buNone/>
            </a:pPr>
            <a:r>
              <a:rPr lang="en-US" sz="3000" b="0" i="0" u="sng" strike="noStrike" cap="none">
                <a:solidFill>
                  <a:schemeClr val="dk1"/>
                </a:solidFill>
                <a:latin typeface="Garamond"/>
                <a:ea typeface="Garamond"/>
                <a:cs typeface="Garamond"/>
                <a:sym typeface="Garamond"/>
              </a:rPr>
              <a:t>Stigma Busting</a:t>
            </a:r>
            <a:endParaRPr sz="3000" b="0" i="0" u="sng" strike="noStrike" cap="none">
              <a:solidFill>
                <a:schemeClr val="dk1"/>
              </a:solidFill>
              <a:latin typeface="Garamond"/>
              <a:ea typeface="Garamond"/>
              <a:cs typeface="Garamond"/>
              <a:sym typeface="Garamond"/>
            </a:endParaRPr>
          </a:p>
          <a:p>
            <a:pPr marL="285750" marR="0" lvl="0" indent="-285750" algn="l" rtl="0">
              <a:lnSpc>
                <a:spcPct val="80000"/>
              </a:lnSpc>
              <a:spcBef>
                <a:spcPts val="1080"/>
              </a:spcBef>
              <a:spcAft>
                <a:spcPts val="0"/>
              </a:spcAft>
              <a:buClr>
                <a:schemeClr val="dk1"/>
              </a:buClr>
              <a:buSzPts val="3480"/>
              <a:buFont typeface="Arial"/>
              <a:buChar char="•"/>
            </a:pPr>
            <a:r>
              <a:rPr lang="en-US" sz="3000" b="0" i="0" u="none" strike="noStrike" cap="none">
                <a:solidFill>
                  <a:schemeClr val="dk1"/>
                </a:solidFill>
                <a:latin typeface="Garamond"/>
                <a:ea typeface="Garamond"/>
                <a:cs typeface="Garamond"/>
                <a:sym typeface="Garamond"/>
              </a:rPr>
              <a:t>People with disabilities</a:t>
            </a:r>
            <a:endParaRPr sz="3000" b="0" i="0" u="none" strike="noStrike" cap="none">
              <a:solidFill>
                <a:schemeClr val="dk1"/>
              </a:solidFill>
              <a:latin typeface="Garamond"/>
              <a:ea typeface="Garamond"/>
              <a:cs typeface="Garamond"/>
              <a:sym typeface="Garamond"/>
            </a:endParaRPr>
          </a:p>
          <a:p>
            <a:pPr marL="285750" marR="0" lvl="0" indent="-285750" algn="l" rtl="0">
              <a:lnSpc>
                <a:spcPct val="80000"/>
              </a:lnSpc>
              <a:spcBef>
                <a:spcPts val="1080"/>
              </a:spcBef>
              <a:spcAft>
                <a:spcPts val="0"/>
              </a:spcAft>
              <a:buClr>
                <a:schemeClr val="dk1"/>
              </a:buClr>
              <a:buSzPts val="3480"/>
              <a:buFont typeface="Arial"/>
              <a:buChar char="•"/>
            </a:pPr>
            <a:r>
              <a:rPr lang="en-US" sz="3000" b="0" i="0" u="none" strike="noStrike" cap="none">
                <a:solidFill>
                  <a:schemeClr val="dk1"/>
                </a:solidFill>
                <a:latin typeface="Garamond"/>
                <a:ea typeface="Garamond"/>
                <a:cs typeface="Garamond"/>
                <a:sym typeface="Garamond"/>
              </a:rPr>
              <a:t>They have Down Syndrome, Bipolar disorder </a:t>
            </a:r>
            <a:endParaRPr sz="3000" b="0" i="0" u="none" strike="noStrike" cap="none">
              <a:solidFill>
                <a:srgbClr val="000000"/>
              </a:solidFill>
              <a:latin typeface="Garamond"/>
              <a:ea typeface="Garamond"/>
              <a:cs typeface="Garamond"/>
              <a:sym typeface="Garamond"/>
            </a:endParaRPr>
          </a:p>
          <a:p>
            <a:pPr marL="285750" marR="0" lvl="0" indent="-285750" algn="l" rtl="0">
              <a:lnSpc>
                <a:spcPct val="80000"/>
              </a:lnSpc>
              <a:spcBef>
                <a:spcPts val="1080"/>
              </a:spcBef>
              <a:spcAft>
                <a:spcPts val="0"/>
              </a:spcAft>
              <a:buClr>
                <a:schemeClr val="dk1"/>
              </a:buClr>
              <a:buSzPts val="3480"/>
              <a:buFont typeface="Arial"/>
              <a:buChar char="•"/>
            </a:pPr>
            <a:r>
              <a:rPr lang="en-US" sz="3000" b="0" i="0" u="none" strike="noStrike" cap="none">
                <a:solidFill>
                  <a:schemeClr val="dk1"/>
                </a:solidFill>
                <a:latin typeface="Garamond"/>
                <a:ea typeface="Garamond"/>
                <a:cs typeface="Garamond"/>
                <a:sym typeface="Garamond"/>
              </a:rPr>
              <a:t>A small person with a mental illness</a:t>
            </a:r>
            <a:endParaRPr sz="3000" b="0" i="0" u="none" strike="noStrike" cap="none">
              <a:solidFill>
                <a:schemeClr val="dk1"/>
              </a:solidFill>
              <a:latin typeface="Garamond"/>
              <a:ea typeface="Garamond"/>
              <a:cs typeface="Garamond"/>
              <a:sym typeface="Garamond"/>
            </a:endParaRPr>
          </a:p>
          <a:p>
            <a:pPr marL="285750" marR="0" lvl="0" indent="-285750" algn="l" rtl="0">
              <a:lnSpc>
                <a:spcPct val="80000"/>
              </a:lnSpc>
              <a:spcBef>
                <a:spcPts val="1080"/>
              </a:spcBef>
              <a:spcAft>
                <a:spcPts val="0"/>
              </a:spcAft>
              <a:buClr>
                <a:schemeClr val="dk1"/>
              </a:buClr>
              <a:buSzPts val="3480"/>
              <a:buFont typeface="Arial"/>
              <a:buChar char="•"/>
            </a:pPr>
            <a:r>
              <a:rPr lang="en-US" sz="3000" b="0" i="0" u="none" strike="noStrike" cap="none">
                <a:solidFill>
                  <a:schemeClr val="dk1"/>
                </a:solidFill>
                <a:latin typeface="Garamond"/>
                <a:ea typeface="Garamond"/>
                <a:cs typeface="Garamond"/>
                <a:sym typeface="Garamond"/>
              </a:rPr>
              <a:t>They need…</a:t>
            </a:r>
            <a:endParaRPr sz="3000" b="0" i="0" u="none" strike="noStrike" cap="none">
              <a:solidFill>
                <a:schemeClr val="dk1"/>
              </a:solidFill>
              <a:latin typeface="Garamond"/>
              <a:ea typeface="Garamond"/>
              <a:cs typeface="Garamond"/>
              <a:sym typeface="Garamond"/>
            </a:endParaRPr>
          </a:p>
          <a:p>
            <a:pPr marL="285750" marR="0" lvl="0" indent="-285750" algn="l" rtl="0">
              <a:lnSpc>
                <a:spcPct val="80000"/>
              </a:lnSpc>
              <a:spcBef>
                <a:spcPts val="1080"/>
              </a:spcBef>
              <a:spcAft>
                <a:spcPts val="0"/>
              </a:spcAft>
              <a:buClr>
                <a:schemeClr val="dk1"/>
              </a:buClr>
              <a:buSzPts val="3480"/>
              <a:buFont typeface="Arial"/>
              <a:buChar char="•"/>
            </a:pPr>
            <a:r>
              <a:rPr lang="en-US" sz="3000" b="0" i="0" u="none" strike="noStrike" cap="none">
                <a:solidFill>
                  <a:schemeClr val="dk1"/>
                </a:solidFill>
                <a:latin typeface="Garamond"/>
                <a:ea typeface="Garamond"/>
                <a:cs typeface="Garamond"/>
                <a:sym typeface="Garamond"/>
              </a:rPr>
              <a:t>Determine what actions are trying to communicate, change is hard for everyone. </a:t>
            </a:r>
            <a:endParaRPr sz="3000" b="0" i="0" u="none" strike="noStrike" cap="none">
              <a:solidFill>
                <a:schemeClr val="dk1"/>
              </a:solidFill>
              <a:latin typeface="Garamond"/>
              <a:ea typeface="Garamond"/>
              <a:cs typeface="Garamond"/>
              <a:sym typeface="Garamond"/>
            </a:endParaRPr>
          </a:p>
          <a:p>
            <a:pPr marL="285750" marR="0" lvl="0" indent="-64770" algn="l" rtl="0">
              <a:lnSpc>
                <a:spcPct val="80000"/>
              </a:lnSpc>
              <a:spcBef>
                <a:spcPts val="1080"/>
              </a:spcBef>
              <a:spcAft>
                <a:spcPts val="0"/>
              </a:spcAft>
              <a:buClr>
                <a:schemeClr val="dk1"/>
              </a:buClr>
              <a:buSzPts val="3480"/>
              <a:buFont typeface="Arial"/>
              <a:buNone/>
            </a:pPr>
            <a:endParaRPr sz="3000" b="0" i="0" u="none" strike="noStrike" cap="none">
              <a:solidFill>
                <a:schemeClr val="dk1"/>
              </a:solidFill>
              <a:latin typeface="Garamond"/>
              <a:ea typeface="Garamond"/>
              <a:cs typeface="Garamond"/>
              <a:sym typeface="Garamond"/>
            </a:endParaRPr>
          </a:p>
        </p:txBody>
      </p:sp>
      <p:sp>
        <p:nvSpPr>
          <p:cNvPr id="2665" name="Google Shape;2665;p18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graphicFrame>
        <p:nvGraphicFramePr>
          <p:cNvPr id="2670" name="Google Shape;2670;p268"/>
          <p:cNvGraphicFramePr/>
          <p:nvPr/>
        </p:nvGraphicFramePr>
        <p:xfrm>
          <a:off x="-860829"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671" name="Google Shape;2671;p268"/>
          <p:cNvSpPr txBox="1"/>
          <p:nvPr/>
        </p:nvSpPr>
        <p:spPr>
          <a:xfrm>
            <a:off x="6749934" y="2273490"/>
            <a:ext cx="4405745" cy="1155509"/>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rgbClr val="000000"/>
              </a:buClr>
              <a:buSzPts val="3200"/>
              <a:buFont typeface="Arial"/>
              <a:buNone/>
            </a:pPr>
            <a:r>
              <a:rPr lang="en-US" sz="3200" b="0" i="0" u="none" strike="noStrike" cap="none">
                <a:solidFill>
                  <a:srgbClr val="000000"/>
                </a:solidFill>
                <a:latin typeface="Garamond"/>
                <a:ea typeface="Garamond"/>
                <a:cs typeface="Garamond"/>
                <a:sym typeface="Garamond"/>
              </a:rPr>
              <a:t>79% reported they were discriminated against by people in the community</a:t>
            </a:r>
            <a:endParaRPr sz="1400" b="0" i="0" u="none" strike="noStrike" cap="none">
              <a:solidFill>
                <a:srgbClr val="000000"/>
              </a:solidFill>
              <a:latin typeface="Garamond"/>
              <a:ea typeface="Garamond"/>
              <a:cs typeface="Garamond"/>
              <a:sym typeface="Garamond"/>
            </a:endParaRPr>
          </a:p>
        </p:txBody>
      </p:sp>
      <p:sp>
        <p:nvSpPr>
          <p:cNvPr id="2672" name="Google Shape;2672;p268"/>
          <p:cNvSpPr txBox="1"/>
          <p:nvPr/>
        </p:nvSpPr>
        <p:spPr>
          <a:xfrm>
            <a:off x="6749933" y="3827314"/>
            <a:ext cx="4405745" cy="1500219"/>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rgbClr val="000000"/>
              </a:buClr>
              <a:buSzPts val="3200"/>
              <a:buFont typeface="Arial"/>
              <a:buNone/>
            </a:pPr>
            <a:r>
              <a:rPr lang="en-US" sz="3200" b="0" i="0" u="none" strike="noStrike" cap="none">
                <a:solidFill>
                  <a:srgbClr val="000000"/>
                </a:solidFill>
                <a:latin typeface="Garamond"/>
                <a:ea typeface="Garamond"/>
                <a:cs typeface="Garamond"/>
                <a:sym typeface="Garamond"/>
              </a:rPr>
              <a:t>21% reported they were discriminated against by people in the mental health system</a:t>
            </a:r>
            <a:endParaRPr sz="1400" b="0" i="0" u="none" strike="noStrike" cap="none">
              <a:solidFill>
                <a:srgbClr val="000000"/>
              </a:solidFill>
              <a:latin typeface="Garamond"/>
              <a:ea typeface="Garamond"/>
              <a:cs typeface="Garamond"/>
              <a:sym typeface="Garamond"/>
            </a:endParaRPr>
          </a:p>
        </p:txBody>
      </p:sp>
      <p:sp>
        <p:nvSpPr>
          <p:cNvPr id="2673" name="Google Shape;2673;p26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269"/>
          <p:cNvSpPr txBox="1">
            <a:spLocks noGrp="1"/>
          </p:cNvSpPr>
          <p:nvPr>
            <p:ph type="title"/>
          </p:nvPr>
        </p:nvSpPr>
        <p:spPr>
          <a:xfrm>
            <a:off x="1895645" y="533400"/>
            <a:ext cx="8400710" cy="91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orbel"/>
              <a:buNone/>
            </a:pPr>
            <a:r>
              <a:rPr lang="en-US" sz="6000"/>
              <a:t>Mental Health Practitioners </a:t>
            </a:r>
            <a:endParaRPr sz="6000"/>
          </a:p>
        </p:txBody>
      </p:sp>
      <p:sp>
        <p:nvSpPr>
          <p:cNvPr id="2679" name="Google Shape;2679;p269"/>
          <p:cNvSpPr txBox="1">
            <a:spLocks noGrp="1"/>
          </p:cNvSpPr>
          <p:nvPr>
            <p:ph type="body" idx="1"/>
          </p:nvPr>
        </p:nvSpPr>
        <p:spPr>
          <a:xfrm>
            <a:off x="1071566" y="990600"/>
            <a:ext cx="9636123" cy="4876799"/>
          </a:xfrm>
          <a:prstGeom prst="rect">
            <a:avLst/>
          </a:prstGeom>
          <a:noFill/>
          <a:ln>
            <a:noFill/>
          </a:ln>
        </p:spPr>
        <p:txBody>
          <a:bodyPr spcFirstLastPara="1" wrap="square" lIns="91425" tIns="45700" rIns="91425" bIns="45700" anchor="ctr" anchorCtr="0">
            <a:normAutofit/>
          </a:bodyPr>
          <a:lstStyle/>
          <a:p>
            <a:pPr marL="0" lvl="0" indent="0" algn="l" rtl="0">
              <a:lnSpc>
                <a:spcPct val="70000"/>
              </a:lnSpc>
              <a:spcBef>
                <a:spcPts val="1080"/>
              </a:spcBef>
              <a:spcAft>
                <a:spcPts val="0"/>
              </a:spcAft>
              <a:buClr>
                <a:schemeClr val="dk1"/>
              </a:buClr>
              <a:buSzPts val="3480"/>
              <a:buNone/>
            </a:pPr>
            <a:br>
              <a:rPr lang="en-US" sz="3000" dirty="0"/>
            </a:br>
            <a:endParaRPr sz="3000" dirty="0"/>
          </a:p>
          <a:p>
            <a:pPr marL="0" lvl="0" indent="0" algn="l" rtl="0">
              <a:lnSpc>
                <a:spcPct val="70000"/>
              </a:lnSpc>
              <a:spcBef>
                <a:spcPts val="0"/>
              </a:spcBef>
              <a:spcAft>
                <a:spcPts val="0"/>
              </a:spcAft>
              <a:buClr>
                <a:schemeClr val="dk1"/>
              </a:buClr>
              <a:buSzPts val="3480"/>
              <a:buNone/>
            </a:pPr>
            <a:endParaRPr sz="3000" dirty="0"/>
          </a:p>
          <a:p>
            <a:pPr marL="0" lvl="0" indent="0" algn="l" rtl="0">
              <a:lnSpc>
                <a:spcPct val="70000"/>
              </a:lnSpc>
              <a:spcBef>
                <a:spcPts val="0"/>
              </a:spcBef>
              <a:spcAft>
                <a:spcPts val="0"/>
              </a:spcAft>
              <a:buClr>
                <a:schemeClr val="dk1"/>
              </a:buClr>
              <a:buSzPts val="3480"/>
              <a:buNone/>
            </a:pPr>
            <a:r>
              <a:rPr lang="en-US" sz="3000" dirty="0"/>
              <a:t>People who seek help for mental health reported feeling disrespected and discriminated against by health care workers (intentionally or unintentionally).</a:t>
            </a:r>
            <a:endParaRPr dirty="0"/>
          </a:p>
          <a:p>
            <a:pPr marL="0" lvl="0" indent="0" algn="l" rtl="0">
              <a:lnSpc>
                <a:spcPct val="70000"/>
              </a:lnSpc>
              <a:spcBef>
                <a:spcPts val="0"/>
              </a:spcBef>
              <a:spcAft>
                <a:spcPts val="0"/>
              </a:spcAft>
              <a:buClr>
                <a:schemeClr val="dk1"/>
              </a:buClr>
              <a:buSzPts val="3480"/>
              <a:buNone/>
            </a:pPr>
            <a:endParaRPr sz="3000" dirty="0"/>
          </a:p>
          <a:p>
            <a:pPr marL="285750" lvl="0" indent="-285750" algn="l" rtl="0">
              <a:lnSpc>
                <a:spcPct val="70000"/>
              </a:lnSpc>
              <a:spcBef>
                <a:spcPts val="1080"/>
              </a:spcBef>
              <a:spcAft>
                <a:spcPts val="0"/>
              </a:spcAft>
              <a:buClr>
                <a:schemeClr val="dk1"/>
              </a:buClr>
              <a:buSzPts val="3480"/>
              <a:buChar char="•"/>
            </a:pPr>
            <a:r>
              <a:rPr lang="en-US" sz="3000" dirty="0"/>
              <a:t>Attitudes of mental health practitioners important for good treatment outcomes and quality of life.</a:t>
            </a:r>
            <a:endParaRPr sz="3000" dirty="0"/>
          </a:p>
          <a:p>
            <a:pPr marL="285750" lvl="0" indent="-285750" algn="l" rtl="0">
              <a:lnSpc>
                <a:spcPct val="70000"/>
              </a:lnSpc>
              <a:spcBef>
                <a:spcPts val="1080"/>
              </a:spcBef>
              <a:spcAft>
                <a:spcPts val="0"/>
              </a:spcAft>
              <a:buClr>
                <a:schemeClr val="dk1"/>
              </a:buClr>
              <a:buSzPts val="3480"/>
              <a:buChar char="•"/>
            </a:pPr>
            <a:r>
              <a:rPr lang="en-US" sz="3000" dirty="0"/>
              <a:t>In role as educators and members of their communities, professionals’ view shape opinions of future practitioners and influential community members.</a:t>
            </a:r>
            <a:endParaRPr sz="3000" dirty="0"/>
          </a:p>
          <a:p>
            <a:pPr marL="0" lvl="0" indent="0" algn="l" rtl="0">
              <a:lnSpc>
                <a:spcPct val="70000"/>
              </a:lnSpc>
              <a:spcBef>
                <a:spcPts val="1080"/>
              </a:spcBef>
              <a:spcAft>
                <a:spcPts val="0"/>
              </a:spcAft>
              <a:buClr>
                <a:schemeClr val="dk1"/>
              </a:buClr>
              <a:buSzPts val="3480"/>
              <a:buNone/>
            </a:pPr>
            <a:endParaRPr sz="3000" dirty="0"/>
          </a:p>
          <a:p>
            <a:pPr marL="0" lvl="0" indent="0" algn="l" rtl="0">
              <a:lnSpc>
                <a:spcPct val="70000"/>
              </a:lnSpc>
              <a:spcBef>
                <a:spcPts val="1080"/>
              </a:spcBef>
              <a:spcAft>
                <a:spcPts val="0"/>
              </a:spcAft>
              <a:buClr>
                <a:schemeClr val="dk1"/>
              </a:buClr>
              <a:buSzPts val="3480"/>
              <a:buNone/>
            </a:pPr>
            <a:endParaRPr sz="3000" dirty="0"/>
          </a:p>
        </p:txBody>
      </p:sp>
      <p:sp>
        <p:nvSpPr>
          <p:cNvPr id="2680" name="Google Shape;2680;p26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4"/>
        <p:cNvGrpSpPr/>
        <p:nvPr/>
      </p:nvGrpSpPr>
      <p:grpSpPr>
        <a:xfrm>
          <a:off x="0" y="0"/>
          <a:ext cx="0" cy="0"/>
          <a:chOff x="0" y="0"/>
          <a:chExt cx="0" cy="0"/>
        </a:xfrm>
      </p:grpSpPr>
      <p:sp>
        <p:nvSpPr>
          <p:cNvPr id="2685" name="Google Shape;2685;p18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686" name="Google Shape;2686;p188"/>
          <p:cNvSpPr txBox="1">
            <a:spLocks noGrp="1"/>
          </p:cNvSpPr>
          <p:nvPr>
            <p:ph type="title"/>
          </p:nvPr>
        </p:nvSpPr>
        <p:spPr>
          <a:xfrm>
            <a:off x="838200" y="437711"/>
            <a:ext cx="10515600" cy="11334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orbel"/>
              <a:buNone/>
            </a:pPr>
            <a:r>
              <a:rPr lang="en-US" sz="6000"/>
              <a:t>Empowering Interactions</a:t>
            </a:r>
            <a:endParaRPr sz="6000"/>
          </a:p>
        </p:txBody>
      </p:sp>
      <p:grpSp>
        <p:nvGrpSpPr>
          <p:cNvPr id="2687" name="Google Shape;2687;p188"/>
          <p:cNvGrpSpPr/>
          <p:nvPr/>
        </p:nvGrpSpPr>
        <p:grpSpPr>
          <a:xfrm>
            <a:off x="1419320" y="1572991"/>
            <a:ext cx="9350309" cy="4348981"/>
            <a:chOff x="582645" y="1781"/>
            <a:chExt cx="9350309" cy="4348981"/>
          </a:xfrm>
        </p:grpSpPr>
        <p:sp>
          <p:nvSpPr>
            <p:cNvPr id="2688" name="Google Shape;2688;p188"/>
            <p:cNvSpPr/>
            <p:nvPr/>
          </p:nvSpPr>
          <p:spPr>
            <a:xfrm>
              <a:off x="582645" y="1781"/>
              <a:ext cx="2174490" cy="1304694"/>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89" name="Google Shape;2689;p188"/>
            <p:cNvSpPr txBox="1"/>
            <p:nvPr/>
          </p:nvSpPr>
          <p:spPr>
            <a:xfrm>
              <a:off x="582645" y="1781"/>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Be welcoming, friendly and non-judgmental.</a:t>
              </a:r>
              <a:endParaRPr sz="2000" b="0" i="0" u="none" strike="noStrike" cap="none">
                <a:solidFill>
                  <a:srgbClr val="000000"/>
                </a:solidFill>
                <a:latin typeface="Garamond"/>
                <a:ea typeface="Garamond"/>
                <a:cs typeface="Garamond"/>
                <a:sym typeface="Garamond"/>
              </a:endParaRPr>
            </a:p>
          </p:txBody>
        </p:sp>
        <p:sp>
          <p:nvSpPr>
            <p:cNvPr id="2690" name="Google Shape;2690;p188"/>
            <p:cNvSpPr/>
            <p:nvPr/>
          </p:nvSpPr>
          <p:spPr>
            <a:xfrm>
              <a:off x="2974584" y="1781"/>
              <a:ext cx="2174490" cy="1304694"/>
            </a:xfrm>
            <a:prstGeom prst="rect">
              <a:avLst/>
            </a:prstGeom>
            <a:solidFill>
              <a:srgbClr val="E3793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91" name="Google Shape;2691;p188"/>
            <p:cNvSpPr txBox="1"/>
            <p:nvPr/>
          </p:nvSpPr>
          <p:spPr>
            <a:xfrm>
              <a:off x="2974584" y="1781"/>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Be fully present and a good listener. Reflect what you heard.</a:t>
              </a:r>
              <a:endParaRPr sz="1800" b="0" i="0" u="none" strike="noStrike" cap="none">
                <a:solidFill>
                  <a:srgbClr val="000000"/>
                </a:solidFill>
                <a:latin typeface="Garamond"/>
                <a:ea typeface="Garamond"/>
                <a:cs typeface="Garamond"/>
                <a:sym typeface="Garamond"/>
              </a:endParaRPr>
            </a:p>
          </p:txBody>
        </p:sp>
        <p:sp>
          <p:nvSpPr>
            <p:cNvPr id="2692" name="Google Shape;2692;p188"/>
            <p:cNvSpPr/>
            <p:nvPr/>
          </p:nvSpPr>
          <p:spPr>
            <a:xfrm>
              <a:off x="5366524" y="1781"/>
              <a:ext cx="2174490" cy="1304694"/>
            </a:xfrm>
            <a:prstGeom prst="rect">
              <a:avLst/>
            </a:prstGeom>
            <a:solidFill>
              <a:srgbClr val="DB784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93" name="Google Shape;2693;p188"/>
            <p:cNvSpPr txBox="1"/>
            <p:nvPr/>
          </p:nvSpPr>
          <p:spPr>
            <a:xfrm>
              <a:off x="5366524" y="1781"/>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Resist fixing the person.</a:t>
              </a:r>
              <a:endParaRPr sz="2000" b="0" i="0" u="none" strike="noStrike" cap="none">
                <a:solidFill>
                  <a:srgbClr val="000000"/>
                </a:solidFill>
                <a:latin typeface="Garamond"/>
                <a:ea typeface="Garamond"/>
                <a:cs typeface="Garamond"/>
                <a:sym typeface="Garamond"/>
              </a:endParaRPr>
            </a:p>
          </p:txBody>
        </p:sp>
        <p:sp>
          <p:nvSpPr>
            <p:cNvPr id="2694" name="Google Shape;2694;p188"/>
            <p:cNvSpPr/>
            <p:nvPr/>
          </p:nvSpPr>
          <p:spPr>
            <a:xfrm>
              <a:off x="7758464" y="1781"/>
              <a:ext cx="2174490" cy="1304694"/>
            </a:xfrm>
            <a:prstGeom prst="rect">
              <a:avLst/>
            </a:prstGeom>
            <a:solidFill>
              <a:srgbClr val="D27A5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95" name="Google Shape;2695;p188"/>
            <p:cNvSpPr txBox="1"/>
            <p:nvPr/>
          </p:nvSpPr>
          <p:spPr>
            <a:xfrm>
              <a:off x="7758464" y="1781"/>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800" b="0" i="0" u="none" strike="noStrike" cap="none">
                  <a:solidFill>
                    <a:schemeClr val="lt1"/>
                  </a:solidFill>
                  <a:latin typeface="Garamond"/>
                  <a:ea typeface="Garamond"/>
                  <a:cs typeface="Garamond"/>
                  <a:sym typeface="Garamond"/>
                </a:rPr>
                <a:t>Validate and reinforce their abilities and strengths. Focus on what’s strong. Not what’s wrong.</a:t>
              </a:r>
              <a:endParaRPr sz="1600" b="0" i="0" u="none" strike="noStrike" cap="none">
                <a:solidFill>
                  <a:srgbClr val="000000"/>
                </a:solidFill>
                <a:latin typeface="Garamond"/>
                <a:ea typeface="Garamond"/>
                <a:cs typeface="Garamond"/>
                <a:sym typeface="Garamond"/>
              </a:endParaRPr>
            </a:p>
          </p:txBody>
        </p:sp>
        <p:sp>
          <p:nvSpPr>
            <p:cNvPr id="2696" name="Google Shape;2696;p188"/>
            <p:cNvSpPr/>
            <p:nvPr/>
          </p:nvSpPr>
          <p:spPr>
            <a:xfrm>
              <a:off x="582645" y="1523924"/>
              <a:ext cx="2174490" cy="1304694"/>
            </a:xfrm>
            <a:prstGeom prst="rect">
              <a:avLst/>
            </a:prstGeom>
            <a:solidFill>
              <a:srgbClr val="CB7C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97" name="Google Shape;2697;p188"/>
            <p:cNvSpPr txBox="1"/>
            <p:nvPr/>
          </p:nvSpPr>
          <p:spPr>
            <a:xfrm>
              <a:off x="582645" y="1523924"/>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Ask open end questions.</a:t>
              </a:r>
              <a:endParaRPr sz="2000" b="0" i="0" u="none" strike="noStrike" cap="none">
                <a:solidFill>
                  <a:srgbClr val="000000"/>
                </a:solidFill>
                <a:latin typeface="Garamond"/>
                <a:ea typeface="Garamond"/>
                <a:cs typeface="Garamond"/>
                <a:sym typeface="Garamond"/>
              </a:endParaRPr>
            </a:p>
          </p:txBody>
        </p:sp>
        <p:sp>
          <p:nvSpPr>
            <p:cNvPr id="2698" name="Google Shape;2698;p188"/>
            <p:cNvSpPr/>
            <p:nvPr/>
          </p:nvSpPr>
          <p:spPr>
            <a:xfrm>
              <a:off x="2974584" y="1523924"/>
              <a:ext cx="2174490" cy="1304694"/>
            </a:xfrm>
            <a:prstGeom prst="rect">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99" name="Google Shape;2699;p188"/>
            <p:cNvSpPr txBox="1"/>
            <p:nvPr/>
          </p:nvSpPr>
          <p:spPr>
            <a:xfrm>
              <a:off x="2974584" y="1523924"/>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Acknowledge and affirm efforts, progress and achievements.</a:t>
              </a:r>
              <a:endParaRPr sz="2000" b="0" i="0" u="none" strike="noStrike" cap="none">
                <a:solidFill>
                  <a:srgbClr val="000000"/>
                </a:solidFill>
                <a:latin typeface="Garamond"/>
                <a:ea typeface="Garamond"/>
                <a:cs typeface="Garamond"/>
                <a:sym typeface="Garamond"/>
              </a:endParaRPr>
            </a:p>
          </p:txBody>
        </p:sp>
        <p:sp>
          <p:nvSpPr>
            <p:cNvPr id="2700" name="Google Shape;2700;p188"/>
            <p:cNvSpPr/>
            <p:nvPr/>
          </p:nvSpPr>
          <p:spPr>
            <a:xfrm>
              <a:off x="5366524" y="1523924"/>
              <a:ext cx="2174490" cy="1304694"/>
            </a:xfrm>
            <a:prstGeom prst="rect">
              <a:avLst/>
            </a:prstGeom>
            <a:solidFill>
              <a:srgbClr val="BC8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01" name="Google Shape;2701;p188"/>
            <p:cNvSpPr txBox="1"/>
            <p:nvPr/>
          </p:nvSpPr>
          <p:spPr>
            <a:xfrm>
              <a:off x="5366524" y="1523924"/>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Remind them that they are their own experts. </a:t>
              </a:r>
              <a:endParaRPr sz="2000" b="0" i="0" u="none" strike="noStrike" cap="none">
                <a:solidFill>
                  <a:srgbClr val="000000"/>
                </a:solidFill>
                <a:latin typeface="Garamond"/>
                <a:ea typeface="Garamond"/>
                <a:cs typeface="Garamond"/>
                <a:sym typeface="Garamond"/>
              </a:endParaRPr>
            </a:p>
          </p:txBody>
        </p:sp>
        <p:sp>
          <p:nvSpPr>
            <p:cNvPr id="2702" name="Google Shape;2702;p188"/>
            <p:cNvSpPr/>
            <p:nvPr/>
          </p:nvSpPr>
          <p:spPr>
            <a:xfrm>
              <a:off x="7758464" y="1523924"/>
              <a:ext cx="2174490" cy="1304694"/>
            </a:xfrm>
            <a:prstGeom prst="rect">
              <a:avLst/>
            </a:prstGeom>
            <a:solidFill>
              <a:srgbClr val="B68B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03" name="Google Shape;2703;p188"/>
            <p:cNvSpPr txBox="1"/>
            <p:nvPr/>
          </p:nvSpPr>
          <p:spPr>
            <a:xfrm>
              <a:off x="7758464" y="1523924"/>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700" b="0" i="0" u="none" strike="noStrike" cap="none">
                  <a:solidFill>
                    <a:schemeClr val="lt1"/>
                  </a:solidFill>
                  <a:latin typeface="Garamond"/>
                  <a:ea typeface="Garamond"/>
                  <a:cs typeface="Garamond"/>
                  <a:sym typeface="Garamond"/>
                </a:rPr>
                <a:t>Promote self-advocacy/support them taking the lead. Not doing for them and taking their power away.</a:t>
              </a:r>
              <a:endParaRPr sz="1700" b="0" i="0" u="none" strike="noStrike" cap="none">
                <a:solidFill>
                  <a:srgbClr val="000000"/>
                </a:solidFill>
                <a:latin typeface="Garamond"/>
                <a:ea typeface="Garamond"/>
                <a:cs typeface="Garamond"/>
                <a:sym typeface="Garamond"/>
              </a:endParaRPr>
            </a:p>
          </p:txBody>
        </p:sp>
        <p:sp>
          <p:nvSpPr>
            <p:cNvPr id="2704" name="Google Shape;2704;p188"/>
            <p:cNvSpPr/>
            <p:nvPr/>
          </p:nvSpPr>
          <p:spPr>
            <a:xfrm>
              <a:off x="1778615" y="3046068"/>
              <a:ext cx="2174490" cy="1304694"/>
            </a:xfrm>
            <a:prstGeom prst="rect">
              <a:avLst/>
            </a:prstGeom>
            <a:solidFill>
              <a:srgbClr val="AF93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05" name="Google Shape;2705;p188"/>
            <p:cNvSpPr txBox="1"/>
            <p:nvPr/>
          </p:nvSpPr>
          <p:spPr>
            <a:xfrm>
              <a:off x="1778615" y="3046068"/>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700" b="0" i="0" u="none" strike="noStrike" cap="none">
                  <a:solidFill>
                    <a:schemeClr val="lt1"/>
                  </a:solidFill>
                  <a:latin typeface="Garamond"/>
                  <a:ea typeface="Garamond"/>
                  <a:cs typeface="Garamond"/>
                  <a:sym typeface="Garamond"/>
                </a:rPr>
                <a:t>Roll with resistance- this a normal response that everyone has related to change.</a:t>
              </a:r>
              <a:endParaRPr sz="1700" b="0" i="0" u="none" strike="noStrike" cap="none">
                <a:solidFill>
                  <a:srgbClr val="000000"/>
                </a:solidFill>
                <a:latin typeface="Garamond"/>
                <a:ea typeface="Garamond"/>
                <a:cs typeface="Garamond"/>
                <a:sym typeface="Garamond"/>
              </a:endParaRPr>
            </a:p>
          </p:txBody>
        </p:sp>
        <p:sp>
          <p:nvSpPr>
            <p:cNvPr id="2706" name="Google Shape;2706;p188"/>
            <p:cNvSpPr/>
            <p:nvPr/>
          </p:nvSpPr>
          <p:spPr>
            <a:xfrm>
              <a:off x="4170554" y="3046068"/>
              <a:ext cx="2174490" cy="1304694"/>
            </a:xfrm>
            <a:prstGeom prst="rect">
              <a:avLst/>
            </a:prstGeom>
            <a:solidFill>
              <a:srgbClr val="AA9B9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07" name="Google Shape;2707;p188"/>
            <p:cNvSpPr txBox="1"/>
            <p:nvPr/>
          </p:nvSpPr>
          <p:spPr>
            <a:xfrm>
              <a:off x="4170554" y="3046068"/>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Meet people where they are at.</a:t>
              </a:r>
              <a:endParaRPr sz="2000" b="0" i="0" u="none" strike="noStrike" cap="none">
                <a:solidFill>
                  <a:srgbClr val="000000"/>
                </a:solidFill>
                <a:latin typeface="Garamond"/>
                <a:ea typeface="Garamond"/>
                <a:cs typeface="Garamond"/>
                <a:sym typeface="Garamond"/>
              </a:endParaRPr>
            </a:p>
          </p:txBody>
        </p:sp>
        <p:sp>
          <p:nvSpPr>
            <p:cNvPr id="2708" name="Google Shape;2708;p188"/>
            <p:cNvSpPr/>
            <p:nvPr/>
          </p:nvSpPr>
          <p:spPr>
            <a:xfrm>
              <a:off x="6562494" y="3046068"/>
              <a:ext cx="2174490" cy="1304694"/>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09" name="Google Shape;2709;p188"/>
            <p:cNvSpPr txBox="1"/>
            <p:nvPr/>
          </p:nvSpPr>
          <p:spPr>
            <a:xfrm>
              <a:off x="6562494" y="3046068"/>
              <a:ext cx="2174490" cy="1304694"/>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2000" b="0" i="0" u="none" strike="noStrike" cap="none">
                  <a:solidFill>
                    <a:schemeClr val="lt1"/>
                  </a:solidFill>
                  <a:latin typeface="Garamond"/>
                  <a:ea typeface="Garamond"/>
                  <a:cs typeface="Garamond"/>
                  <a:sym typeface="Garamond"/>
                </a:rPr>
                <a:t>Constantly evaluate your language, attitude and self care. </a:t>
              </a:r>
              <a:endParaRPr sz="2000" b="0" i="0" u="none" strike="noStrike" cap="none">
                <a:solidFill>
                  <a:srgbClr val="000000"/>
                </a:solidFill>
                <a:latin typeface="Garamond"/>
                <a:ea typeface="Garamond"/>
                <a:cs typeface="Garamond"/>
                <a:sym typeface="Garamond"/>
              </a:endParaRPr>
            </a:p>
          </p:txBody>
        </p:sp>
      </p:grpSp>
      <p:sp>
        <p:nvSpPr>
          <p:cNvPr id="2710" name="Google Shape;2710;p18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4"/>
        <p:cNvGrpSpPr/>
        <p:nvPr/>
      </p:nvGrpSpPr>
      <p:grpSpPr>
        <a:xfrm>
          <a:off x="0" y="0"/>
          <a:ext cx="0" cy="0"/>
          <a:chOff x="0" y="0"/>
          <a:chExt cx="0" cy="0"/>
        </a:xfrm>
      </p:grpSpPr>
      <p:sp>
        <p:nvSpPr>
          <p:cNvPr id="2715" name="Google Shape;2715;p189"/>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716" name="Google Shape;2716;p189"/>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717" name="Google Shape;2717;p189"/>
          <p:cNvSpPr txBox="1">
            <a:spLocks noGrp="1"/>
          </p:cNvSpPr>
          <p:nvPr>
            <p:ph type="title"/>
          </p:nvPr>
        </p:nvSpPr>
        <p:spPr>
          <a:xfrm>
            <a:off x="1501665" y="428830"/>
            <a:ext cx="918866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6000"/>
              <a:t>Policy: Provide Recovery Based Services</a:t>
            </a:r>
            <a:endParaRPr sz="6000"/>
          </a:p>
        </p:txBody>
      </p:sp>
      <p:sp>
        <p:nvSpPr>
          <p:cNvPr id="2718" name="Google Shape;2718;p189"/>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719" name="Google Shape;2719;p189"/>
          <p:cNvSpPr txBox="1">
            <a:spLocks noGrp="1"/>
          </p:cNvSpPr>
          <p:nvPr>
            <p:ph type="body" idx="1"/>
          </p:nvPr>
        </p:nvSpPr>
        <p:spPr>
          <a:xfrm>
            <a:off x="838199" y="2411472"/>
            <a:ext cx="10515600" cy="435133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3480"/>
              <a:buChar char="•"/>
            </a:pPr>
            <a:r>
              <a:rPr lang="en-US" sz="3000"/>
              <a:t>Guiding principle and operational framework for system of care.</a:t>
            </a:r>
            <a:endParaRPr sz="3000"/>
          </a:p>
          <a:p>
            <a:pPr marL="285750" lvl="0" indent="-285750" algn="l" rtl="0">
              <a:lnSpc>
                <a:spcPct val="90000"/>
              </a:lnSpc>
              <a:spcBef>
                <a:spcPts val="1080"/>
              </a:spcBef>
              <a:spcAft>
                <a:spcPts val="0"/>
              </a:spcAft>
              <a:buClr>
                <a:schemeClr val="dk1"/>
              </a:buClr>
              <a:buSzPts val="3480"/>
              <a:buChar char="•"/>
            </a:pPr>
            <a:r>
              <a:rPr lang="en-US" sz="3000"/>
              <a:t>Achievable for everyone.</a:t>
            </a:r>
            <a:endParaRPr sz="3000"/>
          </a:p>
          <a:p>
            <a:pPr marL="285750" lvl="0" indent="-285750" algn="l" rtl="0">
              <a:lnSpc>
                <a:spcPct val="90000"/>
              </a:lnSpc>
              <a:spcBef>
                <a:spcPts val="1080"/>
              </a:spcBef>
              <a:spcAft>
                <a:spcPts val="0"/>
              </a:spcAft>
              <a:buClr>
                <a:schemeClr val="dk1"/>
              </a:buClr>
              <a:buSzPts val="3480"/>
              <a:buChar char="•"/>
            </a:pPr>
            <a:r>
              <a:rPr lang="en-US" sz="3000"/>
              <a:t>Inclusive of all individuals (children and adults) with substance use, severe and persistent mental illness, intellectual and developmental disabilities and co-occurring conditions. </a:t>
            </a:r>
            <a:endParaRPr sz="3000"/>
          </a:p>
          <a:p>
            <a:pPr marL="285750" lvl="0" indent="-64770" algn="l" rtl="0">
              <a:lnSpc>
                <a:spcPct val="90000"/>
              </a:lnSpc>
              <a:spcBef>
                <a:spcPts val="1080"/>
              </a:spcBef>
              <a:spcAft>
                <a:spcPts val="0"/>
              </a:spcAft>
              <a:buClr>
                <a:schemeClr val="dk1"/>
              </a:buClr>
              <a:buSzPts val="3480"/>
              <a:buNone/>
            </a:pPr>
            <a:endParaRPr sz="3000"/>
          </a:p>
        </p:txBody>
      </p:sp>
      <p:sp>
        <p:nvSpPr>
          <p:cNvPr id="2720" name="Google Shape;2720;p18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sp>
        <p:nvSpPr>
          <p:cNvPr id="467" name="Google Shape;467;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68" name="Google Shape;468;p28"/>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69" name="Google Shape;469;p28"/>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70" name="Google Shape;470;p28"/>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60"/>
              <a:buFont typeface="Calibri"/>
              <a:buNone/>
            </a:pPr>
            <a:r>
              <a:rPr lang="en-US" sz="5400"/>
              <a:t>If You Recognize a Problem</a:t>
            </a:r>
            <a:endParaRPr sz="5400"/>
          </a:p>
        </p:txBody>
      </p:sp>
      <p:cxnSp>
        <p:nvCxnSpPr>
          <p:cNvPr id="471" name="Google Shape;471;p28"/>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472" name="Google Shape;472;p28"/>
          <p:cNvSpPr txBox="1">
            <a:spLocks noGrp="1"/>
          </p:cNvSpPr>
          <p:nvPr>
            <p:ph type="body" idx="1"/>
          </p:nvPr>
        </p:nvSpPr>
        <p:spPr>
          <a:xfrm>
            <a:off x="4934330" y="2945213"/>
            <a:ext cx="6104188" cy="1051793"/>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SzPts val="1260"/>
              <a:buNone/>
            </a:pPr>
            <a:r>
              <a:rPr lang="en-US" sz="3000"/>
              <a:t>Inform Community Mental Health for Central Michigan (CMHCM) and </a:t>
            </a:r>
            <a:r>
              <a:rPr lang="en-US" sz="3200"/>
              <a:t>and Bay Arenac Behavioral Health (BABH) </a:t>
            </a:r>
            <a:r>
              <a:rPr lang="en-US" sz="3000"/>
              <a:t>Corporate Compliance Officers</a:t>
            </a:r>
            <a:endParaRPr sz="3000"/>
          </a:p>
          <a:p>
            <a:pPr marL="0" lvl="0" indent="0" algn="l" rtl="0">
              <a:lnSpc>
                <a:spcPct val="70000"/>
              </a:lnSpc>
              <a:spcBef>
                <a:spcPts val="1000"/>
              </a:spcBef>
              <a:spcAft>
                <a:spcPts val="0"/>
              </a:spcAft>
              <a:buClr>
                <a:schemeClr val="dk1"/>
              </a:buClr>
              <a:buSzPts val="1260"/>
              <a:buNone/>
            </a:pPr>
            <a:endParaRPr sz="3000"/>
          </a:p>
          <a:p>
            <a:pPr marL="0" lvl="0" indent="0" algn="ctr" rtl="0">
              <a:lnSpc>
                <a:spcPct val="70000"/>
              </a:lnSpc>
              <a:spcBef>
                <a:spcPts val="1000"/>
              </a:spcBef>
              <a:spcAft>
                <a:spcPts val="0"/>
              </a:spcAft>
              <a:buClr>
                <a:schemeClr val="dk1"/>
              </a:buClr>
              <a:buSzPts val="1260"/>
              <a:buNone/>
            </a:pPr>
            <a:r>
              <a:rPr lang="en-US" sz="3000"/>
              <a:t>Contact Info Located in Appendix A.</a:t>
            </a:r>
            <a:endParaRPr sz="3000"/>
          </a:p>
          <a:p>
            <a:pPr marL="0" lvl="0" indent="0" algn="l" rtl="0">
              <a:lnSpc>
                <a:spcPct val="70000"/>
              </a:lnSpc>
              <a:spcBef>
                <a:spcPts val="1000"/>
              </a:spcBef>
              <a:spcAft>
                <a:spcPts val="0"/>
              </a:spcAft>
              <a:buClr>
                <a:schemeClr val="dk1"/>
              </a:buClr>
              <a:buSzPts val="1260"/>
              <a:buNone/>
            </a:pPr>
            <a:endParaRPr sz="3000"/>
          </a:p>
        </p:txBody>
      </p:sp>
      <p:sp>
        <p:nvSpPr>
          <p:cNvPr id="473" name="Google Shape;473;p2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aramond"/>
                <a:ea typeface="Garamond"/>
                <a:cs typeface="Garamond"/>
                <a:sym typeface="Garamond"/>
              </a:rPr>
              <a:t>10</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4"/>
        <p:cNvGrpSpPr/>
        <p:nvPr/>
      </p:nvGrpSpPr>
      <p:grpSpPr>
        <a:xfrm>
          <a:off x="0" y="0"/>
          <a:ext cx="0" cy="0"/>
          <a:chOff x="0" y="0"/>
          <a:chExt cx="0" cy="0"/>
        </a:xfrm>
      </p:grpSpPr>
      <p:sp>
        <p:nvSpPr>
          <p:cNvPr id="2725" name="Google Shape;2725;p19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726" name="Google Shape;2726;p190"/>
          <p:cNvSpPr/>
          <p:nvPr/>
        </p:nvSpPr>
        <p:spPr>
          <a:xfrm rot="-853893">
            <a:off x="8175088" y="457951"/>
            <a:ext cx="2987899" cy="2987899"/>
          </a:xfrm>
          <a:prstGeom prst="arc">
            <a:avLst>
              <a:gd name="adj1" fmla="val 14612914"/>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2727" name="Google Shape;2727;p1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orbel"/>
              <a:buNone/>
            </a:pPr>
            <a:r>
              <a:rPr lang="en-US" sz="6000"/>
              <a:t>Four Major Dimensions</a:t>
            </a:r>
            <a:endParaRPr sz="6000"/>
          </a:p>
        </p:txBody>
      </p:sp>
      <p:grpSp>
        <p:nvGrpSpPr>
          <p:cNvPr id="2728" name="Google Shape;2728;p190"/>
          <p:cNvGrpSpPr/>
          <p:nvPr/>
        </p:nvGrpSpPr>
        <p:grpSpPr>
          <a:xfrm>
            <a:off x="1407279" y="2557499"/>
            <a:ext cx="9675880" cy="2887589"/>
            <a:chOff x="569079" y="731874"/>
            <a:chExt cx="9675880" cy="2887589"/>
          </a:xfrm>
        </p:grpSpPr>
        <p:sp>
          <p:nvSpPr>
            <p:cNvPr id="2729" name="Google Shape;2729;p190"/>
            <p:cNvSpPr/>
            <p:nvPr/>
          </p:nvSpPr>
          <p:spPr>
            <a:xfrm>
              <a:off x="973190" y="731874"/>
              <a:ext cx="1264141" cy="1264141"/>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0" name="Google Shape;2730;p190"/>
            <p:cNvSpPr/>
            <p:nvPr/>
          </p:nvSpPr>
          <p:spPr>
            <a:xfrm>
              <a:off x="1242597" y="1001281"/>
              <a:ext cx="725326" cy="72532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1" name="Google Shape;2731;p190"/>
            <p:cNvSpPr/>
            <p:nvPr/>
          </p:nvSpPr>
          <p:spPr>
            <a:xfrm>
              <a:off x="569079" y="2389764"/>
              <a:ext cx="2072362" cy="1229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2" name="Google Shape;2732;p190"/>
            <p:cNvSpPr txBox="1"/>
            <p:nvPr/>
          </p:nvSpPr>
          <p:spPr>
            <a:xfrm>
              <a:off x="569079" y="2389764"/>
              <a:ext cx="2072362" cy="1229699"/>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HEALTH</a:t>
              </a:r>
              <a:endParaRPr sz="3000" b="0" i="0" u="none" strike="noStrike" cap="none">
                <a:solidFill>
                  <a:srgbClr val="000000"/>
                </a:solidFill>
                <a:latin typeface="Garamond"/>
                <a:ea typeface="Garamond"/>
                <a:cs typeface="Garamond"/>
                <a:sym typeface="Garamond"/>
              </a:endParaRPr>
            </a:p>
          </p:txBody>
        </p:sp>
        <p:sp>
          <p:nvSpPr>
            <p:cNvPr id="2733" name="Google Shape;2733;p190"/>
            <p:cNvSpPr/>
            <p:nvPr/>
          </p:nvSpPr>
          <p:spPr>
            <a:xfrm>
              <a:off x="3408216" y="731874"/>
              <a:ext cx="1264141" cy="1264141"/>
            </a:xfrm>
            <a:prstGeom prst="round2DiagRect">
              <a:avLst>
                <a:gd name="adj1" fmla="val 29727"/>
                <a:gd name="adj2"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4" name="Google Shape;2734;p190"/>
            <p:cNvSpPr/>
            <p:nvPr/>
          </p:nvSpPr>
          <p:spPr>
            <a:xfrm>
              <a:off x="3677623" y="1001281"/>
              <a:ext cx="725326" cy="72532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5" name="Google Shape;2735;p190"/>
            <p:cNvSpPr/>
            <p:nvPr/>
          </p:nvSpPr>
          <p:spPr>
            <a:xfrm>
              <a:off x="3004105" y="2389764"/>
              <a:ext cx="2072362" cy="1229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6" name="Google Shape;2736;p190"/>
            <p:cNvSpPr txBox="1"/>
            <p:nvPr/>
          </p:nvSpPr>
          <p:spPr>
            <a:xfrm>
              <a:off x="3004105" y="2389764"/>
              <a:ext cx="2072362" cy="1229699"/>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HOME</a:t>
              </a:r>
              <a:endParaRPr sz="3000" b="0" i="0" u="none" strike="noStrike" cap="none">
                <a:solidFill>
                  <a:srgbClr val="000000"/>
                </a:solidFill>
                <a:latin typeface="Garamond"/>
                <a:ea typeface="Garamond"/>
                <a:cs typeface="Garamond"/>
                <a:sym typeface="Garamond"/>
              </a:endParaRPr>
            </a:p>
          </p:txBody>
        </p:sp>
        <p:sp>
          <p:nvSpPr>
            <p:cNvPr id="2737" name="Google Shape;2737;p190"/>
            <p:cNvSpPr/>
            <p:nvPr/>
          </p:nvSpPr>
          <p:spPr>
            <a:xfrm>
              <a:off x="5843242" y="731874"/>
              <a:ext cx="1264141" cy="1264141"/>
            </a:xfrm>
            <a:prstGeom prst="round2DiagRect">
              <a:avLst>
                <a:gd name="adj1" fmla="val 29727"/>
                <a:gd name="adj2" fmla="val 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8" name="Google Shape;2738;p190"/>
            <p:cNvSpPr/>
            <p:nvPr/>
          </p:nvSpPr>
          <p:spPr>
            <a:xfrm>
              <a:off x="6112649" y="1001281"/>
              <a:ext cx="725326" cy="72532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9" name="Google Shape;2739;p190"/>
            <p:cNvSpPr/>
            <p:nvPr/>
          </p:nvSpPr>
          <p:spPr>
            <a:xfrm>
              <a:off x="5439131" y="2389764"/>
              <a:ext cx="2072362" cy="1229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40" name="Google Shape;2740;p190"/>
            <p:cNvSpPr txBox="1"/>
            <p:nvPr/>
          </p:nvSpPr>
          <p:spPr>
            <a:xfrm>
              <a:off x="5439131" y="2389764"/>
              <a:ext cx="2072362" cy="1229699"/>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PURPOSE</a:t>
              </a:r>
              <a:endParaRPr sz="3000" b="0" i="0" u="none" strike="noStrike" cap="none">
                <a:solidFill>
                  <a:srgbClr val="000000"/>
                </a:solidFill>
                <a:latin typeface="Garamond"/>
                <a:ea typeface="Garamond"/>
                <a:cs typeface="Garamond"/>
                <a:sym typeface="Garamond"/>
              </a:endParaRPr>
            </a:p>
          </p:txBody>
        </p:sp>
        <p:sp>
          <p:nvSpPr>
            <p:cNvPr id="2741" name="Google Shape;2741;p190"/>
            <p:cNvSpPr/>
            <p:nvPr/>
          </p:nvSpPr>
          <p:spPr>
            <a:xfrm>
              <a:off x="8278268" y="731874"/>
              <a:ext cx="1264141" cy="1264141"/>
            </a:xfrm>
            <a:prstGeom prst="round2DiagRect">
              <a:avLst>
                <a:gd name="adj1" fmla="val 29727"/>
                <a:gd name="adj2" fmla="val 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42" name="Google Shape;2742;p190"/>
            <p:cNvSpPr/>
            <p:nvPr/>
          </p:nvSpPr>
          <p:spPr>
            <a:xfrm>
              <a:off x="8547675" y="1001281"/>
              <a:ext cx="725326" cy="72532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43" name="Google Shape;2743;p190"/>
            <p:cNvSpPr/>
            <p:nvPr/>
          </p:nvSpPr>
          <p:spPr>
            <a:xfrm>
              <a:off x="7874157" y="2389764"/>
              <a:ext cx="2072362" cy="1229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44" name="Google Shape;2744;p190"/>
            <p:cNvSpPr txBox="1"/>
            <p:nvPr/>
          </p:nvSpPr>
          <p:spPr>
            <a:xfrm>
              <a:off x="7874157" y="2389764"/>
              <a:ext cx="2370802" cy="1229699"/>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3000" b="0" i="0" u="none" strike="noStrike" cap="none">
                  <a:solidFill>
                    <a:schemeClr val="dk1"/>
                  </a:solidFill>
                  <a:latin typeface="Garamond"/>
                  <a:ea typeface="Garamond"/>
                  <a:cs typeface="Garamond"/>
                  <a:sym typeface="Garamond"/>
                </a:rPr>
                <a:t>COMMUNITY</a:t>
              </a:r>
              <a:endParaRPr sz="3000" b="0" i="0" u="none" strike="noStrike" cap="none">
                <a:solidFill>
                  <a:srgbClr val="000000"/>
                </a:solidFill>
                <a:latin typeface="Garamond"/>
                <a:ea typeface="Garamond"/>
                <a:cs typeface="Garamond"/>
                <a:sym typeface="Garamond"/>
              </a:endParaRPr>
            </a:p>
          </p:txBody>
        </p:sp>
      </p:grpSp>
      <p:sp>
        <p:nvSpPr>
          <p:cNvPr id="2745" name="Google Shape;2745;p19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9"/>
        <p:cNvGrpSpPr/>
        <p:nvPr/>
      </p:nvGrpSpPr>
      <p:grpSpPr>
        <a:xfrm>
          <a:off x="0" y="0"/>
          <a:ext cx="0" cy="0"/>
          <a:chOff x="0" y="0"/>
          <a:chExt cx="0" cy="0"/>
        </a:xfrm>
      </p:grpSpPr>
      <p:sp>
        <p:nvSpPr>
          <p:cNvPr id="2750" name="Google Shape;2750;p19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751" name="Google Shape;2751;p191"/>
          <p:cNvSpPr/>
          <p:nvPr/>
        </p:nvSpPr>
        <p:spPr>
          <a:xfrm rot="-853893">
            <a:off x="8175088" y="457951"/>
            <a:ext cx="2987899" cy="2987899"/>
          </a:xfrm>
          <a:prstGeom prst="arc">
            <a:avLst>
              <a:gd name="adj1" fmla="val 14612914"/>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2752" name="Google Shape;2752;p1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6000"/>
              <a:t>Ten Guiding Principles</a:t>
            </a:r>
            <a:endParaRPr sz="6000"/>
          </a:p>
        </p:txBody>
      </p:sp>
      <p:grpSp>
        <p:nvGrpSpPr>
          <p:cNvPr id="2753" name="Google Shape;2753;p191"/>
          <p:cNvGrpSpPr/>
          <p:nvPr/>
        </p:nvGrpSpPr>
        <p:grpSpPr>
          <a:xfrm>
            <a:off x="1586807" y="1828420"/>
            <a:ext cx="9018384" cy="4345746"/>
            <a:chOff x="748607" y="2795"/>
            <a:chExt cx="9018384" cy="4345746"/>
          </a:xfrm>
        </p:grpSpPr>
        <p:sp>
          <p:nvSpPr>
            <p:cNvPr id="2754" name="Google Shape;2754;p191"/>
            <p:cNvSpPr/>
            <p:nvPr/>
          </p:nvSpPr>
          <p:spPr>
            <a:xfrm>
              <a:off x="2669704" y="533944"/>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55" name="Google Shape;2755;p191"/>
            <p:cNvSpPr txBox="1"/>
            <p:nvPr/>
          </p:nvSpPr>
          <p:spPr>
            <a:xfrm>
              <a:off x="2864480" y="577453"/>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56" name="Google Shape;2756;p191"/>
            <p:cNvSpPr/>
            <p:nvPr/>
          </p:nvSpPr>
          <p:spPr>
            <a:xfrm>
              <a:off x="748607" y="2795"/>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57" name="Google Shape;2757;p191"/>
            <p:cNvSpPr txBox="1"/>
            <p:nvPr/>
          </p:nvSpPr>
          <p:spPr>
            <a:xfrm>
              <a:off x="748607" y="2795"/>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2000" b="0" i="0" u="none" strike="noStrike" cap="none">
                  <a:solidFill>
                    <a:schemeClr val="lt1"/>
                  </a:solidFill>
                  <a:latin typeface="Garamond"/>
                  <a:ea typeface="Garamond"/>
                  <a:cs typeface="Garamond"/>
                  <a:sym typeface="Garamond"/>
                </a:rPr>
                <a:t>Emerges from hope</a:t>
              </a:r>
              <a:endParaRPr sz="2000" b="0" i="0" u="none" strike="noStrike" cap="none">
                <a:solidFill>
                  <a:srgbClr val="000000"/>
                </a:solidFill>
                <a:latin typeface="Garamond"/>
                <a:ea typeface="Garamond"/>
                <a:cs typeface="Garamond"/>
                <a:sym typeface="Garamond"/>
              </a:endParaRPr>
            </a:p>
          </p:txBody>
        </p:sp>
        <p:sp>
          <p:nvSpPr>
            <p:cNvPr id="2758" name="Google Shape;2758;p191"/>
            <p:cNvSpPr/>
            <p:nvPr/>
          </p:nvSpPr>
          <p:spPr>
            <a:xfrm>
              <a:off x="5034866" y="533944"/>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59" name="Google Shape;2759;p191"/>
            <p:cNvSpPr txBox="1"/>
            <p:nvPr/>
          </p:nvSpPr>
          <p:spPr>
            <a:xfrm>
              <a:off x="5229643" y="577453"/>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60" name="Google Shape;2760;p191"/>
            <p:cNvSpPr/>
            <p:nvPr/>
          </p:nvSpPr>
          <p:spPr>
            <a:xfrm>
              <a:off x="3113770" y="2795"/>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61" name="Google Shape;2761;p191"/>
            <p:cNvSpPr txBox="1"/>
            <p:nvPr/>
          </p:nvSpPr>
          <p:spPr>
            <a:xfrm>
              <a:off x="3113770" y="2795"/>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3000" b="0" i="0" u="none" strike="noStrike" cap="none">
                  <a:solidFill>
                    <a:schemeClr val="lt1"/>
                  </a:solidFill>
                  <a:latin typeface="Garamond"/>
                  <a:ea typeface="Garamond"/>
                  <a:cs typeface="Garamond"/>
                  <a:sym typeface="Garamond"/>
                </a:rPr>
                <a:t>Person- driven</a:t>
              </a:r>
              <a:endParaRPr sz="3000" b="0" i="0" u="none" strike="noStrike" cap="none">
                <a:solidFill>
                  <a:srgbClr val="000000"/>
                </a:solidFill>
                <a:latin typeface="Garamond"/>
                <a:ea typeface="Garamond"/>
                <a:cs typeface="Garamond"/>
                <a:sym typeface="Garamond"/>
              </a:endParaRPr>
            </a:p>
          </p:txBody>
        </p:sp>
        <p:sp>
          <p:nvSpPr>
            <p:cNvPr id="2762" name="Google Shape;2762;p191"/>
            <p:cNvSpPr/>
            <p:nvPr/>
          </p:nvSpPr>
          <p:spPr>
            <a:xfrm>
              <a:off x="7400029" y="533944"/>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63" name="Google Shape;2763;p191"/>
            <p:cNvSpPr txBox="1"/>
            <p:nvPr/>
          </p:nvSpPr>
          <p:spPr>
            <a:xfrm>
              <a:off x="7594806" y="577453"/>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64" name="Google Shape;2764;p191"/>
            <p:cNvSpPr/>
            <p:nvPr/>
          </p:nvSpPr>
          <p:spPr>
            <a:xfrm>
              <a:off x="5478933" y="2795"/>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65" name="Google Shape;2765;p191"/>
            <p:cNvSpPr txBox="1"/>
            <p:nvPr/>
          </p:nvSpPr>
          <p:spPr>
            <a:xfrm>
              <a:off x="5478933" y="2795"/>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2400" b="0" i="0" u="none" strike="noStrike" cap="none">
                  <a:solidFill>
                    <a:schemeClr val="lt1"/>
                  </a:solidFill>
                  <a:latin typeface="Garamond"/>
                  <a:ea typeface="Garamond"/>
                  <a:cs typeface="Garamond"/>
                  <a:sym typeface="Garamond"/>
                </a:rPr>
                <a:t>Occurs via many pathways</a:t>
              </a:r>
              <a:endParaRPr sz="2400" b="0" i="0" u="none" strike="noStrike" cap="none">
                <a:solidFill>
                  <a:srgbClr val="000000"/>
                </a:solidFill>
                <a:latin typeface="Garamond"/>
                <a:ea typeface="Garamond"/>
                <a:cs typeface="Garamond"/>
                <a:sym typeface="Garamond"/>
              </a:endParaRPr>
            </a:p>
          </p:txBody>
        </p:sp>
        <p:sp>
          <p:nvSpPr>
            <p:cNvPr id="2766" name="Google Shape;2766;p191"/>
            <p:cNvSpPr/>
            <p:nvPr/>
          </p:nvSpPr>
          <p:spPr>
            <a:xfrm>
              <a:off x="1710055" y="1154733"/>
              <a:ext cx="7095488" cy="411666"/>
            </a:xfrm>
            <a:custGeom>
              <a:avLst/>
              <a:gdLst/>
              <a:ahLst/>
              <a:cxnLst/>
              <a:rect l="l" t="t" r="r" b="b"/>
              <a:pathLst>
                <a:path w="120000" h="120000" extrusionOk="0">
                  <a:moveTo>
                    <a:pt x="120000" y="0"/>
                  </a:moveTo>
                  <a:lnTo>
                    <a:pt x="120000" y="64985"/>
                  </a:lnTo>
                  <a:lnTo>
                    <a:pt x="0" y="64985"/>
                  </a:lnTo>
                  <a:lnTo>
                    <a:pt x="0" y="12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67" name="Google Shape;2767;p191"/>
            <p:cNvSpPr txBox="1"/>
            <p:nvPr/>
          </p:nvSpPr>
          <p:spPr>
            <a:xfrm>
              <a:off x="5080068" y="1358355"/>
              <a:ext cx="355462"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68" name="Google Shape;2768;p191"/>
            <p:cNvSpPr/>
            <p:nvPr/>
          </p:nvSpPr>
          <p:spPr>
            <a:xfrm>
              <a:off x="7844095" y="2795"/>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69" name="Google Shape;2769;p191"/>
            <p:cNvSpPr txBox="1"/>
            <p:nvPr/>
          </p:nvSpPr>
          <p:spPr>
            <a:xfrm>
              <a:off x="7844095" y="2795"/>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3000" b="0" i="0" u="none" strike="noStrike" cap="none">
                  <a:solidFill>
                    <a:schemeClr val="lt1"/>
                  </a:solidFill>
                  <a:latin typeface="Garamond"/>
                  <a:ea typeface="Garamond"/>
                  <a:cs typeface="Garamond"/>
                  <a:sym typeface="Garamond"/>
                </a:rPr>
                <a:t>Is holistic</a:t>
              </a:r>
              <a:endParaRPr sz="3000" b="0" i="0" u="none" strike="noStrike" cap="none">
                <a:solidFill>
                  <a:srgbClr val="000000"/>
                </a:solidFill>
                <a:latin typeface="Garamond"/>
                <a:ea typeface="Garamond"/>
                <a:cs typeface="Garamond"/>
                <a:sym typeface="Garamond"/>
              </a:endParaRPr>
            </a:p>
          </p:txBody>
        </p:sp>
        <p:sp>
          <p:nvSpPr>
            <p:cNvPr id="2770" name="Google Shape;2770;p191"/>
            <p:cNvSpPr/>
            <p:nvPr/>
          </p:nvSpPr>
          <p:spPr>
            <a:xfrm>
              <a:off x="2669704" y="2129949"/>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71" name="Google Shape;2771;p191"/>
            <p:cNvSpPr txBox="1"/>
            <p:nvPr/>
          </p:nvSpPr>
          <p:spPr>
            <a:xfrm>
              <a:off x="2864480" y="2173457"/>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72" name="Google Shape;2772;p191"/>
            <p:cNvSpPr/>
            <p:nvPr/>
          </p:nvSpPr>
          <p:spPr>
            <a:xfrm>
              <a:off x="748607" y="1598800"/>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73" name="Google Shape;2773;p191"/>
            <p:cNvSpPr txBox="1"/>
            <p:nvPr/>
          </p:nvSpPr>
          <p:spPr>
            <a:xfrm>
              <a:off x="748607" y="1598800"/>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2400" b="0" i="0" u="none" strike="noStrike" cap="none">
                  <a:solidFill>
                    <a:schemeClr val="lt1"/>
                  </a:solidFill>
                  <a:latin typeface="Garamond"/>
                  <a:ea typeface="Garamond"/>
                  <a:cs typeface="Garamond"/>
                  <a:sym typeface="Garamond"/>
                </a:rPr>
                <a:t>Is supported by peers and allies</a:t>
              </a:r>
              <a:endParaRPr sz="2400" b="0" i="0" u="none" strike="noStrike" cap="none">
                <a:solidFill>
                  <a:srgbClr val="000000"/>
                </a:solidFill>
                <a:latin typeface="Garamond"/>
                <a:ea typeface="Garamond"/>
                <a:cs typeface="Garamond"/>
                <a:sym typeface="Garamond"/>
              </a:endParaRPr>
            </a:p>
          </p:txBody>
        </p:sp>
        <p:sp>
          <p:nvSpPr>
            <p:cNvPr id="2774" name="Google Shape;2774;p191"/>
            <p:cNvSpPr/>
            <p:nvPr/>
          </p:nvSpPr>
          <p:spPr>
            <a:xfrm>
              <a:off x="5034866" y="2129949"/>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75" name="Google Shape;2775;p191"/>
            <p:cNvSpPr txBox="1"/>
            <p:nvPr/>
          </p:nvSpPr>
          <p:spPr>
            <a:xfrm>
              <a:off x="5229643" y="2173457"/>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76" name="Google Shape;2776;p191"/>
            <p:cNvSpPr/>
            <p:nvPr/>
          </p:nvSpPr>
          <p:spPr>
            <a:xfrm>
              <a:off x="3113770" y="1598800"/>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77" name="Google Shape;2777;p191"/>
            <p:cNvSpPr txBox="1"/>
            <p:nvPr/>
          </p:nvSpPr>
          <p:spPr>
            <a:xfrm>
              <a:off x="3113770" y="1598800"/>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800" b="0" i="0" u="none" strike="noStrike" cap="none">
                  <a:solidFill>
                    <a:schemeClr val="lt1"/>
                  </a:solidFill>
                  <a:latin typeface="Garamond"/>
                  <a:ea typeface="Garamond"/>
                  <a:cs typeface="Garamond"/>
                  <a:sym typeface="Garamond"/>
                </a:rPr>
                <a:t>Is supported through relationships and social networks</a:t>
              </a:r>
              <a:endParaRPr sz="1800" b="0" i="0" u="none" strike="noStrike" cap="none">
                <a:solidFill>
                  <a:srgbClr val="000000"/>
                </a:solidFill>
                <a:latin typeface="Garamond"/>
                <a:ea typeface="Garamond"/>
                <a:cs typeface="Garamond"/>
                <a:sym typeface="Garamond"/>
              </a:endParaRPr>
            </a:p>
          </p:txBody>
        </p:sp>
        <p:sp>
          <p:nvSpPr>
            <p:cNvPr id="2778" name="Google Shape;2778;p191"/>
            <p:cNvSpPr/>
            <p:nvPr/>
          </p:nvSpPr>
          <p:spPr>
            <a:xfrm>
              <a:off x="7400029" y="2129949"/>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79" name="Google Shape;2779;p191"/>
            <p:cNvSpPr txBox="1"/>
            <p:nvPr/>
          </p:nvSpPr>
          <p:spPr>
            <a:xfrm>
              <a:off x="7594806" y="2173457"/>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80" name="Google Shape;2780;p191"/>
            <p:cNvSpPr/>
            <p:nvPr/>
          </p:nvSpPr>
          <p:spPr>
            <a:xfrm>
              <a:off x="5478933" y="1598800"/>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81" name="Google Shape;2781;p191"/>
            <p:cNvSpPr txBox="1"/>
            <p:nvPr/>
          </p:nvSpPr>
          <p:spPr>
            <a:xfrm>
              <a:off x="5478933" y="1598800"/>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2000" b="0" i="0" u="none" strike="noStrike" cap="none">
                  <a:solidFill>
                    <a:schemeClr val="lt1"/>
                  </a:solidFill>
                  <a:latin typeface="Garamond"/>
                  <a:ea typeface="Garamond"/>
                  <a:cs typeface="Garamond"/>
                  <a:sym typeface="Garamond"/>
                </a:rPr>
                <a:t>Is culturally based and influenced</a:t>
              </a:r>
              <a:endParaRPr sz="2000" b="0" i="0" u="none" strike="noStrike" cap="none">
                <a:solidFill>
                  <a:srgbClr val="000000"/>
                </a:solidFill>
                <a:latin typeface="Garamond"/>
                <a:ea typeface="Garamond"/>
                <a:cs typeface="Garamond"/>
                <a:sym typeface="Garamond"/>
              </a:endParaRPr>
            </a:p>
          </p:txBody>
        </p:sp>
        <p:sp>
          <p:nvSpPr>
            <p:cNvPr id="2782" name="Google Shape;2782;p191"/>
            <p:cNvSpPr/>
            <p:nvPr/>
          </p:nvSpPr>
          <p:spPr>
            <a:xfrm>
              <a:off x="1710055" y="2750737"/>
              <a:ext cx="7095488" cy="411666"/>
            </a:xfrm>
            <a:custGeom>
              <a:avLst/>
              <a:gdLst/>
              <a:ahLst/>
              <a:cxnLst/>
              <a:rect l="l" t="t" r="r" b="b"/>
              <a:pathLst>
                <a:path w="120000" h="120000" extrusionOk="0">
                  <a:moveTo>
                    <a:pt x="120000" y="0"/>
                  </a:moveTo>
                  <a:lnTo>
                    <a:pt x="120000" y="64985"/>
                  </a:lnTo>
                  <a:lnTo>
                    <a:pt x="0" y="64985"/>
                  </a:lnTo>
                  <a:lnTo>
                    <a:pt x="0" y="12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83" name="Google Shape;2783;p191"/>
            <p:cNvSpPr txBox="1"/>
            <p:nvPr/>
          </p:nvSpPr>
          <p:spPr>
            <a:xfrm>
              <a:off x="5080068" y="2954359"/>
              <a:ext cx="355462"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84" name="Google Shape;2784;p191"/>
            <p:cNvSpPr/>
            <p:nvPr/>
          </p:nvSpPr>
          <p:spPr>
            <a:xfrm>
              <a:off x="7844095" y="1598800"/>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85" name="Google Shape;2785;p191"/>
            <p:cNvSpPr txBox="1"/>
            <p:nvPr/>
          </p:nvSpPr>
          <p:spPr>
            <a:xfrm>
              <a:off x="7844095" y="1598800"/>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2000" b="0" i="0" u="none" strike="noStrike" cap="none">
                  <a:solidFill>
                    <a:schemeClr val="lt1"/>
                  </a:solidFill>
                  <a:latin typeface="Garamond"/>
                  <a:ea typeface="Garamond"/>
                  <a:cs typeface="Garamond"/>
                  <a:sym typeface="Garamond"/>
                </a:rPr>
                <a:t>Is supported by addressing trauma</a:t>
              </a:r>
              <a:endParaRPr sz="2000" b="0" i="0" u="none" strike="noStrike" cap="none">
                <a:solidFill>
                  <a:srgbClr val="000000"/>
                </a:solidFill>
                <a:latin typeface="Garamond"/>
                <a:ea typeface="Garamond"/>
                <a:cs typeface="Garamond"/>
                <a:sym typeface="Garamond"/>
              </a:endParaRPr>
            </a:p>
          </p:txBody>
        </p:sp>
        <p:sp>
          <p:nvSpPr>
            <p:cNvPr id="2786" name="Google Shape;2786;p191"/>
            <p:cNvSpPr/>
            <p:nvPr/>
          </p:nvSpPr>
          <p:spPr>
            <a:xfrm>
              <a:off x="2669704" y="3725953"/>
              <a:ext cx="411666"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87" name="Google Shape;2787;p191"/>
            <p:cNvSpPr txBox="1"/>
            <p:nvPr/>
          </p:nvSpPr>
          <p:spPr>
            <a:xfrm>
              <a:off x="2864480" y="3769461"/>
              <a:ext cx="22113" cy="44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Garamond"/>
                <a:ea typeface="Garamond"/>
                <a:cs typeface="Garamond"/>
                <a:sym typeface="Garamond"/>
              </a:endParaRPr>
            </a:p>
          </p:txBody>
        </p:sp>
        <p:sp>
          <p:nvSpPr>
            <p:cNvPr id="2788" name="Google Shape;2788;p191"/>
            <p:cNvSpPr/>
            <p:nvPr/>
          </p:nvSpPr>
          <p:spPr>
            <a:xfrm>
              <a:off x="748607" y="3194804"/>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89" name="Google Shape;2789;p191"/>
            <p:cNvSpPr txBox="1"/>
            <p:nvPr/>
          </p:nvSpPr>
          <p:spPr>
            <a:xfrm>
              <a:off x="748607" y="3194804"/>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600" b="0" i="0" u="none" strike="noStrike" cap="none">
                  <a:solidFill>
                    <a:schemeClr val="lt1"/>
                  </a:solidFill>
                  <a:latin typeface="Garamond"/>
                  <a:ea typeface="Garamond"/>
                  <a:cs typeface="Garamond"/>
                  <a:sym typeface="Garamond"/>
                </a:rPr>
                <a:t>Involves individuals, family, and community strengths and responsibilities</a:t>
              </a:r>
              <a:endParaRPr sz="1600" b="0" i="0" u="none" strike="noStrike" cap="none">
                <a:solidFill>
                  <a:srgbClr val="000000"/>
                </a:solidFill>
                <a:latin typeface="Garamond"/>
                <a:ea typeface="Garamond"/>
                <a:cs typeface="Garamond"/>
                <a:sym typeface="Garamond"/>
              </a:endParaRPr>
            </a:p>
          </p:txBody>
        </p:sp>
        <p:sp>
          <p:nvSpPr>
            <p:cNvPr id="2790" name="Google Shape;2790;p191"/>
            <p:cNvSpPr/>
            <p:nvPr/>
          </p:nvSpPr>
          <p:spPr>
            <a:xfrm>
              <a:off x="3113770" y="3194804"/>
              <a:ext cx="1922896" cy="1153737"/>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91" name="Google Shape;2791;p191"/>
            <p:cNvSpPr txBox="1"/>
            <p:nvPr/>
          </p:nvSpPr>
          <p:spPr>
            <a:xfrm>
              <a:off x="3113770" y="3194804"/>
              <a:ext cx="1922896" cy="1153737"/>
            </a:xfrm>
            <a:prstGeom prst="rect">
              <a:avLst/>
            </a:prstGeom>
            <a:noFill/>
            <a:ln>
              <a:noFill/>
            </a:ln>
          </p:spPr>
          <p:txBody>
            <a:bodyPr spcFirstLastPara="1" wrap="square" lIns="94200" tIns="98900" rIns="94200" bIns="989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2400" b="0" i="0" u="none" strike="noStrike" cap="none">
                  <a:solidFill>
                    <a:schemeClr val="lt1"/>
                  </a:solidFill>
                  <a:latin typeface="Garamond"/>
                  <a:ea typeface="Garamond"/>
                  <a:cs typeface="Garamond"/>
                  <a:sym typeface="Garamond"/>
                </a:rPr>
                <a:t>Is based on respect</a:t>
              </a:r>
              <a:endParaRPr sz="2400" b="0" i="0" u="none" strike="noStrike" cap="none">
                <a:solidFill>
                  <a:srgbClr val="000000"/>
                </a:solidFill>
                <a:latin typeface="Garamond"/>
                <a:ea typeface="Garamond"/>
                <a:cs typeface="Garamond"/>
                <a:sym typeface="Garamond"/>
              </a:endParaRPr>
            </a:p>
          </p:txBody>
        </p:sp>
      </p:grpSp>
      <p:sp>
        <p:nvSpPr>
          <p:cNvPr id="2792" name="Google Shape;2792;p19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64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6"/>
        <p:cNvGrpSpPr/>
        <p:nvPr/>
      </p:nvGrpSpPr>
      <p:grpSpPr>
        <a:xfrm>
          <a:off x="0" y="0"/>
          <a:ext cx="0" cy="0"/>
          <a:chOff x="0" y="0"/>
          <a:chExt cx="0" cy="0"/>
        </a:xfrm>
      </p:grpSpPr>
      <p:sp>
        <p:nvSpPr>
          <p:cNvPr id="2797" name="Google Shape;2797;p192"/>
          <p:cNvSpPr/>
          <p:nvPr/>
        </p:nvSpPr>
        <p:spPr>
          <a:xfrm>
            <a:off x="338328" y="303591"/>
            <a:ext cx="3657600" cy="5896743"/>
          </a:xfrm>
          <a:prstGeom prst="rect">
            <a:avLst/>
          </a:prstGeom>
          <a:solidFill>
            <a:schemeClr val="dk1">
              <a:alpha val="12941"/>
            </a:schemeClr>
          </a:solidFill>
          <a:ln w="127000" cap="sq" cmpd="thinThick">
            <a:solidFill>
              <a:schemeClr val="dk1">
                <a:alpha val="7843"/>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798" name="Google Shape;2798;p192"/>
          <p:cNvSpPr txBox="1">
            <a:spLocks noGrp="1"/>
          </p:cNvSpPr>
          <p:nvPr>
            <p:ph type="title"/>
          </p:nvPr>
        </p:nvSpPr>
        <p:spPr>
          <a:xfrm>
            <a:off x="594360" y="637125"/>
            <a:ext cx="3163448" cy="52563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orbel"/>
              <a:buNone/>
            </a:pPr>
            <a:r>
              <a:rPr lang="en-US" sz="6000"/>
              <a:t>To Facilitate Recovery it takes all of US!</a:t>
            </a:r>
            <a:endParaRPr sz="6000"/>
          </a:p>
        </p:txBody>
      </p:sp>
      <p:grpSp>
        <p:nvGrpSpPr>
          <p:cNvPr id="2799" name="Google Shape;2799;p192"/>
          <p:cNvGrpSpPr/>
          <p:nvPr/>
        </p:nvGrpSpPr>
        <p:grpSpPr>
          <a:xfrm>
            <a:off x="4515633" y="305595"/>
            <a:ext cx="7240043" cy="5892733"/>
            <a:chOff x="0" y="2004"/>
            <a:chExt cx="7240043" cy="5892733"/>
          </a:xfrm>
        </p:grpSpPr>
        <p:sp>
          <p:nvSpPr>
            <p:cNvPr id="2800" name="Google Shape;2800;p192"/>
            <p:cNvSpPr/>
            <p:nvPr/>
          </p:nvSpPr>
          <p:spPr>
            <a:xfrm>
              <a:off x="0" y="4836606"/>
              <a:ext cx="7240043" cy="1058131"/>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801" name="Google Shape;2801;p192"/>
            <p:cNvSpPr txBox="1"/>
            <p:nvPr/>
          </p:nvSpPr>
          <p:spPr>
            <a:xfrm>
              <a:off x="0" y="4836606"/>
              <a:ext cx="7240043" cy="1058131"/>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2400" b="0" i="0" u="none" strike="noStrike" cap="none">
                  <a:solidFill>
                    <a:schemeClr val="lt1"/>
                  </a:solidFill>
                  <a:latin typeface="Garamond"/>
                  <a:ea typeface="Garamond"/>
                  <a:cs typeface="Garamond"/>
                  <a:sym typeface="Garamond"/>
                </a:rPr>
                <a:t>Helping the person develop strength-based goals that focus on gaining to regaining critical life functions. </a:t>
              </a:r>
              <a:endParaRPr sz="2400" b="0" i="0" u="none" strike="noStrike" cap="none">
                <a:solidFill>
                  <a:srgbClr val="000000"/>
                </a:solidFill>
                <a:latin typeface="Garamond"/>
                <a:ea typeface="Garamond"/>
                <a:cs typeface="Garamond"/>
                <a:sym typeface="Garamond"/>
              </a:endParaRPr>
            </a:p>
          </p:txBody>
        </p:sp>
        <p:sp>
          <p:nvSpPr>
            <p:cNvPr id="2802" name="Google Shape;2802;p192"/>
            <p:cNvSpPr/>
            <p:nvPr/>
          </p:nvSpPr>
          <p:spPr>
            <a:xfrm rot="10800000">
              <a:off x="0" y="3225072"/>
              <a:ext cx="7240043" cy="1627406"/>
            </a:xfrm>
            <a:prstGeom prst="upArrowCallout">
              <a:avLst>
                <a:gd name="adj1" fmla="val 25000"/>
                <a:gd name="adj2" fmla="val 25000"/>
                <a:gd name="adj3" fmla="val 25000"/>
                <a:gd name="adj4" fmla="val 6497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803" name="Google Shape;2803;p192"/>
            <p:cNvSpPr txBox="1"/>
            <p:nvPr/>
          </p:nvSpPr>
          <p:spPr>
            <a:xfrm>
              <a:off x="0" y="3225072"/>
              <a:ext cx="7240043" cy="1057440"/>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2400" b="0" i="0" u="none" strike="noStrike" cap="none">
                  <a:solidFill>
                    <a:schemeClr val="lt1"/>
                  </a:solidFill>
                  <a:latin typeface="Garamond"/>
                  <a:ea typeface="Garamond"/>
                  <a:cs typeface="Garamond"/>
                  <a:sym typeface="Garamond"/>
                </a:rPr>
                <a:t>All agency staff will develop welcoming, positive and caring relationship, accepting the individual as a unique and valuable person. </a:t>
              </a:r>
              <a:endParaRPr sz="2400" b="0" i="0" u="none" strike="noStrike" cap="none">
                <a:solidFill>
                  <a:srgbClr val="000000"/>
                </a:solidFill>
                <a:latin typeface="Garamond"/>
                <a:ea typeface="Garamond"/>
                <a:cs typeface="Garamond"/>
                <a:sym typeface="Garamond"/>
              </a:endParaRPr>
            </a:p>
          </p:txBody>
        </p:sp>
        <p:sp>
          <p:nvSpPr>
            <p:cNvPr id="2804" name="Google Shape;2804;p192"/>
            <p:cNvSpPr/>
            <p:nvPr/>
          </p:nvSpPr>
          <p:spPr>
            <a:xfrm rot="10800000">
              <a:off x="0" y="1613538"/>
              <a:ext cx="7240043" cy="1627406"/>
            </a:xfrm>
            <a:prstGeom prst="upArrowCallout">
              <a:avLst>
                <a:gd name="adj1" fmla="val 25000"/>
                <a:gd name="adj2" fmla="val 25000"/>
                <a:gd name="adj3" fmla="val 25000"/>
                <a:gd name="adj4" fmla="val 6497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805" name="Google Shape;2805;p192"/>
            <p:cNvSpPr txBox="1"/>
            <p:nvPr/>
          </p:nvSpPr>
          <p:spPr>
            <a:xfrm>
              <a:off x="0" y="1613538"/>
              <a:ext cx="7240043" cy="1057440"/>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2400" b="0" i="0" u="none" strike="noStrike" cap="none">
                  <a:solidFill>
                    <a:schemeClr val="lt1"/>
                  </a:solidFill>
                  <a:latin typeface="Garamond"/>
                  <a:ea typeface="Garamond"/>
                  <a:cs typeface="Garamond"/>
                  <a:sym typeface="Garamond"/>
                </a:rPr>
                <a:t>Assisting people in their recovery is the responsibility of all BABHA staff and all other Staff.</a:t>
              </a:r>
              <a:endParaRPr sz="2400" b="0" i="0" u="none" strike="noStrike" cap="none">
                <a:solidFill>
                  <a:srgbClr val="000000"/>
                </a:solidFill>
                <a:latin typeface="Garamond"/>
                <a:ea typeface="Garamond"/>
                <a:cs typeface="Garamond"/>
                <a:sym typeface="Garamond"/>
              </a:endParaRPr>
            </a:p>
          </p:txBody>
        </p:sp>
        <p:sp>
          <p:nvSpPr>
            <p:cNvPr id="2806" name="Google Shape;2806;p192"/>
            <p:cNvSpPr/>
            <p:nvPr/>
          </p:nvSpPr>
          <p:spPr>
            <a:xfrm rot="10800000">
              <a:off x="0" y="2004"/>
              <a:ext cx="7240043" cy="1627406"/>
            </a:xfrm>
            <a:prstGeom prst="upArrowCallout">
              <a:avLst>
                <a:gd name="adj1" fmla="val 25000"/>
                <a:gd name="adj2" fmla="val 25000"/>
                <a:gd name="adj3" fmla="val 25000"/>
                <a:gd name="adj4" fmla="val 6497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807" name="Google Shape;2807;p192"/>
            <p:cNvSpPr txBox="1"/>
            <p:nvPr/>
          </p:nvSpPr>
          <p:spPr>
            <a:xfrm>
              <a:off x="0" y="2004"/>
              <a:ext cx="7240043" cy="1057440"/>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2400" b="0" i="0" u="none" strike="noStrike" cap="none">
                  <a:solidFill>
                    <a:schemeClr val="lt1"/>
                  </a:solidFill>
                  <a:latin typeface="Garamond"/>
                  <a:ea typeface="Garamond"/>
                  <a:cs typeface="Garamond"/>
                  <a:sym typeface="Garamond"/>
                </a:rPr>
                <a:t>Recovery is the individual’s responsibility.</a:t>
              </a:r>
              <a:endParaRPr sz="2400" b="0" i="0" u="none" strike="noStrike" cap="none">
                <a:solidFill>
                  <a:srgbClr val="000000"/>
                </a:solidFill>
                <a:latin typeface="Garamond"/>
                <a:ea typeface="Garamond"/>
                <a:cs typeface="Garamond"/>
                <a:sym typeface="Garamond"/>
              </a:endParaRPr>
            </a:p>
          </p:txBody>
        </p:sp>
      </p:grpSp>
      <p:sp>
        <p:nvSpPr>
          <p:cNvPr id="2808" name="Google Shape;2808;p19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65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12"/>
        <p:cNvGrpSpPr/>
        <p:nvPr/>
      </p:nvGrpSpPr>
      <p:grpSpPr>
        <a:xfrm>
          <a:off x="0" y="0"/>
          <a:ext cx="0" cy="0"/>
          <a:chOff x="0" y="0"/>
          <a:chExt cx="0" cy="0"/>
        </a:xfrm>
      </p:grpSpPr>
      <p:sp>
        <p:nvSpPr>
          <p:cNvPr id="2813" name="Google Shape;2813;p2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u="sng">
                <a:solidFill>
                  <a:schemeClr val="hlink"/>
                </a:solidFill>
                <a:hlinkClick r:id="rId3"/>
              </a:rPr>
              <a:t>Be Vocal by Demi Lovato</a:t>
            </a:r>
            <a:endParaRPr/>
          </a:p>
        </p:txBody>
      </p:sp>
      <p:sp>
        <p:nvSpPr>
          <p:cNvPr id="2814" name="Google Shape;2814;p27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65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19"/>
        <p:cNvGrpSpPr/>
        <p:nvPr/>
      </p:nvGrpSpPr>
      <p:grpSpPr>
        <a:xfrm>
          <a:off x="0" y="0"/>
          <a:ext cx="0" cy="0"/>
          <a:chOff x="0" y="0"/>
          <a:chExt cx="0" cy="0"/>
        </a:xfrm>
      </p:grpSpPr>
      <p:pic>
        <p:nvPicPr>
          <p:cNvPr id="2820" name="Google Shape;2820;g8fc5073da2_0_29" descr="Anthony Ianni, of the Autism Alliance of Michigan, is one of the most sought after anti-bullying motivational speakers in the region.&#10;At the age of 4 Anthony was diagnosed with Pervasive Developmental Disorder (PDD), which is on the Autism Spectrum (ASD). Doctors and specialists told Anthony's parents that he would barely graduate from high school, would never graduate from college, would never have a shot at being an athlete and would likely live in a group institution with other Autistic kids for his adult life. His family was devastated but pledged they would help Anthony be successful no matter what.&#10;And he is. Despite bullies, adversity and numerous personal challenges Anthony worked hard and never gave up. Not only did he earn his Bachelor's Degree from Michigan State University in Sociology he is the first known athlete with autism to play Big 10 basketball.  Anthony played for legendary coach Tom Izzo while at MSU. He won two Big Ten Championships, a Big Ten Tournament Title, was the recipient of the 2011 Tim Bograkos Walk On Award and the 2012 Unsung Player Award, and was also a member of the 2010 Final Four team.&#10;Anthony has pledged his life and career to help those who face similar challenges. He has been invited to tell his story and share his message across the country and has inspired countless individuals to &quot;LYD&quot;- Live Your Dreams. And it's only just begun.... He's only 24!" title="Anthony Ianni-Game Changer">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
        <p:nvSpPr>
          <p:cNvPr id="2821" name="Google Shape;2821;g8fc5073da2_0_2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65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63"/>
          <p:cNvSpPr/>
          <p:nvPr/>
        </p:nvSpPr>
        <p:spPr>
          <a:xfrm>
            <a:off x="475488" y="0"/>
            <a:ext cx="10910292" cy="6858000"/>
          </a:xfrm>
          <a:prstGeom prst="rect">
            <a:avLst/>
          </a:prstGeom>
          <a:gradFill>
            <a:gsLst>
              <a:gs pos="0">
                <a:srgbClr val="3865B4"/>
              </a:gs>
              <a:gs pos="25000">
                <a:srgbClr val="3865B4"/>
              </a:gs>
              <a:gs pos="94000">
                <a:srgbClr val="11151A"/>
              </a:gs>
              <a:gs pos="100000">
                <a:srgbClr val="11151A"/>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480" name="Google Shape;480;p6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81" name="Google Shape;481;p63"/>
          <p:cNvSpPr txBox="1">
            <a:spLocks noGrp="1"/>
          </p:cNvSpPr>
          <p:nvPr>
            <p:ph type="ctrTitle"/>
          </p:nvPr>
        </p:nvSpPr>
        <p:spPr>
          <a:xfrm>
            <a:off x="3043403" y="3429000"/>
            <a:ext cx="6105194" cy="203105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a:solidFill>
                  <a:srgbClr val="FFFFFF"/>
                </a:solidFill>
              </a:rPr>
              <a:t>Thank You for Staying Honest and Reporting as Needed</a:t>
            </a:r>
            <a:endParaRPr/>
          </a:p>
        </p:txBody>
      </p:sp>
      <p:sp>
        <p:nvSpPr>
          <p:cNvPr id="482" name="Google Shape;482;p6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aramond"/>
                <a:ea typeface="Garamond"/>
                <a:cs typeface="Garamond"/>
                <a:sym typeface="Garamond"/>
              </a:rPr>
              <a:t>10</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p31"/>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88" name="Google Shape;488;p31"/>
          <p:cNvSpPr txBox="1">
            <a:spLocks noGrp="1"/>
          </p:cNvSpPr>
          <p:nvPr>
            <p:ph type="ctrTitle"/>
          </p:nvPr>
        </p:nvSpPr>
        <p:spPr>
          <a:xfrm>
            <a:off x="2019300" y="1484157"/>
            <a:ext cx="8629358" cy="295623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Calibri"/>
              <a:buNone/>
            </a:pPr>
            <a:r>
              <a:rPr lang="en-US"/>
              <a:t>Person-Centered Planning and Self-Determination</a:t>
            </a:r>
            <a:endParaRPr>
              <a:latin typeface="Garamond"/>
              <a:ea typeface="Garamond"/>
              <a:cs typeface="Garamond"/>
              <a:sym typeface="Garamond"/>
            </a:endParaRPr>
          </a:p>
        </p:txBody>
      </p:sp>
      <p:pic>
        <p:nvPicPr>
          <p:cNvPr id="489" name="Google Shape;489;p31" descr="Bullseye"/>
          <p:cNvPicPr preferRelativeResize="0"/>
          <p:nvPr/>
        </p:nvPicPr>
        <p:blipFill rotWithShape="1">
          <a:blip r:embed="rId3">
            <a:alphaModFix/>
          </a:blip>
          <a:srcRect/>
          <a:stretch/>
        </p:blipFill>
        <p:spPr>
          <a:xfrm>
            <a:off x="182561" y="42862"/>
            <a:ext cx="2074863" cy="2046442"/>
          </a:xfrm>
          <a:prstGeom prst="rect">
            <a:avLst/>
          </a:prstGeom>
          <a:noFill/>
          <a:ln>
            <a:noFill/>
          </a:ln>
        </p:spPr>
      </p:pic>
      <p:sp>
        <p:nvSpPr>
          <p:cNvPr id="490" name="Google Shape;490;p3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0C4C-22A5-494B-A31B-B05F5CD47EB1}"/>
              </a:ext>
            </a:extLst>
          </p:cNvPr>
          <p:cNvSpPr>
            <a:spLocks noGrp="1"/>
          </p:cNvSpPr>
          <p:nvPr>
            <p:ph type="ctrTitle"/>
          </p:nvPr>
        </p:nvSpPr>
        <p:spPr>
          <a:xfrm>
            <a:off x="1524000" y="452762"/>
            <a:ext cx="9144000" cy="923278"/>
          </a:xfrm>
        </p:spPr>
        <p:txBody>
          <a:bodyPr>
            <a:normAutofit fontScale="90000"/>
          </a:bodyPr>
          <a:lstStyle/>
          <a:p>
            <a:r>
              <a:rPr lang="en-US" dirty="0"/>
              <a:t>Person-Centered Planning (PCP)</a:t>
            </a:r>
          </a:p>
        </p:txBody>
      </p:sp>
      <p:sp>
        <p:nvSpPr>
          <p:cNvPr id="3" name="Subtitle 2">
            <a:extLst>
              <a:ext uri="{FF2B5EF4-FFF2-40B4-BE49-F238E27FC236}">
                <a16:creationId xmlns:a16="http://schemas.microsoft.com/office/drawing/2014/main" id="{03DD46D3-8E49-471F-A1EA-6DC8768A5BF5}"/>
              </a:ext>
            </a:extLst>
          </p:cNvPr>
          <p:cNvSpPr>
            <a:spLocks noGrp="1"/>
          </p:cNvSpPr>
          <p:nvPr>
            <p:ph type="subTitle" idx="1"/>
          </p:nvPr>
        </p:nvSpPr>
        <p:spPr>
          <a:xfrm>
            <a:off x="1524000" y="1873188"/>
            <a:ext cx="9144000" cy="4532050"/>
          </a:xfrm>
        </p:spPr>
        <p:txBody>
          <a:bodyPr>
            <a:normAutofit/>
          </a:bodyPr>
          <a:lstStyle/>
          <a:p>
            <a:pPr algn="l"/>
            <a:r>
              <a:rPr lang="en-US" dirty="0"/>
              <a:t>     During the 1960’s and 1970’s individuals with disabilities were generally cared for in large congregated settings such as institutions. Many of these individuals lived in institutions. </a:t>
            </a:r>
          </a:p>
          <a:p>
            <a:pPr algn="l"/>
            <a:r>
              <a:rPr lang="en-US" dirty="0"/>
              <a:t>     In the 1980’s many individual where released into the community settings and were placed in group home, sheltered work shops, day activity programs and special schools. In 1996 revision of the Mental Health code required a person centered approach. Currently and in effect since 2000 everything beings with a person centered planning and self determinations is a natural progression of the person center planning. With self determination it assures individuals with disabilities and/or mental illness the authority to make meaningful choices and control their own lives. </a:t>
            </a:r>
          </a:p>
        </p:txBody>
      </p:sp>
      <p:sp>
        <p:nvSpPr>
          <p:cNvPr id="4" name="Oval 3">
            <a:extLst>
              <a:ext uri="{FF2B5EF4-FFF2-40B4-BE49-F238E27FC236}">
                <a16:creationId xmlns:a16="http://schemas.microsoft.com/office/drawing/2014/main" id="{F929A8A8-4B87-4117-8D80-C03DCD74F25D}"/>
              </a:ext>
            </a:extLst>
          </p:cNvPr>
          <p:cNvSpPr/>
          <p:nvPr/>
        </p:nvSpPr>
        <p:spPr>
          <a:xfrm>
            <a:off x="11141477" y="59436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9A8968B-3E16-450D-B4C9-24DA4AA8A5D5}"/>
              </a:ext>
            </a:extLst>
          </p:cNvPr>
          <p:cNvSpPr/>
          <p:nvPr/>
        </p:nvSpPr>
        <p:spPr>
          <a:xfrm>
            <a:off x="609600" y="5761607"/>
            <a:ext cx="914400" cy="914400"/>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F8B705-94BA-46B3-91F3-360DFEFE3161}"/>
              </a:ext>
            </a:extLst>
          </p:cNvPr>
          <p:cNvSpPr/>
          <p:nvPr/>
        </p:nvSpPr>
        <p:spPr>
          <a:xfrm>
            <a:off x="10668000" y="372862"/>
            <a:ext cx="1387877" cy="74572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596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3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96" name="Google Shape;496;p32"/>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97" name="Google Shape;49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dirty="0"/>
              <a:t>Person-Centered Planning (PCP)</a:t>
            </a:r>
            <a:endParaRPr sz="6000" dirty="0"/>
          </a:p>
        </p:txBody>
      </p:sp>
      <p:sp>
        <p:nvSpPr>
          <p:cNvPr id="498" name="Google Shape;498;p32"/>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499" name="Google Shape;499;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SzPts val="2200"/>
              <a:buChar char="•"/>
            </a:pPr>
            <a:r>
              <a:rPr lang="en-US" sz="3000">
                <a:latin typeface="Garamond"/>
                <a:ea typeface="Garamond"/>
                <a:cs typeface="Garamond"/>
                <a:sym typeface="Garamond"/>
              </a:rPr>
              <a:t>Approach to planning, selection, and delivery of the supports, services, and/or treatment consumers receive</a:t>
            </a:r>
            <a:endParaRPr sz="3000"/>
          </a:p>
          <a:p>
            <a:pPr marL="342900" lvl="0" indent="-342900" algn="l" rtl="0">
              <a:lnSpc>
                <a:spcPct val="80000"/>
              </a:lnSpc>
              <a:spcBef>
                <a:spcPts val="0"/>
              </a:spcBef>
              <a:spcAft>
                <a:spcPts val="0"/>
              </a:spcAft>
              <a:buSzPts val="2200"/>
              <a:buChar char="•"/>
            </a:pPr>
            <a:r>
              <a:rPr lang="en-US" sz="3000"/>
              <a:t>Honors references, choices and abilities </a:t>
            </a:r>
            <a:endParaRPr sz="3000"/>
          </a:p>
          <a:p>
            <a:pPr marL="342900" lvl="0" indent="-342900" algn="l" rtl="0">
              <a:lnSpc>
                <a:spcPct val="80000"/>
              </a:lnSpc>
              <a:spcBef>
                <a:spcPts val="0"/>
              </a:spcBef>
              <a:spcAft>
                <a:spcPts val="0"/>
              </a:spcAft>
              <a:buSzPts val="2200"/>
              <a:buChar char="•"/>
            </a:pPr>
            <a:r>
              <a:rPr lang="en-US" sz="3000"/>
              <a:t>Involves family, friends and professionals </a:t>
            </a:r>
            <a:endParaRPr sz="3000">
              <a:latin typeface="Garamond"/>
              <a:ea typeface="Garamond"/>
              <a:cs typeface="Garamond"/>
              <a:sym typeface="Garamond"/>
            </a:endParaRPr>
          </a:p>
          <a:p>
            <a:pPr marL="342900" lvl="0" indent="-342900" algn="l" rtl="0">
              <a:lnSpc>
                <a:spcPct val="80000"/>
              </a:lnSpc>
              <a:spcBef>
                <a:spcPts val="1000"/>
              </a:spcBef>
              <a:spcAft>
                <a:spcPts val="0"/>
              </a:spcAft>
              <a:buSzPts val="2200"/>
              <a:buChar char="•"/>
            </a:pPr>
            <a:r>
              <a:rPr lang="en-US" sz="3000">
                <a:latin typeface="Garamond"/>
                <a:ea typeface="Garamond"/>
                <a:cs typeface="Garamond"/>
                <a:sym typeface="Garamond"/>
              </a:rPr>
              <a:t>Individual Plan of Service (IPOS) developed through PCP </a:t>
            </a:r>
            <a:endParaRPr sz="3000"/>
          </a:p>
          <a:p>
            <a:pPr marL="800100" lvl="1" indent="-342900" algn="l" rtl="0">
              <a:lnSpc>
                <a:spcPct val="80000"/>
              </a:lnSpc>
              <a:spcBef>
                <a:spcPts val="500"/>
              </a:spcBef>
              <a:spcAft>
                <a:spcPts val="0"/>
              </a:spcAft>
              <a:buSzPts val="2200"/>
              <a:buChar char="•"/>
            </a:pPr>
            <a:r>
              <a:rPr lang="en-US" sz="3000">
                <a:latin typeface="Garamond"/>
                <a:ea typeface="Garamond"/>
                <a:cs typeface="Garamond"/>
                <a:sym typeface="Garamond"/>
              </a:rPr>
              <a:t>The person builds upon individual strengths and his or her capacity to engage in activities that promote community life. </a:t>
            </a:r>
            <a:endParaRPr sz="3000"/>
          </a:p>
          <a:p>
            <a:pPr marL="342900" lvl="0" indent="-342900" algn="l" rtl="0">
              <a:lnSpc>
                <a:spcPct val="80000"/>
              </a:lnSpc>
              <a:spcBef>
                <a:spcPts val="1000"/>
              </a:spcBef>
              <a:spcAft>
                <a:spcPts val="0"/>
              </a:spcAft>
              <a:buSzPts val="2200"/>
              <a:buChar char="•"/>
            </a:pPr>
            <a:r>
              <a:rPr lang="en-US" sz="3000">
                <a:latin typeface="Garamond"/>
                <a:ea typeface="Garamond"/>
                <a:cs typeface="Garamond"/>
                <a:sym typeface="Garamond"/>
              </a:rPr>
              <a:t>Meet needs and desires of the individual in the moment.</a:t>
            </a:r>
            <a:endParaRPr sz="3000"/>
          </a:p>
          <a:p>
            <a:pPr marL="342900" lvl="0" indent="-342900" algn="l" rtl="0">
              <a:lnSpc>
                <a:spcPct val="80000"/>
              </a:lnSpc>
              <a:spcBef>
                <a:spcPts val="1000"/>
              </a:spcBef>
              <a:spcAft>
                <a:spcPts val="0"/>
              </a:spcAft>
              <a:buSzPts val="2200"/>
              <a:buChar char="•"/>
            </a:pPr>
            <a:r>
              <a:rPr lang="en-US" sz="3000">
                <a:latin typeface="Garamond"/>
                <a:ea typeface="Garamond"/>
                <a:cs typeface="Garamond"/>
                <a:sym typeface="Garamond"/>
              </a:rPr>
              <a:t>Use PCP process during change.</a:t>
            </a:r>
            <a:endParaRPr sz="3000"/>
          </a:p>
          <a:p>
            <a:pPr marL="342900" lvl="0" indent="-342900" algn="l" rtl="0">
              <a:lnSpc>
                <a:spcPct val="80000"/>
              </a:lnSpc>
              <a:spcBef>
                <a:spcPts val="1000"/>
              </a:spcBef>
              <a:spcAft>
                <a:spcPts val="0"/>
              </a:spcAft>
              <a:buSzPts val="2200"/>
              <a:buChar char="•"/>
            </a:pPr>
            <a:r>
              <a:rPr lang="en-US" sz="3000"/>
              <a:t>Document </a:t>
            </a:r>
            <a:r>
              <a:rPr lang="en-US" sz="3000">
                <a:latin typeface="Garamond"/>
                <a:ea typeface="Garamond"/>
                <a:cs typeface="Garamond"/>
                <a:sym typeface="Garamond"/>
              </a:rPr>
              <a:t>if individual is excluded.</a:t>
            </a:r>
            <a:endParaRPr sz="3000"/>
          </a:p>
        </p:txBody>
      </p:sp>
      <p:sp>
        <p:nvSpPr>
          <p:cNvPr id="500" name="Google Shape;500;p3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sp>
        <p:nvSpPr>
          <p:cNvPr id="505" name="Google Shape;505;p3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506" name="Google Shape;506;p34"/>
          <p:cNvPicPr preferRelativeResize="0"/>
          <p:nvPr/>
        </p:nvPicPr>
        <p:blipFill rotWithShape="1">
          <a:blip r:embed="rId3">
            <a:alphaModFix/>
          </a:blip>
          <a:srcRect l="588" r="1472" b="-3"/>
          <a:stretch/>
        </p:blipFill>
        <p:spPr>
          <a:xfrm>
            <a:off x="858284" y="1165109"/>
            <a:ext cx="4261337" cy="4351338"/>
          </a:xfrm>
          <a:custGeom>
            <a:avLst/>
            <a:gdLst/>
            <a:ahLst/>
            <a:cxnLst/>
            <a:rect l="l" t="t" r="r" b="b"/>
            <a:pathLst>
              <a:path w="4114800" h="5712488" extrusionOk="0">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ln>
            <a:noFill/>
          </a:ln>
        </p:spPr>
      </p:pic>
      <p:sp>
        <p:nvSpPr>
          <p:cNvPr id="507" name="Google Shape;507;p34"/>
          <p:cNvSpPr/>
          <p:nvPr/>
        </p:nvSpPr>
        <p:spPr>
          <a:xfrm>
            <a:off x="8673531" y="407987"/>
            <a:ext cx="2987899" cy="2987899"/>
          </a:xfrm>
          <a:prstGeom prst="arc">
            <a:avLst>
              <a:gd name="adj1" fmla="val 16200000"/>
              <a:gd name="adj2" fmla="val 256372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508" name="Google Shape;508;p34"/>
          <p:cNvSpPr txBox="1">
            <a:spLocks noGrp="1"/>
          </p:cNvSpPr>
          <p:nvPr>
            <p:ph type="title"/>
          </p:nvPr>
        </p:nvSpPr>
        <p:spPr>
          <a:xfrm>
            <a:off x="5827048" y="444272"/>
            <a:ext cx="572148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6000"/>
              <a:t>Person-Centered Planning</a:t>
            </a:r>
            <a:endParaRPr sz="6000"/>
          </a:p>
        </p:txBody>
      </p:sp>
      <p:sp>
        <p:nvSpPr>
          <p:cNvPr id="509" name="Google Shape;509;p34"/>
          <p:cNvSpPr txBox="1">
            <a:spLocks noGrp="1"/>
          </p:cNvSpPr>
          <p:nvPr>
            <p:ph type="body" idx="1"/>
          </p:nvPr>
        </p:nvSpPr>
        <p:spPr>
          <a:xfrm>
            <a:off x="5812789" y="3319688"/>
            <a:ext cx="572148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000"/>
              <a:t>Encourages formal &amp; informal feedback from the individual about their supports and services, process, and any desired changes.</a:t>
            </a:r>
            <a:endParaRPr sz="3000"/>
          </a:p>
        </p:txBody>
      </p:sp>
      <p:sp>
        <p:nvSpPr>
          <p:cNvPr id="510" name="Google Shape;510;p3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11</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4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66" name="Google Shape;166;p45"/>
          <p:cNvSpPr txBox="1">
            <a:spLocks noGrp="1"/>
          </p:cNvSpPr>
          <p:nvPr>
            <p:ph type="title"/>
          </p:nvPr>
        </p:nvSpPr>
        <p:spPr>
          <a:xfrm>
            <a:off x="838200" y="557189"/>
            <a:ext cx="3374136" cy="55678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sz="6000">
                <a:solidFill>
                  <a:schemeClr val="dk1"/>
                </a:solidFill>
                <a:latin typeface="Garamond"/>
                <a:ea typeface="Garamond"/>
                <a:cs typeface="Garamond"/>
                <a:sym typeface="Garamond"/>
              </a:rPr>
              <a:t>Goals</a:t>
            </a:r>
            <a:endParaRPr sz="6000"/>
          </a:p>
        </p:txBody>
      </p:sp>
      <p:sp>
        <p:nvSpPr>
          <p:cNvPr id="167" name="Google Shape;167;p4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5</a:t>
            </a:r>
            <a:endParaRPr sz="1400" b="0" i="0" u="none" strike="noStrike" cap="none">
              <a:solidFill>
                <a:srgbClr val="000000"/>
              </a:solidFill>
              <a:latin typeface="Garamond"/>
              <a:ea typeface="Garamond"/>
              <a:cs typeface="Garamond"/>
              <a:sym typeface="Garamond"/>
            </a:endParaRPr>
          </a:p>
        </p:txBody>
      </p:sp>
      <p:grpSp>
        <p:nvGrpSpPr>
          <p:cNvPr id="168" name="Google Shape;168;p45"/>
          <p:cNvGrpSpPr/>
          <p:nvPr/>
        </p:nvGrpSpPr>
        <p:grpSpPr>
          <a:xfrm>
            <a:off x="5093208" y="622784"/>
            <a:ext cx="6263640" cy="5499902"/>
            <a:chOff x="0" y="2392"/>
            <a:chExt cx="6263640" cy="5499902"/>
          </a:xfrm>
        </p:grpSpPr>
        <p:sp>
          <p:nvSpPr>
            <p:cNvPr id="169" name="Google Shape;169;p45"/>
            <p:cNvSpPr/>
            <p:nvPr/>
          </p:nvSpPr>
          <p:spPr>
            <a:xfrm>
              <a:off x="1252728" y="2392"/>
              <a:ext cx="5010912" cy="104959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70" name="Google Shape;170;p45"/>
            <p:cNvSpPr txBox="1"/>
            <p:nvPr/>
          </p:nvSpPr>
          <p:spPr>
            <a:xfrm>
              <a:off x="1252728" y="2392"/>
              <a:ext cx="5010912" cy="1049599"/>
            </a:xfrm>
            <a:prstGeom prst="rect">
              <a:avLst/>
            </a:prstGeom>
            <a:noFill/>
            <a:ln>
              <a:noFill/>
            </a:ln>
          </p:spPr>
          <p:txBody>
            <a:bodyPr spcFirstLastPara="1" wrap="square" lIns="97225" tIns="266575" rIns="97225" bIns="2665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2000" b="0" i="0" u="none" strike="noStrike" cap="none">
                  <a:solidFill>
                    <a:schemeClr val="lt1"/>
                  </a:solidFill>
                  <a:latin typeface="Garamond"/>
                  <a:ea typeface="Garamond"/>
                  <a:cs typeface="Garamond"/>
                  <a:sym typeface="Garamond"/>
                </a:rPr>
                <a:t>Identify mental health code protected rights with an emphasis on abuse/neglect definitions and reporting requirements.</a:t>
              </a:r>
              <a:endParaRPr sz="2000" b="0" i="0" u="none" strike="noStrike" cap="none">
                <a:solidFill>
                  <a:srgbClr val="000000"/>
                </a:solidFill>
                <a:latin typeface="Garamond"/>
                <a:ea typeface="Garamond"/>
                <a:cs typeface="Garamond"/>
                <a:sym typeface="Garamond"/>
              </a:endParaRPr>
            </a:p>
          </p:txBody>
        </p:sp>
        <p:sp>
          <p:nvSpPr>
            <p:cNvPr id="171" name="Google Shape;171;p45"/>
            <p:cNvSpPr/>
            <p:nvPr/>
          </p:nvSpPr>
          <p:spPr>
            <a:xfrm>
              <a:off x="0" y="2392"/>
              <a:ext cx="1252728" cy="104959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72" name="Google Shape;172;p45"/>
            <p:cNvSpPr txBox="1"/>
            <p:nvPr/>
          </p:nvSpPr>
          <p:spPr>
            <a:xfrm>
              <a:off x="0" y="2392"/>
              <a:ext cx="1252728" cy="1049599"/>
            </a:xfrm>
            <a:prstGeom prst="rect">
              <a:avLst/>
            </a:prstGeom>
            <a:noFill/>
            <a:ln>
              <a:noFill/>
            </a:ln>
          </p:spPr>
          <p:txBody>
            <a:bodyPr spcFirstLastPara="1" wrap="square" lIns="66275" tIns="103675" rIns="66275" bIns="1036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2000" b="0" i="0" u="none" strike="noStrike" cap="none">
                  <a:solidFill>
                    <a:srgbClr val="000000"/>
                  </a:solidFill>
                  <a:latin typeface="Garamond"/>
                  <a:ea typeface="Garamond"/>
                  <a:cs typeface="Garamond"/>
                  <a:sym typeface="Garamond"/>
                </a:rPr>
                <a:t>Identify</a:t>
              </a:r>
              <a:endParaRPr sz="2000" b="0" i="0" u="none" strike="noStrike" cap="none">
                <a:solidFill>
                  <a:srgbClr val="000000"/>
                </a:solidFill>
                <a:latin typeface="Garamond"/>
                <a:ea typeface="Garamond"/>
                <a:cs typeface="Garamond"/>
                <a:sym typeface="Garamond"/>
              </a:endParaRPr>
            </a:p>
          </p:txBody>
        </p:sp>
        <p:sp>
          <p:nvSpPr>
            <p:cNvPr id="173" name="Google Shape;173;p45"/>
            <p:cNvSpPr/>
            <p:nvPr/>
          </p:nvSpPr>
          <p:spPr>
            <a:xfrm>
              <a:off x="1252728" y="1114968"/>
              <a:ext cx="5010912" cy="104959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74" name="Google Shape;174;p45"/>
            <p:cNvSpPr txBox="1"/>
            <p:nvPr/>
          </p:nvSpPr>
          <p:spPr>
            <a:xfrm>
              <a:off x="1252728" y="1114968"/>
              <a:ext cx="5010912" cy="1049599"/>
            </a:xfrm>
            <a:prstGeom prst="rect">
              <a:avLst/>
            </a:prstGeom>
            <a:noFill/>
            <a:ln>
              <a:noFill/>
            </a:ln>
          </p:spPr>
          <p:txBody>
            <a:bodyPr spcFirstLastPara="1" wrap="square" lIns="97225" tIns="266575" rIns="97225" bIns="2665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2000" b="0" i="0" u="none" strike="noStrike" cap="none">
                  <a:solidFill>
                    <a:schemeClr val="lt1"/>
                  </a:solidFill>
                  <a:latin typeface="Garamond"/>
                  <a:ea typeface="Garamond"/>
                  <a:cs typeface="Garamond"/>
                  <a:sym typeface="Garamond"/>
                </a:rPr>
                <a:t>Support individuals to exercise their rights.</a:t>
              </a:r>
              <a:endParaRPr sz="2000" b="0" i="0" u="none" strike="noStrike" cap="none">
                <a:solidFill>
                  <a:srgbClr val="000000"/>
                </a:solidFill>
                <a:latin typeface="Garamond"/>
                <a:ea typeface="Garamond"/>
                <a:cs typeface="Garamond"/>
                <a:sym typeface="Garamond"/>
              </a:endParaRPr>
            </a:p>
          </p:txBody>
        </p:sp>
        <p:sp>
          <p:nvSpPr>
            <p:cNvPr id="175" name="Google Shape;175;p45"/>
            <p:cNvSpPr/>
            <p:nvPr/>
          </p:nvSpPr>
          <p:spPr>
            <a:xfrm>
              <a:off x="0" y="1114968"/>
              <a:ext cx="1252728" cy="104959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76" name="Google Shape;176;p45"/>
            <p:cNvSpPr txBox="1"/>
            <p:nvPr/>
          </p:nvSpPr>
          <p:spPr>
            <a:xfrm>
              <a:off x="0" y="1114968"/>
              <a:ext cx="1252728" cy="1049599"/>
            </a:xfrm>
            <a:prstGeom prst="rect">
              <a:avLst/>
            </a:prstGeom>
            <a:noFill/>
            <a:ln>
              <a:noFill/>
            </a:ln>
          </p:spPr>
          <p:txBody>
            <a:bodyPr spcFirstLastPara="1" wrap="square" lIns="66275" tIns="103675" rIns="66275" bIns="1036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2000" b="0" i="0" u="none" strike="noStrike" cap="none">
                  <a:solidFill>
                    <a:srgbClr val="000000"/>
                  </a:solidFill>
                  <a:latin typeface="Garamond"/>
                  <a:ea typeface="Garamond"/>
                  <a:cs typeface="Garamond"/>
                  <a:sym typeface="Garamond"/>
                </a:rPr>
                <a:t>Support</a:t>
              </a:r>
              <a:endParaRPr sz="2000" b="0" i="0" u="none" strike="noStrike" cap="none">
                <a:solidFill>
                  <a:srgbClr val="000000"/>
                </a:solidFill>
                <a:latin typeface="Garamond"/>
                <a:ea typeface="Garamond"/>
                <a:cs typeface="Garamond"/>
                <a:sym typeface="Garamond"/>
              </a:endParaRPr>
            </a:p>
          </p:txBody>
        </p:sp>
        <p:sp>
          <p:nvSpPr>
            <p:cNvPr id="177" name="Google Shape;177;p45"/>
            <p:cNvSpPr/>
            <p:nvPr/>
          </p:nvSpPr>
          <p:spPr>
            <a:xfrm>
              <a:off x="1252728" y="2227544"/>
              <a:ext cx="5010912" cy="104959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78" name="Google Shape;178;p45"/>
            <p:cNvSpPr txBox="1"/>
            <p:nvPr/>
          </p:nvSpPr>
          <p:spPr>
            <a:xfrm>
              <a:off x="1252728" y="2227544"/>
              <a:ext cx="5010912" cy="1049599"/>
            </a:xfrm>
            <a:prstGeom prst="rect">
              <a:avLst/>
            </a:prstGeom>
            <a:noFill/>
            <a:ln>
              <a:noFill/>
            </a:ln>
          </p:spPr>
          <p:txBody>
            <a:bodyPr spcFirstLastPara="1" wrap="square" lIns="97225" tIns="266575" rIns="97225" bIns="2665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2000" b="0" i="0" u="none" strike="noStrike" cap="none">
                  <a:solidFill>
                    <a:schemeClr val="lt1"/>
                  </a:solidFill>
                  <a:latin typeface="Garamond"/>
                  <a:ea typeface="Garamond"/>
                  <a:cs typeface="Garamond"/>
                  <a:sym typeface="Garamond"/>
                </a:rPr>
                <a:t>Perform job duties with dignity and respect for the person served.</a:t>
              </a:r>
              <a:endParaRPr sz="2000" b="0" i="0" u="none" strike="noStrike" cap="none">
                <a:solidFill>
                  <a:srgbClr val="000000"/>
                </a:solidFill>
                <a:latin typeface="Garamond"/>
                <a:ea typeface="Garamond"/>
                <a:cs typeface="Garamond"/>
                <a:sym typeface="Garamond"/>
              </a:endParaRPr>
            </a:p>
          </p:txBody>
        </p:sp>
        <p:sp>
          <p:nvSpPr>
            <p:cNvPr id="179" name="Google Shape;179;p45"/>
            <p:cNvSpPr/>
            <p:nvPr/>
          </p:nvSpPr>
          <p:spPr>
            <a:xfrm>
              <a:off x="0" y="2227544"/>
              <a:ext cx="1252728" cy="104959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0" name="Google Shape;180;p45"/>
            <p:cNvSpPr txBox="1"/>
            <p:nvPr/>
          </p:nvSpPr>
          <p:spPr>
            <a:xfrm>
              <a:off x="0" y="2227544"/>
              <a:ext cx="1252728" cy="1049599"/>
            </a:xfrm>
            <a:prstGeom prst="rect">
              <a:avLst/>
            </a:prstGeom>
            <a:noFill/>
            <a:ln>
              <a:noFill/>
            </a:ln>
          </p:spPr>
          <p:txBody>
            <a:bodyPr spcFirstLastPara="1" wrap="square" lIns="66275" tIns="103675" rIns="66275" bIns="1036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2000" b="0" i="0" u="none" strike="noStrike" cap="none">
                  <a:solidFill>
                    <a:srgbClr val="000000"/>
                  </a:solidFill>
                  <a:latin typeface="Garamond"/>
                  <a:ea typeface="Garamond"/>
                  <a:cs typeface="Garamond"/>
                  <a:sym typeface="Garamond"/>
                </a:rPr>
                <a:t>Perform</a:t>
              </a:r>
              <a:endParaRPr sz="2000" b="0" i="0" u="none" strike="noStrike" cap="none">
                <a:solidFill>
                  <a:srgbClr val="000000"/>
                </a:solidFill>
                <a:latin typeface="Garamond"/>
                <a:ea typeface="Garamond"/>
                <a:cs typeface="Garamond"/>
                <a:sym typeface="Garamond"/>
              </a:endParaRPr>
            </a:p>
          </p:txBody>
        </p:sp>
        <p:sp>
          <p:nvSpPr>
            <p:cNvPr id="181" name="Google Shape;181;p45"/>
            <p:cNvSpPr/>
            <p:nvPr/>
          </p:nvSpPr>
          <p:spPr>
            <a:xfrm>
              <a:off x="1252728" y="3340119"/>
              <a:ext cx="5010912" cy="104959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2" name="Google Shape;182;p45"/>
            <p:cNvSpPr txBox="1"/>
            <p:nvPr/>
          </p:nvSpPr>
          <p:spPr>
            <a:xfrm>
              <a:off x="1252728" y="3340119"/>
              <a:ext cx="5010912" cy="1049599"/>
            </a:xfrm>
            <a:prstGeom prst="rect">
              <a:avLst/>
            </a:prstGeom>
            <a:noFill/>
            <a:ln>
              <a:noFill/>
            </a:ln>
          </p:spPr>
          <p:txBody>
            <a:bodyPr spcFirstLastPara="1" wrap="square" lIns="97225" tIns="266575" rIns="97225" bIns="2665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2000" b="0" i="0" u="none" strike="noStrike" cap="none">
                  <a:solidFill>
                    <a:schemeClr val="lt1"/>
                  </a:solidFill>
                  <a:latin typeface="Garamond"/>
                  <a:ea typeface="Garamond"/>
                  <a:cs typeface="Garamond"/>
                  <a:sym typeface="Garamond"/>
                </a:rPr>
                <a:t>Demonstrate how to fill out and submit documented forms</a:t>
              </a:r>
              <a:endParaRPr sz="2000" b="0" i="0" u="none" strike="noStrike" cap="none">
                <a:solidFill>
                  <a:srgbClr val="000000"/>
                </a:solidFill>
                <a:latin typeface="Garamond"/>
                <a:ea typeface="Garamond"/>
                <a:cs typeface="Garamond"/>
                <a:sym typeface="Garamond"/>
              </a:endParaRPr>
            </a:p>
          </p:txBody>
        </p:sp>
        <p:sp>
          <p:nvSpPr>
            <p:cNvPr id="183" name="Google Shape;183;p45"/>
            <p:cNvSpPr/>
            <p:nvPr/>
          </p:nvSpPr>
          <p:spPr>
            <a:xfrm>
              <a:off x="0" y="3340119"/>
              <a:ext cx="1252728" cy="104959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4" name="Google Shape;184;p45"/>
            <p:cNvSpPr txBox="1"/>
            <p:nvPr/>
          </p:nvSpPr>
          <p:spPr>
            <a:xfrm>
              <a:off x="0" y="3340119"/>
              <a:ext cx="1252728" cy="1049599"/>
            </a:xfrm>
            <a:prstGeom prst="rect">
              <a:avLst/>
            </a:prstGeom>
            <a:noFill/>
            <a:ln>
              <a:noFill/>
            </a:ln>
          </p:spPr>
          <p:txBody>
            <a:bodyPr spcFirstLastPara="1" wrap="square" lIns="66275" tIns="103675" rIns="66275" bIns="1036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0" i="0" u="none" strike="noStrike" cap="none">
                  <a:solidFill>
                    <a:srgbClr val="000000"/>
                  </a:solidFill>
                  <a:latin typeface="Garamond"/>
                  <a:ea typeface="Garamond"/>
                  <a:cs typeface="Garamond"/>
                  <a:sym typeface="Garamond"/>
                </a:rPr>
                <a:t>Demonstrate</a:t>
              </a:r>
              <a:endParaRPr sz="2000" b="0" i="0" u="none" strike="noStrike" cap="none">
                <a:solidFill>
                  <a:srgbClr val="000000"/>
                </a:solidFill>
                <a:latin typeface="Garamond"/>
                <a:ea typeface="Garamond"/>
                <a:cs typeface="Garamond"/>
                <a:sym typeface="Garamond"/>
              </a:endParaRPr>
            </a:p>
          </p:txBody>
        </p:sp>
        <p:sp>
          <p:nvSpPr>
            <p:cNvPr id="185" name="Google Shape;185;p45"/>
            <p:cNvSpPr/>
            <p:nvPr/>
          </p:nvSpPr>
          <p:spPr>
            <a:xfrm>
              <a:off x="1252728" y="4452695"/>
              <a:ext cx="5010912" cy="104959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6" name="Google Shape;186;p45"/>
            <p:cNvSpPr txBox="1"/>
            <p:nvPr/>
          </p:nvSpPr>
          <p:spPr>
            <a:xfrm>
              <a:off x="1252728" y="4452695"/>
              <a:ext cx="5010912" cy="1049599"/>
            </a:xfrm>
            <a:prstGeom prst="rect">
              <a:avLst/>
            </a:prstGeom>
            <a:noFill/>
            <a:ln>
              <a:noFill/>
            </a:ln>
          </p:spPr>
          <p:txBody>
            <a:bodyPr spcFirstLastPara="1" wrap="square" lIns="97225" tIns="266575" rIns="97225" bIns="2665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2000" b="0" i="0" u="none" strike="noStrike" cap="none">
                  <a:solidFill>
                    <a:schemeClr val="lt1"/>
                  </a:solidFill>
                  <a:latin typeface="Garamond"/>
                  <a:ea typeface="Garamond"/>
                  <a:cs typeface="Garamond"/>
                  <a:sym typeface="Garamond"/>
                </a:rPr>
                <a:t>Know when and how to report rights violations including abuse and neglect to the appropriate authorities.</a:t>
              </a:r>
              <a:endParaRPr sz="2000" b="0" i="0" u="none" strike="noStrike" cap="none">
                <a:solidFill>
                  <a:srgbClr val="000000"/>
                </a:solidFill>
                <a:latin typeface="Garamond"/>
                <a:ea typeface="Garamond"/>
                <a:cs typeface="Garamond"/>
                <a:sym typeface="Garamond"/>
              </a:endParaRPr>
            </a:p>
          </p:txBody>
        </p:sp>
        <p:sp>
          <p:nvSpPr>
            <p:cNvPr id="187" name="Google Shape;187;p45"/>
            <p:cNvSpPr/>
            <p:nvPr/>
          </p:nvSpPr>
          <p:spPr>
            <a:xfrm>
              <a:off x="0" y="4452695"/>
              <a:ext cx="1252728" cy="104959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88" name="Google Shape;188;p45"/>
            <p:cNvSpPr txBox="1"/>
            <p:nvPr/>
          </p:nvSpPr>
          <p:spPr>
            <a:xfrm>
              <a:off x="0" y="4452695"/>
              <a:ext cx="1252728" cy="1049599"/>
            </a:xfrm>
            <a:prstGeom prst="rect">
              <a:avLst/>
            </a:prstGeom>
            <a:noFill/>
            <a:ln>
              <a:noFill/>
            </a:ln>
          </p:spPr>
          <p:txBody>
            <a:bodyPr spcFirstLastPara="1" wrap="square" lIns="66275" tIns="103675" rIns="66275" bIns="1036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2000" b="0" i="0" u="none" strike="noStrike" cap="none">
                  <a:solidFill>
                    <a:srgbClr val="000000"/>
                  </a:solidFill>
                  <a:latin typeface="Garamond"/>
                  <a:ea typeface="Garamond"/>
                  <a:cs typeface="Garamond"/>
                  <a:sym typeface="Garamond"/>
                </a:rPr>
                <a:t>Know</a:t>
              </a:r>
              <a:endParaRPr sz="2000" b="0" i="0" u="none" strike="noStrike" cap="none">
                <a:solidFill>
                  <a:srgbClr val="000000"/>
                </a:solidFill>
                <a:latin typeface="Garamond"/>
                <a:ea typeface="Garamond"/>
                <a:cs typeface="Garamond"/>
                <a:sym typeface="Garamond"/>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4"/>
        <p:cNvGrpSpPr/>
        <p:nvPr/>
      </p:nvGrpSpPr>
      <p:grpSpPr>
        <a:xfrm>
          <a:off x="0" y="0"/>
          <a:ext cx="0" cy="0"/>
          <a:chOff x="0" y="0"/>
          <a:chExt cx="0" cy="0"/>
        </a:xfrm>
      </p:grpSpPr>
      <p:sp>
        <p:nvSpPr>
          <p:cNvPr id="515" name="Google Shape;515;p3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16" name="Google Shape;516;p3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17" name="Google Shape;51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6000" dirty="0"/>
              <a:t>Guiding Principles—8 Essential Elements</a:t>
            </a:r>
            <a:endParaRPr sz="6000" dirty="0"/>
          </a:p>
        </p:txBody>
      </p:sp>
      <p:sp>
        <p:nvSpPr>
          <p:cNvPr id="518" name="Google Shape;518;p35"/>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19" name="Google Shape;519;p35"/>
          <p:cNvSpPr txBox="1">
            <a:spLocks noGrp="1"/>
          </p:cNvSpPr>
          <p:nvPr>
            <p:ph type="body" idx="1"/>
          </p:nvPr>
        </p:nvSpPr>
        <p:spPr>
          <a:xfrm>
            <a:off x="1864272" y="1698242"/>
            <a:ext cx="8463455"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1000"/>
              </a:spcBef>
              <a:spcAft>
                <a:spcPts val="0"/>
              </a:spcAft>
              <a:buClr>
                <a:schemeClr val="dk1"/>
              </a:buClr>
              <a:buSzPts val="2200"/>
              <a:buFont typeface="Calibri"/>
              <a:buAutoNum type="arabicPeriod"/>
            </a:pPr>
            <a:r>
              <a:rPr lang="en-US" sz="3000"/>
              <a:t>Person-Directed. </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Person-Centered. </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Outcome-Based. </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Information, Support and Accommodation</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Independent Facilitation. </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Pre-Planning (When, where, who, what?)</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Wellness and Well-Being. </a:t>
            </a:r>
            <a:endParaRPr sz="3000"/>
          </a:p>
          <a:p>
            <a:pPr marL="514350" lvl="0" indent="-514350" algn="l" rtl="0">
              <a:lnSpc>
                <a:spcPct val="90000"/>
              </a:lnSpc>
              <a:spcBef>
                <a:spcPts val="1000"/>
              </a:spcBef>
              <a:spcAft>
                <a:spcPts val="0"/>
              </a:spcAft>
              <a:buClr>
                <a:schemeClr val="dk1"/>
              </a:buClr>
              <a:buSzPts val="2200"/>
              <a:buFont typeface="Calibri"/>
              <a:buAutoNum type="arabicPeriod"/>
            </a:pPr>
            <a:r>
              <a:rPr lang="en-US" sz="3000"/>
              <a:t>Participation of Allies. </a:t>
            </a:r>
            <a:endParaRPr sz="3000"/>
          </a:p>
          <a:p>
            <a:pPr marL="0" lvl="0" indent="0" algn="l" rtl="0">
              <a:lnSpc>
                <a:spcPct val="90000"/>
              </a:lnSpc>
              <a:spcBef>
                <a:spcPts val="1000"/>
              </a:spcBef>
              <a:spcAft>
                <a:spcPts val="0"/>
              </a:spcAft>
              <a:buClr>
                <a:schemeClr val="dk1"/>
              </a:buClr>
              <a:buSzPts val="2200"/>
              <a:buNone/>
            </a:pPr>
            <a:endParaRPr sz="3000"/>
          </a:p>
          <a:p>
            <a:pPr marL="0" lvl="0" indent="0" algn="l" rtl="0">
              <a:lnSpc>
                <a:spcPct val="90000"/>
              </a:lnSpc>
              <a:spcBef>
                <a:spcPts val="1000"/>
              </a:spcBef>
              <a:spcAft>
                <a:spcPts val="0"/>
              </a:spcAft>
              <a:buClr>
                <a:schemeClr val="dk1"/>
              </a:buClr>
              <a:buSzPts val="2200"/>
              <a:buNone/>
            </a:pPr>
            <a:endParaRPr sz="3000"/>
          </a:p>
          <a:p>
            <a:pPr marL="0" lvl="0" indent="0" algn="l" rtl="0">
              <a:lnSpc>
                <a:spcPct val="90000"/>
              </a:lnSpc>
              <a:spcBef>
                <a:spcPts val="1000"/>
              </a:spcBef>
              <a:spcAft>
                <a:spcPts val="0"/>
              </a:spcAft>
              <a:buClr>
                <a:schemeClr val="dk1"/>
              </a:buClr>
              <a:buSzPts val="2200"/>
              <a:buNone/>
            </a:pPr>
            <a:endParaRPr sz="3000"/>
          </a:p>
          <a:p>
            <a:pPr marL="228600" lvl="0" indent="-88900" algn="l" rtl="0">
              <a:lnSpc>
                <a:spcPct val="90000"/>
              </a:lnSpc>
              <a:spcBef>
                <a:spcPts val="1000"/>
              </a:spcBef>
              <a:spcAft>
                <a:spcPts val="0"/>
              </a:spcAft>
              <a:buClr>
                <a:schemeClr val="dk1"/>
              </a:buClr>
              <a:buSzPts val="2200"/>
              <a:buNone/>
            </a:pPr>
            <a:endParaRPr sz="3000"/>
          </a:p>
        </p:txBody>
      </p:sp>
      <p:sp>
        <p:nvSpPr>
          <p:cNvPr id="520" name="Google Shape;520;p3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11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66B1-8ACA-46A8-8BFB-C7E108CA17D9}"/>
              </a:ext>
            </a:extLst>
          </p:cNvPr>
          <p:cNvSpPr>
            <a:spLocks noGrp="1"/>
          </p:cNvSpPr>
          <p:nvPr>
            <p:ph type="ctrTitle"/>
          </p:nvPr>
        </p:nvSpPr>
        <p:spPr>
          <a:xfrm>
            <a:off x="1524000" y="79900"/>
            <a:ext cx="9144000" cy="1438182"/>
          </a:xfrm>
        </p:spPr>
        <p:txBody>
          <a:bodyPr>
            <a:normAutofit fontScale="90000"/>
          </a:bodyPr>
          <a:lstStyle/>
          <a:p>
            <a:r>
              <a:rPr lang="en-US" dirty="0"/>
              <a:t>Designing the Individual Plan of Service </a:t>
            </a:r>
          </a:p>
        </p:txBody>
      </p:sp>
      <p:sp>
        <p:nvSpPr>
          <p:cNvPr id="3" name="Subtitle 2">
            <a:extLst>
              <a:ext uri="{FF2B5EF4-FFF2-40B4-BE49-F238E27FC236}">
                <a16:creationId xmlns:a16="http://schemas.microsoft.com/office/drawing/2014/main" id="{63E20312-F8FE-43A3-9557-939F5C6E7E1C}"/>
              </a:ext>
            </a:extLst>
          </p:cNvPr>
          <p:cNvSpPr>
            <a:spLocks noGrp="1"/>
          </p:cNvSpPr>
          <p:nvPr>
            <p:ph type="subTitle" idx="1"/>
          </p:nvPr>
        </p:nvSpPr>
        <p:spPr>
          <a:xfrm>
            <a:off x="1524000" y="1518082"/>
            <a:ext cx="9144000" cy="5069149"/>
          </a:xfrm>
        </p:spPr>
        <p:txBody>
          <a:bodyPr/>
          <a:lstStyle/>
          <a:p>
            <a:pPr algn="l"/>
            <a:r>
              <a:rPr lang="en-US" dirty="0"/>
              <a:t>    These following items are addressed through pre-planning with sufficient time to take all necessary/preferred actions ( invite desired participants). The person is the one who decides this.</a:t>
            </a:r>
          </a:p>
          <a:p>
            <a:pPr algn="l">
              <a:buFont typeface="Arial" panose="020B0604020202020204" pitchFamily="34" charset="0"/>
              <a:buChar char="•"/>
            </a:pPr>
            <a:r>
              <a:rPr lang="en-US" dirty="0"/>
              <a:t>When and where the meeting will be held.</a:t>
            </a:r>
          </a:p>
          <a:p>
            <a:pPr algn="l">
              <a:buFont typeface="Arial" panose="020B0604020202020204" pitchFamily="34" charset="0"/>
              <a:buChar char="•"/>
            </a:pPr>
            <a:r>
              <a:rPr lang="en-US" dirty="0"/>
              <a:t>Who will be invited (including whether the person has allies who can provide desired meaningful support or if actions need to be taken to cultivate such support).</a:t>
            </a:r>
          </a:p>
          <a:p>
            <a:pPr algn="l">
              <a:buFont typeface="Arial" panose="020B0604020202020204" pitchFamily="34" charset="0"/>
              <a:buChar char="•"/>
            </a:pPr>
            <a:r>
              <a:rPr lang="en-US" dirty="0"/>
              <a:t>What will be discussed and not discussed.</a:t>
            </a:r>
          </a:p>
          <a:p>
            <a:pPr algn="l">
              <a:buFont typeface="Arial" panose="020B0604020202020204" pitchFamily="34" charset="0"/>
              <a:buChar char="•"/>
            </a:pPr>
            <a:r>
              <a:rPr lang="en-US" dirty="0"/>
              <a:t>What accommodations the person may need to meaningfully participate in the meeting.</a:t>
            </a:r>
          </a:p>
          <a:p>
            <a:pPr algn="l">
              <a:buFont typeface="Arial" panose="020B0604020202020204" pitchFamily="34" charset="0"/>
              <a:buChar char="•"/>
            </a:pPr>
            <a:r>
              <a:rPr lang="en-US" dirty="0"/>
              <a:t>Who will facilitate the meeting.</a:t>
            </a:r>
          </a:p>
          <a:p>
            <a:pPr algn="l">
              <a:buFont typeface="Arial" panose="020B0604020202020204" pitchFamily="34" charset="0"/>
              <a:buChar char="•"/>
            </a:pPr>
            <a:r>
              <a:rPr lang="en-US" dirty="0"/>
              <a:t>Who will record what is discussed at the meeting.</a:t>
            </a:r>
          </a:p>
          <a:p>
            <a:pPr algn="l">
              <a:buFont typeface="Arial" panose="020B0604020202020204" pitchFamily="34" charset="0"/>
              <a:buChar char="•"/>
            </a:pPr>
            <a:endParaRPr lang="en-US" dirty="0"/>
          </a:p>
          <a:p>
            <a:pPr algn="l"/>
            <a:endParaRPr lang="en-US" dirty="0"/>
          </a:p>
        </p:txBody>
      </p:sp>
      <p:pic>
        <p:nvPicPr>
          <p:cNvPr id="5" name="Graphic 4" descr="Stopwatch">
            <a:extLst>
              <a:ext uri="{FF2B5EF4-FFF2-40B4-BE49-F238E27FC236}">
                <a16:creationId xmlns:a16="http://schemas.microsoft.com/office/drawing/2014/main" id="{C1C3132D-106F-4F73-84B4-CC773BEC28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206" y="1347187"/>
            <a:ext cx="914400" cy="914400"/>
          </a:xfrm>
          <a:prstGeom prst="rect">
            <a:avLst/>
          </a:prstGeom>
        </p:spPr>
      </p:pic>
      <p:sp>
        <p:nvSpPr>
          <p:cNvPr id="6" name="Right Triangle 5">
            <a:extLst>
              <a:ext uri="{FF2B5EF4-FFF2-40B4-BE49-F238E27FC236}">
                <a16:creationId xmlns:a16="http://schemas.microsoft.com/office/drawing/2014/main" id="{4D3F3083-F54E-43FD-A965-679E70517691}"/>
              </a:ext>
            </a:extLst>
          </p:cNvPr>
          <p:cNvSpPr/>
          <p:nvPr/>
        </p:nvSpPr>
        <p:spPr>
          <a:xfrm>
            <a:off x="435005" y="5672831"/>
            <a:ext cx="9144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A5543B-F1EB-413E-9188-BBA651C9018A}"/>
              </a:ext>
            </a:extLst>
          </p:cNvPr>
          <p:cNvPicPr>
            <a:picLocks noChangeAspect="1"/>
          </p:cNvPicPr>
          <p:nvPr/>
        </p:nvPicPr>
        <p:blipFill>
          <a:blip r:embed="rId4"/>
          <a:stretch>
            <a:fillRect/>
          </a:stretch>
        </p:blipFill>
        <p:spPr>
          <a:xfrm>
            <a:off x="10908781" y="1201789"/>
            <a:ext cx="938865" cy="938865"/>
          </a:xfrm>
          <a:prstGeom prst="rect">
            <a:avLst/>
          </a:prstGeom>
        </p:spPr>
      </p:pic>
    </p:spTree>
    <p:extLst>
      <p:ext uri="{BB962C8B-B14F-4D97-AF65-F5344CB8AC3E}">
        <p14:creationId xmlns:p14="http://schemas.microsoft.com/office/powerpoint/2010/main" val="48764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4"/>
        <p:cNvGrpSpPr/>
        <p:nvPr/>
      </p:nvGrpSpPr>
      <p:grpSpPr>
        <a:xfrm>
          <a:off x="0" y="0"/>
          <a:ext cx="0" cy="0"/>
          <a:chOff x="0" y="0"/>
          <a:chExt cx="0" cy="0"/>
        </a:xfrm>
      </p:grpSpPr>
      <p:sp>
        <p:nvSpPr>
          <p:cNvPr id="525" name="Google Shape;525;p3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26" name="Google Shape;526;p3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27" name="Google Shape;52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6000" dirty="0"/>
              <a:t>Designing the Individual Plan of Service </a:t>
            </a:r>
            <a:endParaRPr sz="6000" dirty="0"/>
          </a:p>
        </p:txBody>
      </p:sp>
      <p:sp>
        <p:nvSpPr>
          <p:cNvPr id="528" name="Google Shape;528;p36"/>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29" name="Google Shape;529;p36"/>
          <p:cNvSpPr txBox="1">
            <a:spLocks noGrp="1"/>
          </p:cNvSpPr>
          <p:nvPr>
            <p:ph type="body" idx="1"/>
          </p:nvPr>
        </p:nvSpPr>
        <p:spPr>
          <a:xfrm>
            <a:off x="1464816" y="1690688"/>
            <a:ext cx="10196862" cy="43283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2000" dirty="0"/>
              <a:t>The individual plan of service serves as road map of person’s dreams and desires. The PCP process allows the development of treatment strategies based on informed choices. Informed by:</a:t>
            </a:r>
            <a:endParaRPr sz="2000" dirty="0"/>
          </a:p>
          <a:p>
            <a:pPr marL="228600" lvl="0" indent="-228600" algn="l" rtl="0">
              <a:lnSpc>
                <a:spcPct val="90000"/>
              </a:lnSpc>
              <a:spcBef>
                <a:spcPts val="1000"/>
              </a:spcBef>
              <a:spcAft>
                <a:spcPts val="0"/>
              </a:spcAft>
              <a:buClr>
                <a:schemeClr val="dk1"/>
              </a:buClr>
              <a:buSzPts val="1800"/>
              <a:buChar char="•"/>
            </a:pPr>
            <a:r>
              <a:rPr lang="en-US" sz="1800" dirty="0"/>
              <a:t>The hopes, dreams, preferences, values, and desires of consumers (and natural support, where appropriate).</a:t>
            </a:r>
            <a:endParaRPr sz="1800" dirty="0"/>
          </a:p>
          <a:p>
            <a:pPr marL="228600" lvl="0" indent="-228600" algn="l" rtl="0">
              <a:lnSpc>
                <a:spcPct val="90000"/>
              </a:lnSpc>
              <a:spcBef>
                <a:spcPts val="1000"/>
              </a:spcBef>
              <a:spcAft>
                <a:spcPts val="0"/>
              </a:spcAft>
              <a:buClr>
                <a:schemeClr val="dk1"/>
              </a:buClr>
              <a:buSzPts val="1800"/>
              <a:buChar char="•"/>
            </a:pPr>
            <a:r>
              <a:rPr lang="en-US" sz="1800" dirty="0"/>
              <a:t>Health and safety needs and concerns of the individual;</a:t>
            </a:r>
            <a:endParaRPr sz="1800" dirty="0"/>
          </a:p>
          <a:p>
            <a:pPr marL="228600" lvl="0" indent="-228600" algn="l" rtl="0">
              <a:lnSpc>
                <a:spcPct val="90000"/>
              </a:lnSpc>
              <a:spcBef>
                <a:spcPts val="1000"/>
              </a:spcBef>
              <a:spcAft>
                <a:spcPts val="0"/>
              </a:spcAft>
              <a:buClr>
                <a:schemeClr val="dk1"/>
              </a:buClr>
              <a:buSzPts val="1800"/>
              <a:buChar char="•"/>
            </a:pPr>
            <a:r>
              <a:rPr lang="en-US" sz="1800" dirty="0"/>
              <a:t>The availability or potential development of resources, such a natural supports and other resources;</a:t>
            </a:r>
            <a:endParaRPr sz="1800" dirty="0"/>
          </a:p>
          <a:p>
            <a:pPr marL="228600" lvl="0" indent="-228600" algn="l" rtl="0">
              <a:lnSpc>
                <a:spcPct val="90000"/>
              </a:lnSpc>
              <a:spcBef>
                <a:spcPts val="1000"/>
              </a:spcBef>
              <a:spcAft>
                <a:spcPts val="0"/>
              </a:spcAft>
              <a:buClr>
                <a:schemeClr val="dk1"/>
              </a:buClr>
              <a:buSzPts val="1800"/>
              <a:buChar char="•"/>
            </a:pPr>
            <a:r>
              <a:rPr lang="en-US" sz="1800" dirty="0"/>
              <a:t>Funding sources rules;</a:t>
            </a:r>
            <a:endParaRPr sz="1800" dirty="0"/>
          </a:p>
          <a:p>
            <a:pPr marL="228600" lvl="0" indent="-228600" algn="l" rtl="0">
              <a:lnSpc>
                <a:spcPct val="90000"/>
              </a:lnSpc>
              <a:spcBef>
                <a:spcPts val="1000"/>
              </a:spcBef>
              <a:spcAft>
                <a:spcPts val="0"/>
              </a:spcAft>
              <a:buClr>
                <a:schemeClr val="dk1"/>
              </a:buClr>
              <a:buSzPts val="1800"/>
              <a:buChar char="•"/>
            </a:pPr>
            <a:r>
              <a:rPr lang="en-US" sz="1800" dirty="0"/>
              <a:t>Procedures matching mental health/developmental conditions to appropriate levels of treatment;</a:t>
            </a:r>
            <a:endParaRPr sz="1800" dirty="0"/>
          </a:p>
          <a:p>
            <a:pPr marL="228600" lvl="0" indent="-228600" algn="l" rtl="0">
              <a:lnSpc>
                <a:spcPct val="90000"/>
              </a:lnSpc>
              <a:spcBef>
                <a:spcPts val="1000"/>
              </a:spcBef>
              <a:spcAft>
                <a:spcPts val="0"/>
              </a:spcAft>
              <a:buClr>
                <a:schemeClr val="dk1"/>
              </a:buClr>
              <a:buSzPts val="1800"/>
              <a:buChar char="•"/>
            </a:pPr>
            <a:r>
              <a:rPr lang="en-US" sz="1800" dirty="0"/>
              <a:t>Best practice standards; and</a:t>
            </a:r>
            <a:endParaRPr sz="1800" dirty="0"/>
          </a:p>
          <a:p>
            <a:pPr marL="228600" lvl="0" indent="-228600" algn="l" rtl="0">
              <a:lnSpc>
                <a:spcPct val="90000"/>
              </a:lnSpc>
              <a:spcBef>
                <a:spcPts val="1000"/>
              </a:spcBef>
              <a:spcAft>
                <a:spcPts val="0"/>
              </a:spcAft>
              <a:buClr>
                <a:schemeClr val="dk1"/>
              </a:buClr>
              <a:buSzPts val="1800"/>
              <a:buChar char="•"/>
            </a:pPr>
            <a:r>
              <a:rPr lang="en-US" sz="1800" dirty="0"/>
              <a:t>Evidence-based alternatives.</a:t>
            </a:r>
          </a:p>
          <a:p>
            <a:pPr marL="228600" lvl="0" indent="-228600" algn="l" rtl="0">
              <a:lnSpc>
                <a:spcPct val="90000"/>
              </a:lnSpc>
              <a:spcBef>
                <a:spcPts val="1000"/>
              </a:spcBef>
              <a:spcAft>
                <a:spcPts val="0"/>
              </a:spcAft>
              <a:buClr>
                <a:schemeClr val="dk1"/>
              </a:buClr>
              <a:buSzPts val="1800"/>
              <a:buChar char="•"/>
            </a:pPr>
            <a:r>
              <a:rPr lang="en-US" sz="1800" dirty="0"/>
              <a:t>It is the responsibility of the Direct Support Professional to implement the Individual Plan of service during the entire shift.</a:t>
            </a:r>
          </a:p>
          <a:p>
            <a:pPr marL="228600" lvl="0" indent="-228600" algn="l" rtl="0">
              <a:lnSpc>
                <a:spcPct val="90000"/>
              </a:lnSpc>
              <a:spcBef>
                <a:spcPts val="1000"/>
              </a:spcBef>
              <a:spcAft>
                <a:spcPts val="0"/>
              </a:spcAft>
              <a:buClr>
                <a:schemeClr val="dk1"/>
              </a:buClr>
              <a:buSzPts val="1800"/>
              <a:buChar char="•"/>
            </a:pPr>
            <a:r>
              <a:rPr lang="en-US" sz="1800" dirty="0"/>
              <a:t>Person centered plan is offered at least once a year.</a:t>
            </a:r>
            <a:endParaRPr sz="1800" dirty="0"/>
          </a:p>
          <a:p>
            <a:pPr marL="228600" lvl="0" indent="-114300" algn="l" rtl="0">
              <a:lnSpc>
                <a:spcPct val="90000"/>
              </a:lnSpc>
              <a:spcBef>
                <a:spcPts val="1000"/>
              </a:spcBef>
              <a:spcAft>
                <a:spcPts val="0"/>
              </a:spcAft>
              <a:buClr>
                <a:schemeClr val="dk1"/>
              </a:buClr>
              <a:buSzPts val="1800"/>
              <a:buNone/>
            </a:pPr>
            <a:endParaRPr sz="2000" dirty="0"/>
          </a:p>
          <a:p>
            <a:pPr marL="0" lvl="0" indent="0" algn="l" rtl="0">
              <a:lnSpc>
                <a:spcPct val="90000"/>
              </a:lnSpc>
              <a:spcBef>
                <a:spcPts val="1000"/>
              </a:spcBef>
              <a:spcAft>
                <a:spcPts val="0"/>
              </a:spcAft>
              <a:buClr>
                <a:schemeClr val="dk1"/>
              </a:buClr>
              <a:buSzPts val="1800"/>
              <a:buNone/>
            </a:pPr>
            <a:endParaRPr sz="2000" dirty="0"/>
          </a:p>
        </p:txBody>
      </p:sp>
      <p:sp>
        <p:nvSpPr>
          <p:cNvPr id="530" name="Google Shape;530;p3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12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EE68-B573-46B7-8F98-E7AD047CB827}"/>
              </a:ext>
            </a:extLst>
          </p:cNvPr>
          <p:cNvSpPr>
            <a:spLocks noGrp="1"/>
          </p:cNvSpPr>
          <p:nvPr>
            <p:ph type="ctrTitle"/>
          </p:nvPr>
        </p:nvSpPr>
        <p:spPr>
          <a:xfrm>
            <a:off x="1524000" y="355107"/>
            <a:ext cx="9144000" cy="1491448"/>
          </a:xfrm>
        </p:spPr>
        <p:txBody>
          <a:bodyPr>
            <a:normAutofit fontScale="90000"/>
          </a:bodyPr>
          <a:lstStyle/>
          <a:p>
            <a:r>
              <a:rPr lang="en-US" dirty="0"/>
              <a:t>Designing the Individual Plan of Service </a:t>
            </a:r>
          </a:p>
        </p:txBody>
      </p:sp>
      <p:sp>
        <p:nvSpPr>
          <p:cNvPr id="3" name="Subtitle 2">
            <a:extLst>
              <a:ext uri="{FF2B5EF4-FFF2-40B4-BE49-F238E27FC236}">
                <a16:creationId xmlns:a16="http://schemas.microsoft.com/office/drawing/2014/main" id="{AF5389AF-E3B0-45D8-940A-01E5D3BA06B5}"/>
              </a:ext>
            </a:extLst>
          </p:cNvPr>
          <p:cNvSpPr>
            <a:spLocks noGrp="1"/>
          </p:cNvSpPr>
          <p:nvPr>
            <p:ph type="subTitle" idx="1"/>
          </p:nvPr>
        </p:nvSpPr>
        <p:spPr>
          <a:xfrm>
            <a:off x="1100831" y="2077375"/>
            <a:ext cx="9667783" cy="4194699"/>
          </a:xfrm>
        </p:spPr>
        <p:txBody>
          <a:bodyPr/>
          <a:lstStyle/>
          <a:p>
            <a:pPr algn="l"/>
            <a:r>
              <a:rPr lang="en-US" dirty="0"/>
              <a:t>     The direct support professionals role is important for them to gather information on the person’s hope and dreams, person’s likes and dislikes, wants, and needs. If an individual is not able to speak for him/herself it is important the direct support professionals to spend time observing activities in the home, community outings, free time and how they respond to people and the direct support professional. It is important that the Direct support professional documentation be accurate because it has effect on the evaluation process and without accurate documentation  the adjustments may not be right for the individual’s progress and/or safety. </a:t>
            </a:r>
          </a:p>
        </p:txBody>
      </p:sp>
      <p:sp>
        <p:nvSpPr>
          <p:cNvPr id="5" name="Right Triangle 4">
            <a:extLst>
              <a:ext uri="{FF2B5EF4-FFF2-40B4-BE49-F238E27FC236}">
                <a16:creationId xmlns:a16="http://schemas.microsoft.com/office/drawing/2014/main" id="{FD59A09C-C422-498F-BCB5-5FE647C00A94}"/>
              </a:ext>
            </a:extLst>
          </p:cNvPr>
          <p:cNvSpPr/>
          <p:nvPr/>
        </p:nvSpPr>
        <p:spPr>
          <a:xfrm>
            <a:off x="750163" y="5104659"/>
            <a:ext cx="1708952" cy="1167415"/>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658746-3412-4B91-8BF6-9DAA45C58DDA}"/>
              </a:ext>
            </a:extLst>
          </p:cNvPr>
          <p:cNvPicPr>
            <a:picLocks noChangeAspect="1"/>
          </p:cNvPicPr>
          <p:nvPr/>
        </p:nvPicPr>
        <p:blipFill>
          <a:blip r:embed="rId2"/>
          <a:stretch>
            <a:fillRect/>
          </a:stretch>
        </p:blipFill>
        <p:spPr>
          <a:xfrm>
            <a:off x="10668000" y="1377122"/>
            <a:ext cx="1352365" cy="1352365"/>
          </a:xfrm>
          <a:prstGeom prst="rect">
            <a:avLst/>
          </a:prstGeom>
        </p:spPr>
      </p:pic>
    </p:spTree>
    <p:extLst>
      <p:ext uri="{BB962C8B-B14F-4D97-AF65-F5344CB8AC3E}">
        <p14:creationId xmlns:p14="http://schemas.microsoft.com/office/powerpoint/2010/main" val="1004440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p38"/>
          <p:cNvSpPr/>
          <p:nvPr/>
        </p:nvSpPr>
        <p:spPr>
          <a:xfrm>
            <a:off x="-26211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36" name="Google Shape;536;p3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37" name="Google Shape;537;p38"/>
          <p:cNvSpPr txBox="1">
            <a:spLocks noGrp="1"/>
          </p:cNvSpPr>
          <p:nvPr>
            <p:ph type="title"/>
          </p:nvPr>
        </p:nvSpPr>
        <p:spPr>
          <a:xfrm>
            <a:off x="0" y="1153571"/>
            <a:ext cx="4167271"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5400">
                <a:solidFill>
                  <a:srgbClr val="FFFFFF"/>
                </a:solidFill>
              </a:rPr>
              <a:t>Self-Determination</a:t>
            </a:r>
            <a:endParaRPr sz="5400"/>
          </a:p>
        </p:txBody>
      </p:sp>
      <p:sp>
        <p:nvSpPr>
          <p:cNvPr id="538" name="Google Shape;538;p3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539" name="Google Shape;539;p38"/>
          <p:cNvSpPr txBox="1">
            <a:spLocks noGrp="1"/>
          </p:cNvSpPr>
          <p:nvPr>
            <p:ph type="body" idx="1"/>
          </p:nvPr>
        </p:nvSpPr>
        <p:spPr>
          <a:xfrm>
            <a:off x="4287916" y="319088"/>
            <a:ext cx="6755905" cy="58065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380"/>
              <a:buNone/>
            </a:pPr>
            <a:r>
              <a:rPr lang="en-US" sz="2000" dirty="0"/>
              <a:t>Is a natural development of PCP.</a:t>
            </a:r>
            <a:endParaRPr dirty="0"/>
          </a:p>
          <a:p>
            <a:pPr marL="0" lvl="0" indent="0" algn="l" rtl="0">
              <a:lnSpc>
                <a:spcPct val="90000"/>
              </a:lnSpc>
              <a:spcBef>
                <a:spcPts val="1000"/>
              </a:spcBef>
              <a:spcAft>
                <a:spcPts val="0"/>
              </a:spcAft>
              <a:buClr>
                <a:srgbClr val="000000"/>
              </a:buClr>
              <a:buSzPts val="2380"/>
              <a:buNone/>
            </a:pPr>
            <a:r>
              <a:rPr lang="en-US" sz="2000" dirty="0"/>
              <a:t>Refers to a person’s right to:</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Direct their own services</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Make decisions concerning their health and well-being</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Be free from involuntary treatment</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Have leadership roles in the design, delivery and evaluation of supports</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Personal resolve and belief in one’s self-development and achievement of personally meaningful life goals</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Self-management of disability</a:t>
            </a:r>
            <a:endParaRPr dirty="0"/>
          </a:p>
          <a:p>
            <a:pPr marL="628650" lvl="1" indent="-171450" algn="l" rtl="0">
              <a:lnSpc>
                <a:spcPct val="90000"/>
              </a:lnSpc>
              <a:spcBef>
                <a:spcPts val="500"/>
              </a:spcBef>
              <a:spcAft>
                <a:spcPts val="0"/>
              </a:spcAft>
              <a:buSzPts val="2170"/>
              <a:buChar char="•"/>
            </a:pPr>
            <a:r>
              <a:rPr lang="en-US" sz="2000" dirty="0">
                <a:latin typeface="Garamond"/>
                <a:ea typeface="Garamond"/>
                <a:cs typeface="Garamond"/>
                <a:sym typeface="Garamond"/>
              </a:rPr>
              <a:t>Economic independence and prosperity</a:t>
            </a:r>
            <a:endParaRPr dirty="0"/>
          </a:p>
          <a:p>
            <a:pPr marL="0" lvl="0" indent="0" algn="ctr" rtl="0">
              <a:lnSpc>
                <a:spcPct val="90000"/>
              </a:lnSpc>
              <a:spcBef>
                <a:spcPts val="1000"/>
              </a:spcBef>
              <a:spcAft>
                <a:spcPts val="0"/>
              </a:spcAft>
              <a:buSzPts val="2590"/>
              <a:buNone/>
            </a:pPr>
            <a:r>
              <a:rPr lang="en-US" sz="2000" dirty="0"/>
              <a:t>Recovery is choosing and reclaiming a life full of meaning, purpose and one’s sense of self. People should be able to define</a:t>
            </a:r>
          </a:p>
          <a:p>
            <a:pPr marL="0" lvl="0" indent="0" algn="ctr" rtl="0">
              <a:lnSpc>
                <a:spcPct val="90000"/>
              </a:lnSpc>
              <a:spcBef>
                <a:spcPts val="1000"/>
              </a:spcBef>
              <a:spcAft>
                <a:spcPts val="0"/>
              </a:spcAft>
              <a:buSzPts val="2590"/>
              <a:buNone/>
            </a:pPr>
            <a:r>
              <a:rPr lang="en-US" sz="2000" dirty="0"/>
              <a:t>what they need for life they seek, have access to meaningful choices, and have control over their lives.</a:t>
            </a:r>
            <a:endParaRPr dirty="0"/>
          </a:p>
          <a:p>
            <a:pPr marL="0" lvl="0" indent="0" algn="l" rtl="0">
              <a:lnSpc>
                <a:spcPct val="90000"/>
              </a:lnSpc>
              <a:spcBef>
                <a:spcPts val="1000"/>
              </a:spcBef>
              <a:spcAft>
                <a:spcPts val="0"/>
              </a:spcAft>
              <a:buClr>
                <a:schemeClr val="dk1"/>
              </a:buClr>
              <a:buSzPts val="2380"/>
              <a:buNone/>
            </a:pPr>
            <a:endParaRPr sz="2000" dirty="0"/>
          </a:p>
        </p:txBody>
      </p:sp>
      <p:sp>
        <p:nvSpPr>
          <p:cNvPr id="540" name="Google Shape;540;p3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12</a:t>
            </a:r>
            <a:endParaRPr sz="1200" b="0" i="0" u="none" strike="noStrike" cap="none">
              <a:solidFill>
                <a:srgbClr val="000000"/>
              </a:solidFill>
              <a:latin typeface="Garamond"/>
              <a:ea typeface="Garamond"/>
              <a:cs typeface="Garamond"/>
              <a:sym typeface="Garamond"/>
            </a:endParaRPr>
          </a:p>
        </p:txBody>
      </p:sp>
      <p:sp>
        <p:nvSpPr>
          <p:cNvPr id="541" name="Google Shape;541;p38"/>
          <p:cNvSpPr/>
          <p:nvPr/>
        </p:nvSpPr>
        <p:spPr>
          <a:xfrm>
            <a:off x="677334" y="5998889"/>
            <a:ext cx="6096000" cy="446749"/>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rgbClr val="000000"/>
              </a:buClr>
              <a:buSzPts val="1050"/>
              <a:buFont typeface="Arial"/>
              <a:buNone/>
            </a:pPr>
            <a:endParaRPr sz="1050" b="0" i="0" u="none" strike="noStrike" cap="none">
              <a:solidFill>
                <a:srgbClr val="000000"/>
              </a:solidFill>
              <a:latin typeface="Garamond"/>
              <a:ea typeface="Garamond"/>
              <a:cs typeface="Garamond"/>
              <a:sym typeface="Garamond"/>
            </a:endParaRPr>
          </a:p>
          <a:p>
            <a:pPr marL="0" marR="0" lvl="0" indent="0" algn="l" rtl="0">
              <a:lnSpc>
                <a:spcPct val="70000"/>
              </a:lnSpc>
              <a:spcBef>
                <a:spcPts val="1000"/>
              </a:spcBef>
              <a:spcAft>
                <a:spcPts val="0"/>
              </a:spcAft>
              <a:buClr>
                <a:srgbClr val="000000"/>
              </a:buClr>
              <a:buSzPts val="1050"/>
              <a:buFont typeface="Arial"/>
              <a:buNone/>
            </a:pPr>
            <a:r>
              <a:rPr lang="en-US" sz="1050" b="0" i="0" u="none" strike="noStrike" cap="none">
                <a:solidFill>
                  <a:srgbClr val="000000"/>
                </a:solidFill>
                <a:latin typeface="Garamond"/>
                <a:ea typeface="Garamond"/>
                <a:cs typeface="Garamond"/>
                <a:sym typeface="Garamond"/>
              </a:rPr>
              <a:t>Michigan Department of Community Health, Community Mental Health for Central Michigan Policy#2.300.015.</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47" name="Google Shape;547;p4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48" name="Google Shape;548;p41"/>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49" name="Google Shape;549;p41"/>
          <p:cNvSpPr txBox="1">
            <a:spLocks noGrp="1"/>
          </p:cNvSpPr>
          <p:nvPr>
            <p:ph type="title"/>
          </p:nvPr>
        </p:nvSpPr>
        <p:spPr>
          <a:xfrm>
            <a:off x="1075776" y="1188625"/>
            <a:ext cx="3216000" cy="44808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3200"/>
              <a:buFont typeface="Calibri"/>
              <a:buNone/>
            </a:pPr>
            <a:r>
              <a:rPr lang="en-US" sz="3500"/>
              <a:t>Characteristics of Person-Centered Plans</a:t>
            </a:r>
            <a:endParaRPr sz="3500"/>
          </a:p>
        </p:txBody>
      </p:sp>
      <p:cxnSp>
        <p:nvCxnSpPr>
          <p:cNvPr id="550" name="Google Shape;550;p41"/>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551" name="Google Shape;551;p41"/>
          <p:cNvSpPr txBox="1">
            <a:spLocks noGrp="1"/>
          </p:cNvSpPr>
          <p:nvPr>
            <p:ph type="body" idx="1"/>
          </p:nvPr>
        </p:nvSpPr>
        <p:spPr>
          <a:xfrm>
            <a:off x="4976008" y="1852863"/>
            <a:ext cx="4702848" cy="35602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None/>
            </a:pPr>
            <a:r>
              <a:rPr lang="en-US" sz="3000"/>
              <a:t>PCPs assist individuals to create a personalized image of their desirable future. They are:</a:t>
            </a:r>
            <a:endParaRPr sz="3000"/>
          </a:p>
          <a:p>
            <a:pPr marL="285750" lvl="0" indent="-285750" algn="l" rtl="0">
              <a:lnSpc>
                <a:spcPct val="90000"/>
              </a:lnSpc>
              <a:spcBef>
                <a:spcPts val="1000"/>
              </a:spcBef>
              <a:spcAft>
                <a:spcPts val="0"/>
              </a:spcAft>
              <a:buSzPts val="2800"/>
              <a:buChar char="•"/>
            </a:pPr>
            <a:r>
              <a:rPr lang="en-US" sz="3000"/>
              <a:t>Person-Centered</a:t>
            </a:r>
            <a:endParaRPr sz="3000"/>
          </a:p>
          <a:p>
            <a:pPr marL="285750" lvl="0" indent="-285750" algn="l" rtl="0">
              <a:lnSpc>
                <a:spcPct val="90000"/>
              </a:lnSpc>
              <a:spcBef>
                <a:spcPts val="1000"/>
              </a:spcBef>
              <a:spcAft>
                <a:spcPts val="0"/>
              </a:spcAft>
              <a:buSzPts val="2800"/>
              <a:buChar char="•"/>
            </a:pPr>
            <a:r>
              <a:rPr lang="en-US" sz="3000"/>
              <a:t>Person-Directed </a:t>
            </a:r>
            <a:endParaRPr sz="3000"/>
          </a:p>
          <a:p>
            <a:pPr marL="285750" lvl="0" indent="-285750" algn="l" rtl="0">
              <a:lnSpc>
                <a:spcPct val="90000"/>
              </a:lnSpc>
              <a:spcBef>
                <a:spcPts val="1000"/>
              </a:spcBef>
              <a:spcAft>
                <a:spcPts val="0"/>
              </a:spcAft>
              <a:buSzPts val="2800"/>
              <a:buChar char="•"/>
            </a:pPr>
            <a:r>
              <a:rPr lang="en-US" sz="3000"/>
              <a:t>Capacity Building </a:t>
            </a:r>
            <a:endParaRPr sz="3000"/>
          </a:p>
          <a:p>
            <a:pPr marL="285750" lvl="0" indent="-285750" algn="l" rtl="0">
              <a:lnSpc>
                <a:spcPct val="90000"/>
              </a:lnSpc>
              <a:spcBef>
                <a:spcPts val="1000"/>
              </a:spcBef>
              <a:spcAft>
                <a:spcPts val="0"/>
              </a:spcAft>
              <a:buSzPts val="2800"/>
              <a:buChar char="•"/>
            </a:pPr>
            <a:r>
              <a:rPr lang="en-US" sz="3000"/>
              <a:t>Network Building</a:t>
            </a:r>
            <a:endParaRPr sz="3000"/>
          </a:p>
          <a:p>
            <a:pPr marL="285750" lvl="0" indent="-285750" algn="l" rtl="0">
              <a:lnSpc>
                <a:spcPct val="90000"/>
              </a:lnSpc>
              <a:spcBef>
                <a:spcPts val="1000"/>
              </a:spcBef>
              <a:spcAft>
                <a:spcPts val="0"/>
              </a:spcAft>
              <a:buSzPts val="2800"/>
              <a:buChar char="•"/>
            </a:pPr>
            <a:r>
              <a:rPr lang="en-US" sz="3000"/>
              <a:t>Outcome-Based</a:t>
            </a:r>
            <a:endParaRPr sz="3000"/>
          </a:p>
          <a:p>
            <a:pPr marL="285750" lvl="0" indent="-285750" algn="l" rtl="0">
              <a:lnSpc>
                <a:spcPct val="90000"/>
              </a:lnSpc>
              <a:spcBef>
                <a:spcPts val="1000"/>
              </a:spcBef>
              <a:spcAft>
                <a:spcPts val="0"/>
              </a:spcAft>
              <a:buSzPts val="2800"/>
              <a:buChar char="•"/>
            </a:pPr>
            <a:r>
              <a:rPr lang="en-US" sz="3000"/>
              <a:t>Community Accountability</a:t>
            </a:r>
            <a:endParaRPr sz="3000"/>
          </a:p>
          <a:p>
            <a:pPr marL="0" lvl="0" indent="0" algn="l" rtl="0">
              <a:lnSpc>
                <a:spcPct val="90000"/>
              </a:lnSpc>
              <a:spcBef>
                <a:spcPts val="1000"/>
              </a:spcBef>
              <a:spcAft>
                <a:spcPts val="0"/>
              </a:spcAft>
              <a:buClr>
                <a:schemeClr val="dk1"/>
              </a:buClr>
              <a:buSzPts val="2800"/>
              <a:buNone/>
            </a:pPr>
            <a:endParaRPr sz="3000"/>
          </a:p>
        </p:txBody>
      </p:sp>
      <p:sp>
        <p:nvSpPr>
          <p:cNvPr id="552" name="Google Shape;552;p4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6"/>
        <p:cNvGrpSpPr/>
        <p:nvPr/>
      </p:nvGrpSpPr>
      <p:grpSpPr>
        <a:xfrm>
          <a:off x="0" y="0"/>
          <a:ext cx="0" cy="0"/>
          <a:chOff x="0" y="0"/>
          <a:chExt cx="0" cy="0"/>
        </a:xfrm>
      </p:grpSpPr>
      <p:sp>
        <p:nvSpPr>
          <p:cNvPr id="557" name="Google Shape;557;p4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58" name="Google Shape;558;p44"/>
          <p:cNvSpPr/>
          <p:nvPr/>
        </p:nvSpPr>
        <p:spPr>
          <a:xfrm>
            <a:off x="0" y="1"/>
            <a:ext cx="4512467" cy="6858000"/>
          </a:xfrm>
          <a:custGeom>
            <a:avLst/>
            <a:gdLst/>
            <a:ahLst/>
            <a:cxnLst/>
            <a:rect l="l" t="t" r="r" b="b"/>
            <a:pathLst>
              <a:path w="4512467" h="6858000" extrusionOk="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59" name="Google Shape;559;p44"/>
          <p:cNvSpPr txBox="1">
            <a:spLocks noGrp="1"/>
          </p:cNvSpPr>
          <p:nvPr>
            <p:ph type="title"/>
          </p:nvPr>
        </p:nvSpPr>
        <p:spPr>
          <a:xfrm>
            <a:off x="629446" y="328117"/>
            <a:ext cx="3884545" cy="55710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6000">
                <a:solidFill>
                  <a:srgbClr val="FFFFFF"/>
                </a:solidFill>
              </a:rPr>
              <a:t>Training Record Instructions</a:t>
            </a:r>
            <a:endParaRPr sz="6000"/>
          </a:p>
        </p:txBody>
      </p:sp>
      <p:sp>
        <p:nvSpPr>
          <p:cNvPr id="560" name="Google Shape;560;p4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13</a:t>
            </a:r>
            <a:endParaRPr sz="1200" b="0" i="0" u="none" strike="noStrike" cap="none">
              <a:solidFill>
                <a:srgbClr val="000000"/>
              </a:solidFill>
              <a:latin typeface="Garamond"/>
              <a:ea typeface="Garamond"/>
              <a:cs typeface="Garamond"/>
              <a:sym typeface="Garamond"/>
            </a:endParaRPr>
          </a:p>
        </p:txBody>
      </p:sp>
      <p:grpSp>
        <p:nvGrpSpPr>
          <p:cNvPr id="561" name="Google Shape;561;p44"/>
          <p:cNvGrpSpPr/>
          <p:nvPr/>
        </p:nvGrpSpPr>
        <p:grpSpPr>
          <a:xfrm>
            <a:off x="5785404" y="999147"/>
            <a:ext cx="5136185" cy="4819372"/>
            <a:chOff x="577764" y="355681"/>
            <a:chExt cx="5136185" cy="4819372"/>
          </a:xfrm>
        </p:grpSpPr>
        <p:sp>
          <p:nvSpPr>
            <p:cNvPr id="562" name="Google Shape;562;p44"/>
            <p:cNvSpPr/>
            <p:nvPr/>
          </p:nvSpPr>
          <p:spPr>
            <a:xfrm>
              <a:off x="1227167" y="355681"/>
              <a:ext cx="1062658" cy="1062658"/>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63" name="Google Shape;563;p44"/>
            <p:cNvSpPr/>
            <p:nvPr/>
          </p:nvSpPr>
          <p:spPr>
            <a:xfrm>
              <a:off x="577764" y="1750184"/>
              <a:ext cx="2361464"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64" name="Google Shape;564;p44"/>
            <p:cNvSpPr txBox="1"/>
            <p:nvPr/>
          </p:nvSpPr>
          <p:spPr>
            <a:xfrm>
              <a:off x="577764" y="1750184"/>
              <a:ext cx="2361464"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000000"/>
                  </a:solidFill>
                  <a:latin typeface="Garamond"/>
                  <a:ea typeface="Garamond"/>
                  <a:cs typeface="Garamond"/>
                  <a:sym typeface="Garamond"/>
                </a:rPr>
                <a:t>Multiple staff attendees and dates can be on one record.</a:t>
              </a:r>
              <a:endParaRPr sz="2000" b="0" i="0" u="none" strike="noStrike" cap="none">
                <a:solidFill>
                  <a:srgbClr val="000000"/>
                </a:solidFill>
                <a:latin typeface="Garamond"/>
                <a:ea typeface="Garamond"/>
                <a:cs typeface="Garamond"/>
                <a:sym typeface="Garamond"/>
              </a:endParaRPr>
            </a:p>
          </p:txBody>
        </p:sp>
        <p:sp>
          <p:nvSpPr>
            <p:cNvPr id="565" name="Google Shape;565;p44"/>
            <p:cNvSpPr/>
            <p:nvPr/>
          </p:nvSpPr>
          <p:spPr>
            <a:xfrm>
              <a:off x="4001887" y="355681"/>
              <a:ext cx="1062658" cy="1062658"/>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66" name="Google Shape;566;p44"/>
            <p:cNvSpPr/>
            <p:nvPr/>
          </p:nvSpPr>
          <p:spPr>
            <a:xfrm>
              <a:off x="3352485" y="1750184"/>
              <a:ext cx="2361464"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67" name="Google Shape;567;p44"/>
            <p:cNvSpPr txBox="1"/>
            <p:nvPr/>
          </p:nvSpPr>
          <p:spPr>
            <a:xfrm>
              <a:off x="3352485" y="1750184"/>
              <a:ext cx="2361464"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000000"/>
                  </a:solidFill>
                  <a:latin typeface="Garamond"/>
                  <a:ea typeface="Garamond"/>
                  <a:cs typeface="Garamond"/>
                  <a:sym typeface="Garamond"/>
                </a:rPr>
                <a:t>Separate training records for each trainer.</a:t>
              </a:r>
              <a:endParaRPr sz="2000" b="0" i="0" u="none" strike="noStrike" cap="none">
                <a:solidFill>
                  <a:srgbClr val="000000"/>
                </a:solidFill>
                <a:latin typeface="Garamond"/>
                <a:ea typeface="Garamond"/>
                <a:cs typeface="Garamond"/>
                <a:sym typeface="Garamond"/>
              </a:endParaRPr>
            </a:p>
          </p:txBody>
        </p:sp>
        <p:sp>
          <p:nvSpPr>
            <p:cNvPr id="568" name="Google Shape;568;p44"/>
            <p:cNvSpPr/>
            <p:nvPr/>
          </p:nvSpPr>
          <p:spPr>
            <a:xfrm>
              <a:off x="1227167" y="3060550"/>
              <a:ext cx="1062658" cy="1062658"/>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69" name="Google Shape;569;p44"/>
            <p:cNvSpPr/>
            <p:nvPr/>
          </p:nvSpPr>
          <p:spPr>
            <a:xfrm>
              <a:off x="577764" y="4455053"/>
              <a:ext cx="2361464"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70" name="Google Shape;570;p44"/>
            <p:cNvSpPr txBox="1"/>
            <p:nvPr/>
          </p:nvSpPr>
          <p:spPr>
            <a:xfrm>
              <a:off x="577764" y="4455053"/>
              <a:ext cx="2361464"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000000"/>
                  </a:solidFill>
                  <a:latin typeface="Garamond"/>
                  <a:ea typeface="Garamond"/>
                  <a:cs typeface="Garamond"/>
                  <a:sym typeface="Garamond"/>
                </a:rPr>
                <a:t>Training date needs to be at the top of the training record, or next to each staff attendee.</a:t>
              </a:r>
              <a:endParaRPr sz="2000" b="0" i="0" u="none" strike="noStrike" cap="none">
                <a:solidFill>
                  <a:srgbClr val="000000"/>
                </a:solidFill>
                <a:latin typeface="Garamond"/>
                <a:ea typeface="Garamond"/>
                <a:cs typeface="Garamond"/>
                <a:sym typeface="Garamond"/>
              </a:endParaRPr>
            </a:p>
          </p:txBody>
        </p:sp>
        <p:sp>
          <p:nvSpPr>
            <p:cNvPr id="571" name="Google Shape;571;p44"/>
            <p:cNvSpPr/>
            <p:nvPr/>
          </p:nvSpPr>
          <p:spPr>
            <a:xfrm>
              <a:off x="4001887" y="3060550"/>
              <a:ext cx="1062658" cy="1062658"/>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72" name="Google Shape;572;p44"/>
            <p:cNvSpPr/>
            <p:nvPr/>
          </p:nvSpPr>
          <p:spPr>
            <a:xfrm>
              <a:off x="3352485" y="4455053"/>
              <a:ext cx="2361464"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73" name="Google Shape;573;p44"/>
            <p:cNvSpPr txBox="1"/>
            <p:nvPr/>
          </p:nvSpPr>
          <p:spPr>
            <a:xfrm>
              <a:off x="3352485" y="4455053"/>
              <a:ext cx="2361464"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Keep a copy, and then scan into CIGMMO and save as an attachment to the consumer’s Person-Centered Plan or Addendum. </a:t>
              </a:r>
              <a:endParaRPr sz="1800" b="0" i="0" u="none" strike="noStrike" cap="none">
                <a:solidFill>
                  <a:srgbClr val="000000"/>
                </a:solidFill>
                <a:latin typeface="Garamond"/>
                <a:ea typeface="Garamond"/>
                <a:cs typeface="Garamond"/>
                <a:sym typeface="Garamond"/>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78" name="Google Shape;578;p43"/>
          <p:cNvSpPr/>
          <p:nvPr/>
        </p:nvSpPr>
        <p:spPr>
          <a:xfrm>
            <a:off x="3740383" y="0"/>
            <a:ext cx="8451607" cy="68580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79" name="Google Shape;579;p43"/>
          <p:cNvSpPr/>
          <p:nvPr/>
        </p:nvSpPr>
        <p:spPr>
          <a:xfrm>
            <a:off x="10" y="0"/>
            <a:ext cx="3745177" cy="685800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580" name="Google Shape;580;p43"/>
          <p:cNvSpPr txBox="1">
            <a:spLocks noGrp="1"/>
          </p:cNvSpPr>
          <p:nvPr>
            <p:ph type="title"/>
          </p:nvPr>
        </p:nvSpPr>
        <p:spPr>
          <a:xfrm>
            <a:off x="75674" y="2445292"/>
            <a:ext cx="4004794" cy="19674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959"/>
              <a:buFont typeface="Calibri"/>
              <a:buNone/>
            </a:pPr>
            <a:r>
              <a:rPr lang="en-US" sz="6000">
                <a:solidFill>
                  <a:schemeClr val="lt1"/>
                </a:solidFill>
              </a:rPr>
              <a:t>Training Record Instructions</a:t>
            </a:r>
            <a:endParaRPr sz="6000"/>
          </a:p>
        </p:txBody>
      </p:sp>
      <p:sp>
        <p:nvSpPr>
          <p:cNvPr id="581" name="Google Shape;581;p4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13</a:t>
            </a:r>
            <a:endParaRPr sz="1200" b="0" i="0" u="none" strike="noStrike" cap="none">
              <a:solidFill>
                <a:srgbClr val="000000"/>
              </a:solidFill>
              <a:latin typeface="Garamond"/>
              <a:ea typeface="Garamond"/>
              <a:cs typeface="Garamond"/>
              <a:sym typeface="Garamond"/>
            </a:endParaRPr>
          </a:p>
        </p:txBody>
      </p:sp>
      <p:grpSp>
        <p:nvGrpSpPr>
          <p:cNvPr id="582" name="Google Shape;582;p43"/>
          <p:cNvGrpSpPr/>
          <p:nvPr/>
        </p:nvGrpSpPr>
        <p:grpSpPr>
          <a:xfrm>
            <a:off x="4648871" y="640276"/>
            <a:ext cx="6396484" cy="5571741"/>
            <a:chOff x="0" y="2514"/>
            <a:chExt cx="6396484" cy="5571741"/>
          </a:xfrm>
        </p:grpSpPr>
        <p:sp>
          <p:nvSpPr>
            <p:cNvPr id="583" name="Google Shape;583;p43"/>
            <p:cNvSpPr/>
            <p:nvPr/>
          </p:nvSpPr>
          <p:spPr>
            <a:xfrm>
              <a:off x="0" y="3365876"/>
              <a:ext cx="6396484" cy="2208379"/>
            </a:xfrm>
            <a:prstGeom prst="rect">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84" name="Google Shape;584;p43"/>
            <p:cNvSpPr txBox="1"/>
            <p:nvPr/>
          </p:nvSpPr>
          <p:spPr>
            <a:xfrm>
              <a:off x="0" y="3365876"/>
              <a:ext cx="6396484" cy="2208379"/>
            </a:xfrm>
            <a:prstGeom prst="rect">
              <a:avLst/>
            </a:prstGeom>
            <a:noFill/>
            <a:ln>
              <a:noFill/>
            </a:ln>
          </p:spPr>
          <p:txBody>
            <a:bodyPr spcFirstLastPara="1" wrap="square" lIns="291575" tIns="291575" rIns="291575" bIns="291575" anchor="ctr" anchorCtr="0">
              <a:noAutofit/>
            </a:bodyPr>
            <a:lstStyle/>
            <a:p>
              <a:pPr marL="0" marR="0" lvl="0" indent="0" algn="ctr" rtl="0">
                <a:lnSpc>
                  <a:spcPct val="90000"/>
                </a:lnSpc>
                <a:spcBef>
                  <a:spcPts val="0"/>
                </a:spcBef>
                <a:spcAft>
                  <a:spcPts val="0"/>
                </a:spcAft>
                <a:buClr>
                  <a:srgbClr val="000000"/>
                </a:buClr>
                <a:buSzPts val="4100"/>
                <a:buFont typeface="Arial"/>
                <a:buNone/>
              </a:pPr>
              <a:r>
                <a:rPr lang="en-US" sz="4100" b="0" i="0" u="none" strike="noStrike" cap="none">
                  <a:solidFill>
                    <a:schemeClr val="lt1"/>
                  </a:solidFill>
                  <a:latin typeface="Garamond"/>
                  <a:ea typeface="Garamond"/>
                  <a:cs typeface="Garamond"/>
                  <a:sym typeface="Garamond"/>
                </a:rPr>
                <a:t>Print your name in the “Name of Staff Attending” section</a:t>
              </a:r>
              <a:endParaRPr sz="1400" b="0" i="0" u="none" strike="noStrike" cap="none">
                <a:solidFill>
                  <a:srgbClr val="000000"/>
                </a:solidFill>
                <a:latin typeface="Garamond"/>
                <a:ea typeface="Garamond"/>
                <a:cs typeface="Garamond"/>
                <a:sym typeface="Garamond"/>
              </a:endParaRPr>
            </a:p>
          </p:txBody>
        </p:sp>
        <p:sp>
          <p:nvSpPr>
            <p:cNvPr id="585" name="Google Shape;585;p43"/>
            <p:cNvSpPr/>
            <p:nvPr/>
          </p:nvSpPr>
          <p:spPr>
            <a:xfrm rot="10800000">
              <a:off x="0" y="2514"/>
              <a:ext cx="6396484" cy="3396487"/>
            </a:xfrm>
            <a:prstGeom prst="upArrowCallout">
              <a:avLst>
                <a:gd name="adj1" fmla="val 25000"/>
                <a:gd name="adj2" fmla="val 25000"/>
                <a:gd name="adj3" fmla="val 25000"/>
                <a:gd name="adj4" fmla="val 64977"/>
              </a:avLst>
            </a:prstGeom>
            <a:solidFill>
              <a:srgbClr val="A3A5A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86" name="Google Shape;586;p43"/>
            <p:cNvSpPr txBox="1"/>
            <p:nvPr/>
          </p:nvSpPr>
          <p:spPr>
            <a:xfrm>
              <a:off x="0" y="2514"/>
              <a:ext cx="6396484" cy="1192166"/>
            </a:xfrm>
            <a:prstGeom prst="rect">
              <a:avLst/>
            </a:prstGeom>
            <a:noFill/>
            <a:ln>
              <a:noFill/>
            </a:ln>
          </p:spPr>
          <p:txBody>
            <a:bodyPr spcFirstLastPara="1" wrap="square" lIns="291575" tIns="291575" rIns="291575" bIns="291575" anchor="ctr" anchorCtr="0">
              <a:noAutofit/>
            </a:bodyPr>
            <a:lstStyle/>
            <a:p>
              <a:pPr marL="0" marR="0" lvl="0" indent="0" algn="ctr" rtl="0">
                <a:lnSpc>
                  <a:spcPct val="90000"/>
                </a:lnSpc>
                <a:spcBef>
                  <a:spcPts val="0"/>
                </a:spcBef>
                <a:spcAft>
                  <a:spcPts val="0"/>
                </a:spcAft>
                <a:buClr>
                  <a:srgbClr val="000000"/>
                </a:buClr>
                <a:buSzPts val="4100"/>
                <a:buFont typeface="Arial"/>
                <a:buNone/>
              </a:pPr>
              <a:r>
                <a:rPr lang="en-US" sz="6000" b="0" i="0" u="none" strike="noStrike" cap="none">
                  <a:solidFill>
                    <a:schemeClr val="lt1"/>
                  </a:solidFill>
                  <a:latin typeface="Garamond"/>
                  <a:ea typeface="Garamond"/>
                  <a:cs typeface="Garamond"/>
                  <a:sym typeface="Garamond"/>
                </a:rPr>
                <a:t>Must Complete:</a:t>
              </a:r>
              <a:endParaRPr sz="6000" b="0" i="0" u="none" strike="noStrike" cap="none">
                <a:solidFill>
                  <a:srgbClr val="000000"/>
                </a:solidFill>
                <a:latin typeface="Garamond"/>
                <a:ea typeface="Garamond"/>
                <a:cs typeface="Garamond"/>
                <a:sym typeface="Garamond"/>
              </a:endParaRPr>
            </a:p>
          </p:txBody>
        </p:sp>
        <p:sp>
          <p:nvSpPr>
            <p:cNvPr id="587" name="Google Shape;587;p43"/>
            <p:cNvSpPr/>
            <p:nvPr/>
          </p:nvSpPr>
          <p:spPr>
            <a:xfrm>
              <a:off x="780" y="1194681"/>
              <a:ext cx="1278984" cy="1015549"/>
            </a:xfrm>
            <a:prstGeom prst="rect">
              <a:avLst/>
            </a:prstGeom>
            <a:solidFill>
              <a:srgbClr val="CDD1FF">
                <a:alpha val="88235"/>
              </a:srgbClr>
            </a:solidFill>
            <a:ln w="25400" cap="flat" cmpd="sng">
              <a:solidFill>
                <a:srgbClr val="CDD1FF">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88" name="Google Shape;588;p43"/>
            <p:cNvSpPr txBox="1"/>
            <p:nvPr/>
          </p:nvSpPr>
          <p:spPr>
            <a:xfrm>
              <a:off x="780" y="1194681"/>
              <a:ext cx="1278984" cy="1015549"/>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Consumers Name</a:t>
              </a:r>
              <a:endParaRPr sz="1400" b="0" i="0" u="none" strike="noStrike" cap="none">
                <a:solidFill>
                  <a:srgbClr val="000000"/>
                </a:solidFill>
                <a:latin typeface="Garamond"/>
                <a:ea typeface="Garamond"/>
                <a:cs typeface="Garamond"/>
                <a:sym typeface="Garamond"/>
              </a:endParaRPr>
            </a:p>
          </p:txBody>
        </p:sp>
        <p:sp>
          <p:nvSpPr>
            <p:cNvPr id="589" name="Google Shape;589;p43"/>
            <p:cNvSpPr/>
            <p:nvPr/>
          </p:nvSpPr>
          <p:spPr>
            <a:xfrm>
              <a:off x="1279765" y="1194681"/>
              <a:ext cx="1278984" cy="1015549"/>
            </a:xfrm>
            <a:prstGeom prst="rect">
              <a:avLst/>
            </a:prstGeom>
            <a:solidFill>
              <a:srgbClr val="D0F7F5">
                <a:alpha val="88235"/>
              </a:srgbClr>
            </a:solidFill>
            <a:ln w="25400" cap="flat" cmpd="sng">
              <a:solidFill>
                <a:srgbClr val="D0F7F5">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90" name="Google Shape;590;p43"/>
            <p:cNvSpPr txBox="1"/>
            <p:nvPr/>
          </p:nvSpPr>
          <p:spPr>
            <a:xfrm>
              <a:off x="1279765" y="1194681"/>
              <a:ext cx="1278984" cy="1015549"/>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Date of Birth (DOB)</a:t>
              </a:r>
              <a:endParaRPr sz="1400" b="0" i="0" u="none" strike="noStrike" cap="none">
                <a:solidFill>
                  <a:srgbClr val="000000"/>
                </a:solidFill>
                <a:latin typeface="Garamond"/>
                <a:ea typeface="Garamond"/>
                <a:cs typeface="Garamond"/>
                <a:sym typeface="Garamond"/>
              </a:endParaRPr>
            </a:p>
          </p:txBody>
        </p:sp>
        <p:sp>
          <p:nvSpPr>
            <p:cNvPr id="591" name="Google Shape;591;p43"/>
            <p:cNvSpPr/>
            <p:nvPr/>
          </p:nvSpPr>
          <p:spPr>
            <a:xfrm>
              <a:off x="2558749" y="1194681"/>
              <a:ext cx="1278984" cy="1015549"/>
            </a:xfrm>
            <a:prstGeom prst="rect">
              <a:avLst/>
            </a:prstGeom>
            <a:solidFill>
              <a:srgbClr val="D4F0D4">
                <a:alpha val="88235"/>
              </a:srgbClr>
            </a:solidFill>
            <a:ln w="25400" cap="flat" cmpd="sng">
              <a:solidFill>
                <a:srgbClr val="D4F0D4">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92" name="Google Shape;592;p43"/>
            <p:cNvSpPr txBox="1"/>
            <p:nvPr/>
          </p:nvSpPr>
          <p:spPr>
            <a:xfrm>
              <a:off x="2558749" y="1194681"/>
              <a:ext cx="1278984" cy="1015549"/>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Case number</a:t>
              </a:r>
              <a:endParaRPr sz="1400" b="0" i="0" u="none" strike="noStrike" cap="none">
                <a:solidFill>
                  <a:srgbClr val="000000"/>
                </a:solidFill>
                <a:latin typeface="Garamond"/>
                <a:ea typeface="Garamond"/>
                <a:cs typeface="Garamond"/>
                <a:sym typeface="Garamond"/>
              </a:endParaRPr>
            </a:p>
          </p:txBody>
        </p:sp>
        <p:sp>
          <p:nvSpPr>
            <p:cNvPr id="593" name="Google Shape;593;p43"/>
            <p:cNvSpPr/>
            <p:nvPr/>
          </p:nvSpPr>
          <p:spPr>
            <a:xfrm>
              <a:off x="3837734" y="1194681"/>
              <a:ext cx="1278984" cy="1015549"/>
            </a:xfrm>
            <a:prstGeom prst="rect">
              <a:avLst/>
            </a:prstGeom>
            <a:solidFill>
              <a:srgbClr val="E8E8D9">
                <a:alpha val="88235"/>
              </a:srgbClr>
            </a:solidFill>
            <a:ln w="25400" cap="flat" cmpd="sng">
              <a:solidFill>
                <a:srgbClr val="E8E8D9">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94" name="Google Shape;594;p43"/>
            <p:cNvSpPr txBox="1"/>
            <p:nvPr/>
          </p:nvSpPr>
          <p:spPr>
            <a:xfrm>
              <a:off x="3837734" y="1194681"/>
              <a:ext cx="1278984" cy="1015549"/>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Name of the person conducting the training </a:t>
              </a:r>
              <a:endParaRPr sz="1400" b="0" i="0" u="none" strike="noStrike" cap="none">
                <a:solidFill>
                  <a:srgbClr val="000000"/>
                </a:solidFill>
                <a:latin typeface="Garamond"/>
                <a:ea typeface="Garamond"/>
                <a:cs typeface="Garamond"/>
                <a:sym typeface="Garamond"/>
              </a:endParaRPr>
            </a:p>
          </p:txBody>
        </p:sp>
        <p:sp>
          <p:nvSpPr>
            <p:cNvPr id="595" name="Google Shape;595;p43"/>
            <p:cNvSpPr/>
            <p:nvPr/>
          </p:nvSpPr>
          <p:spPr>
            <a:xfrm>
              <a:off x="5116718" y="1194681"/>
              <a:ext cx="1278984" cy="1015549"/>
            </a:xfrm>
            <a:prstGeom prst="rect">
              <a:avLst/>
            </a:prstGeom>
            <a:solidFill>
              <a:srgbClr val="E0E0E0">
                <a:alpha val="88235"/>
              </a:srgbClr>
            </a:solidFill>
            <a:ln w="25400" cap="flat" cmpd="sng">
              <a:solidFill>
                <a:srgbClr val="E0E0E0">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596" name="Google Shape;596;p43"/>
            <p:cNvSpPr txBox="1"/>
            <p:nvPr/>
          </p:nvSpPr>
          <p:spPr>
            <a:xfrm>
              <a:off x="5116718" y="1194681"/>
              <a:ext cx="1278984" cy="1015549"/>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Date of the training</a:t>
              </a:r>
              <a:endParaRPr sz="1400" b="0" i="0" u="none" strike="noStrike" cap="none">
                <a:solidFill>
                  <a:srgbClr val="000000"/>
                </a:solidFill>
                <a:latin typeface="Garamond"/>
                <a:ea typeface="Garamond"/>
                <a:cs typeface="Garamond"/>
                <a:sym typeface="Garamond"/>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0"/>
        <p:cNvGrpSpPr/>
        <p:nvPr/>
      </p:nvGrpSpPr>
      <p:grpSpPr>
        <a:xfrm>
          <a:off x="0" y="0"/>
          <a:ext cx="0" cy="0"/>
          <a:chOff x="0" y="0"/>
          <a:chExt cx="0" cy="0"/>
        </a:xfrm>
      </p:grpSpPr>
      <p:sp>
        <p:nvSpPr>
          <p:cNvPr id="601" name="Google Shape;601;p46"/>
          <p:cNvSpPr txBox="1">
            <a:spLocks noGrp="1"/>
          </p:cNvSpPr>
          <p:nvPr>
            <p:ph type="ctrTitle"/>
          </p:nvPr>
        </p:nvSpPr>
        <p:spPr>
          <a:xfrm>
            <a:off x="2197101" y="1846477"/>
            <a:ext cx="4978399" cy="316504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200"/>
              <a:buFont typeface="Calibri"/>
              <a:buNone/>
            </a:pPr>
            <a:r>
              <a:rPr lang="en-US"/>
              <a:t>Health Insurance Portability &amp; Accountability Act (HIPAA) </a:t>
            </a:r>
            <a:endParaRPr>
              <a:latin typeface="Garamond"/>
              <a:ea typeface="Garamond"/>
              <a:cs typeface="Garamond"/>
              <a:sym typeface="Garamond"/>
            </a:endParaRPr>
          </a:p>
        </p:txBody>
      </p:sp>
      <p:pic>
        <p:nvPicPr>
          <p:cNvPr id="602" name="Google Shape;602;p46"/>
          <p:cNvPicPr preferRelativeResize="0"/>
          <p:nvPr/>
        </p:nvPicPr>
        <p:blipFill rotWithShape="1">
          <a:blip r:embed="rId3">
            <a:alphaModFix/>
          </a:blip>
          <a:srcRect/>
          <a:stretch/>
        </p:blipFill>
        <p:spPr>
          <a:xfrm>
            <a:off x="717549" y="2776619"/>
            <a:ext cx="1289051" cy="1289051"/>
          </a:xfrm>
          <a:prstGeom prst="rect">
            <a:avLst/>
          </a:prstGeom>
          <a:noFill/>
          <a:ln>
            <a:noFill/>
          </a:ln>
        </p:spPr>
      </p:pic>
      <p:pic>
        <p:nvPicPr>
          <p:cNvPr id="603" name="Google Shape;603;p46"/>
          <p:cNvPicPr preferRelativeResize="0"/>
          <p:nvPr/>
        </p:nvPicPr>
        <p:blipFill rotWithShape="1">
          <a:blip r:embed="rId3">
            <a:alphaModFix amt="15000"/>
          </a:blip>
          <a:srcRect/>
          <a:stretch/>
        </p:blipFill>
        <p:spPr>
          <a:xfrm>
            <a:off x="6607815" y="716407"/>
            <a:ext cx="5411343" cy="5411343"/>
          </a:xfrm>
          <a:prstGeom prst="rect">
            <a:avLst/>
          </a:prstGeom>
          <a:noFill/>
          <a:ln>
            <a:noFill/>
          </a:ln>
        </p:spPr>
      </p:pic>
      <p:sp>
        <p:nvSpPr>
          <p:cNvPr id="604" name="Google Shape;604;p4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8"/>
        <p:cNvGrpSpPr/>
        <p:nvPr/>
      </p:nvGrpSpPr>
      <p:grpSpPr>
        <a:xfrm>
          <a:off x="0" y="0"/>
          <a:ext cx="0" cy="0"/>
          <a:chOff x="0" y="0"/>
          <a:chExt cx="0" cy="0"/>
        </a:xfrm>
      </p:grpSpPr>
      <p:sp>
        <p:nvSpPr>
          <p:cNvPr id="609" name="Google Shape;609;p4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10" name="Google Shape;610;p4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11" name="Google Shape;611;p47"/>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Gill Sans"/>
              <a:buNone/>
            </a:pPr>
            <a:r>
              <a:rPr lang="en-US" sz="6000">
                <a:solidFill>
                  <a:srgbClr val="FFFFFF"/>
                </a:solidFill>
                <a:latin typeface="Garamond"/>
                <a:ea typeface="Garamond"/>
                <a:cs typeface="Garamond"/>
                <a:sym typeface="Garamond"/>
              </a:rPr>
              <a:t>HIPAA</a:t>
            </a:r>
            <a:endParaRPr sz="6000"/>
          </a:p>
        </p:txBody>
      </p:sp>
      <p:sp>
        <p:nvSpPr>
          <p:cNvPr id="612" name="Google Shape;612;p4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613" name="Google Shape;613;p47"/>
          <p:cNvSpPr txBox="1">
            <a:spLocks noGrp="1"/>
          </p:cNvSpPr>
          <p:nvPr>
            <p:ph type="body" idx="1"/>
          </p:nvPr>
        </p:nvSpPr>
        <p:spPr>
          <a:xfrm>
            <a:off x="4598675" y="1023069"/>
            <a:ext cx="6906491" cy="4811862"/>
          </a:xfrm>
          <a:prstGeom prst="rect">
            <a:avLst/>
          </a:prstGeom>
          <a:noFill/>
          <a:ln>
            <a:noFill/>
          </a:ln>
        </p:spPr>
        <p:txBody>
          <a:bodyPr spcFirstLastPara="1" wrap="square" lIns="91425" tIns="45700" rIns="91425" bIns="45700" anchor="ctr" anchorCtr="0">
            <a:noAutofit/>
          </a:bodyPr>
          <a:lstStyle/>
          <a:p>
            <a:pPr marL="457200" lvl="0" indent="-457200" algn="l" rtl="0">
              <a:lnSpc>
                <a:spcPct val="80000"/>
              </a:lnSpc>
              <a:spcBef>
                <a:spcPts val="0"/>
              </a:spcBef>
              <a:spcAft>
                <a:spcPts val="0"/>
              </a:spcAft>
              <a:buSzPts val="2800"/>
              <a:buChar char="•"/>
            </a:pPr>
            <a:r>
              <a:rPr lang="en-US" sz="3000"/>
              <a:t>Improves efficiency &amp; effectiveness of health care</a:t>
            </a:r>
            <a:endParaRPr sz="3000"/>
          </a:p>
          <a:p>
            <a:pPr marL="457200" lvl="0" indent="-457200" algn="l" rtl="0">
              <a:lnSpc>
                <a:spcPct val="80000"/>
              </a:lnSpc>
              <a:spcBef>
                <a:spcPts val="0"/>
              </a:spcBef>
              <a:spcAft>
                <a:spcPts val="0"/>
              </a:spcAft>
              <a:buSzPts val="2800"/>
              <a:buChar char="•"/>
            </a:pPr>
            <a:r>
              <a:rPr lang="en-US" sz="3000"/>
              <a:t>Reduces administrative costs through standardization (esp. of claims/billing)</a:t>
            </a:r>
            <a:endParaRPr sz="3000"/>
          </a:p>
          <a:p>
            <a:pPr marL="457200" lvl="0" indent="-457200" algn="l" rtl="0">
              <a:lnSpc>
                <a:spcPct val="80000"/>
              </a:lnSpc>
              <a:spcBef>
                <a:spcPts val="0"/>
              </a:spcBef>
              <a:spcAft>
                <a:spcPts val="0"/>
              </a:spcAft>
              <a:buSzPts val="2800"/>
              <a:buChar char="•"/>
            </a:pPr>
            <a:r>
              <a:rPr lang="en-US" sz="3000"/>
              <a:t>Protect the rights of all consumers of healthcare</a:t>
            </a:r>
            <a:endParaRPr sz="3000"/>
          </a:p>
          <a:p>
            <a:pPr marL="457200" lvl="0" indent="-457200" algn="l" rtl="0">
              <a:lnSpc>
                <a:spcPct val="80000"/>
              </a:lnSpc>
              <a:spcBef>
                <a:spcPts val="0"/>
              </a:spcBef>
              <a:spcAft>
                <a:spcPts val="0"/>
              </a:spcAft>
              <a:buSzPts val="2800"/>
              <a:buChar char="•"/>
            </a:pPr>
            <a:r>
              <a:rPr lang="en-US" sz="3000"/>
              <a:t>Ensure the privacy and security of health information. </a:t>
            </a:r>
            <a:endParaRPr sz="3000"/>
          </a:p>
          <a:p>
            <a:pPr marL="0" lvl="0" indent="0" algn="l" rtl="0">
              <a:lnSpc>
                <a:spcPct val="80000"/>
              </a:lnSpc>
              <a:spcBef>
                <a:spcPts val="1000"/>
              </a:spcBef>
              <a:spcAft>
                <a:spcPts val="0"/>
              </a:spcAft>
              <a:buClr>
                <a:schemeClr val="dk1"/>
              </a:buClr>
              <a:buSzPts val="2800"/>
              <a:buNone/>
            </a:pPr>
            <a:r>
              <a:rPr lang="en-US" sz="3000"/>
              <a:t>Applies to mental and physical health, covering:</a:t>
            </a:r>
            <a:endParaRPr sz="3000"/>
          </a:p>
          <a:p>
            <a:pPr marL="685800" lvl="1" indent="-228600" algn="l" rtl="0">
              <a:lnSpc>
                <a:spcPct val="80000"/>
              </a:lnSpc>
              <a:spcBef>
                <a:spcPts val="500"/>
              </a:spcBef>
              <a:spcAft>
                <a:spcPts val="0"/>
              </a:spcAft>
              <a:buClr>
                <a:schemeClr val="dk1"/>
              </a:buClr>
              <a:buSzPts val="2400"/>
              <a:buChar char="•"/>
            </a:pPr>
            <a:r>
              <a:rPr lang="en-US" sz="3000">
                <a:latin typeface="Garamond"/>
                <a:ea typeface="Garamond"/>
                <a:cs typeface="Garamond"/>
                <a:sym typeface="Garamond"/>
              </a:rPr>
              <a:t>Transactions</a:t>
            </a:r>
            <a:endParaRPr sz="3000">
              <a:latin typeface="Garamond"/>
              <a:ea typeface="Garamond"/>
              <a:cs typeface="Garamond"/>
              <a:sym typeface="Garamond"/>
            </a:endParaRPr>
          </a:p>
          <a:p>
            <a:pPr marL="685800" lvl="1" indent="-228600" algn="l" rtl="0">
              <a:lnSpc>
                <a:spcPct val="80000"/>
              </a:lnSpc>
              <a:spcBef>
                <a:spcPts val="500"/>
              </a:spcBef>
              <a:spcAft>
                <a:spcPts val="0"/>
              </a:spcAft>
              <a:buClr>
                <a:schemeClr val="dk1"/>
              </a:buClr>
              <a:buSzPts val="2400"/>
              <a:buChar char="•"/>
            </a:pPr>
            <a:r>
              <a:rPr lang="en-US" sz="3000">
                <a:latin typeface="Garamond"/>
                <a:ea typeface="Garamond"/>
                <a:cs typeface="Garamond"/>
                <a:sym typeface="Garamond"/>
              </a:rPr>
              <a:t>Privacy</a:t>
            </a:r>
            <a:endParaRPr sz="3000">
              <a:latin typeface="Garamond"/>
              <a:ea typeface="Garamond"/>
              <a:cs typeface="Garamond"/>
              <a:sym typeface="Garamond"/>
            </a:endParaRPr>
          </a:p>
          <a:p>
            <a:pPr marL="685800" lvl="1" indent="-228600" algn="l" rtl="0">
              <a:lnSpc>
                <a:spcPct val="80000"/>
              </a:lnSpc>
              <a:spcBef>
                <a:spcPts val="500"/>
              </a:spcBef>
              <a:spcAft>
                <a:spcPts val="0"/>
              </a:spcAft>
              <a:buClr>
                <a:schemeClr val="dk1"/>
              </a:buClr>
              <a:buSzPts val="2400"/>
              <a:buChar char="•"/>
            </a:pPr>
            <a:r>
              <a:rPr lang="en-US" sz="3000">
                <a:latin typeface="Garamond"/>
                <a:ea typeface="Garamond"/>
                <a:cs typeface="Garamond"/>
                <a:sym typeface="Garamond"/>
              </a:rPr>
              <a:t>Security  </a:t>
            </a:r>
            <a:endParaRPr sz="3000">
              <a:latin typeface="Garamond"/>
              <a:ea typeface="Garamond"/>
              <a:cs typeface="Garamond"/>
              <a:sym typeface="Garamond"/>
            </a:endParaRPr>
          </a:p>
          <a:p>
            <a:pPr marL="228600" lvl="0" indent="-50800" algn="l" rtl="0">
              <a:lnSpc>
                <a:spcPct val="80000"/>
              </a:lnSpc>
              <a:spcBef>
                <a:spcPts val="1000"/>
              </a:spcBef>
              <a:spcAft>
                <a:spcPts val="0"/>
              </a:spcAft>
              <a:buClr>
                <a:schemeClr val="dk1"/>
              </a:buClr>
              <a:buSzPts val="2800"/>
              <a:buNone/>
            </a:pPr>
            <a:endParaRPr sz="3000"/>
          </a:p>
        </p:txBody>
      </p:sp>
      <p:sp>
        <p:nvSpPr>
          <p:cNvPr id="614" name="Google Shape;614;p4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94" name="Google Shape;194;p4"/>
          <p:cNvSpPr txBox="1">
            <a:spLocks noGrp="1"/>
          </p:cNvSpPr>
          <p:nvPr>
            <p:ph type="title"/>
          </p:nvPr>
        </p:nvSpPr>
        <p:spPr>
          <a:xfrm>
            <a:off x="1113810" y="3130041"/>
            <a:ext cx="4036334" cy="238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Gill Sans"/>
              <a:buNone/>
            </a:pPr>
            <a:r>
              <a:rPr lang="en-US" sz="6000">
                <a:latin typeface="Garamond"/>
                <a:ea typeface="Garamond"/>
                <a:cs typeface="Garamond"/>
                <a:sym typeface="Garamond"/>
              </a:rPr>
              <a:t>Civil Rights</a:t>
            </a:r>
            <a:endParaRPr sz="6000">
              <a:latin typeface="Garamond"/>
              <a:ea typeface="Garamond"/>
              <a:cs typeface="Garamond"/>
              <a:sym typeface="Garamond"/>
            </a:endParaRPr>
          </a:p>
        </p:txBody>
      </p:sp>
      <p:grpSp>
        <p:nvGrpSpPr>
          <p:cNvPr id="195" name="Google Shape;195;p4"/>
          <p:cNvGrpSpPr/>
          <p:nvPr/>
        </p:nvGrpSpPr>
        <p:grpSpPr>
          <a:xfrm>
            <a:off x="0" y="3154317"/>
            <a:ext cx="731521" cy="673460"/>
            <a:chOff x="3940602" y="308034"/>
            <a:chExt cx="2116791" cy="3428999"/>
          </a:xfrm>
        </p:grpSpPr>
        <p:sp>
          <p:nvSpPr>
            <p:cNvPr id="196" name="Google Shape;196;p4"/>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97" name="Google Shape;197;p4"/>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98" name="Google Shape;198;p4"/>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sp>
        <p:nvSpPr>
          <p:cNvPr id="199" name="Google Shape;199;p4"/>
          <p:cNvSpPr/>
          <p:nvPr/>
        </p:nvSpPr>
        <p:spPr>
          <a:xfrm>
            <a:off x="5685810" y="679732"/>
            <a:ext cx="6009366" cy="5423880"/>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00" name="Google Shape;200;p4"/>
          <p:cNvSpPr/>
          <p:nvPr/>
        </p:nvSpPr>
        <p:spPr>
          <a:xfrm flipH="1">
            <a:off x="5687568" y="6355073"/>
            <a:ext cx="6007608"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201" name="Google Shape;201;p4"/>
          <p:cNvGrpSpPr/>
          <p:nvPr/>
        </p:nvGrpSpPr>
        <p:grpSpPr>
          <a:xfrm>
            <a:off x="5532433" y="755039"/>
            <a:ext cx="5707223" cy="5336605"/>
            <a:chOff x="0" y="651"/>
            <a:chExt cx="5707223" cy="5336605"/>
          </a:xfrm>
        </p:grpSpPr>
        <p:cxnSp>
          <p:nvCxnSpPr>
            <p:cNvPr id="202" name="Google Shape;202;p4"/>
            <p:cNvCxnSpPr/>
            <p:nvPr/>
          </p:nvCxnSpPr>
          <p:spPr>
            <a:xfrm>
              <a:off x="0" y="651"/>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03" name="Google Shape;203;p4"/>
            <p:cNvSpPr/>
            <p:nvPr/>
          </p:nvSpPr>
          <p:spPr>
            <a:xfrm>
              <a:off x="0" y="26709"/>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4" name="Google Shape;204;p4"/>
            <p:cNvSpPr txBox="1"/>
            <p:nvPr/>
          </p:nvSpPr>
          <p:spPr>
            <a:xfrm>
              <a:off x="0" y="26709"/>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2880"/>
                <a:buFont typeface="Arial"/>
                <a:buNone/>
              </a:pPr>
              <a:r>
                <a:rPr lang="en-US" sz="3600" b="0" i="0" u="none" strike="noStrike" cap="none">
                  <a:solidFill>
                    <a:schemeClr val="dk1"/>
                  </a:solidFill>
                  <a:latin typeface="Garamond"/>
                  <a:ea typeface="Garamond"/>
                  <a:cs typeface="Garamond"/>
                  <a:sym typeface="Garamond"/>
                </a:rPr>
                <a:t>Religious expression</a:t>
              </a:r>
              <a:endParaRPr sz="1400" b="0" i="0" u="none" strike="noStrike" cap="none">
                <a:solidFill>
                  <a:srgbClr val="000000"/>
                </a:solidFill>
                <a:latin typeface="Garamond"/>
                <a:ea typeface="Garamond"/>
                <a:cs typeface="Garamond"/>
                <a:sym typeface="Garamond"/>
              </a:endParaRPr>
            </a:p>
          </p:txBody>
        </p:sp>
        <p:cxnSp>
          <p:nvCxnSpPr>
            <p:cNvPr id="205" name="Google Shape;205;p4"/>
            <p:cNvCxnSpPr/>
            <p:nvPr/>
          </p:nvCxnSpPr>
          <p:spPr>
            <a:xfrm>
              <a:off x="0" y="763023"/>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06" name="Google Shape;206;p4"/>
            <p:cNvSpPr/>
            <p:nvPr/>
          </p:nvSpPr>
          <p:spPr>
            <a:xfrm>
              <a:off x="0" y="763023"/>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07" name="Google Shape;207;p4"/>
            <p:cNvSpPr txBox="1"/>
            <p:nvPr/>
          </p:nvSpPr>
          <p:spPr>
            <a:xfrm>
              <a:off x="0" y="763023"/>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3600"/>
                <a:buFont typeface="Gill Sans"/>
                <a:buNone/>
              </a:pPr>
              <a:r>
                <a:rPr lang="en-US" sz="3600" b="0" i="0" u="none" strike="noStrike" cap="none">
                  <a:solidFill>
                    <a:schemeClr val="dk1"/>
                  </a:solidFill>
                  <a:latin typeface="Garamond"/>
                  <a:ea typeface="Garamond"/>
                  <a:cs typeface="Garamond"/>
                  <a:sym typeface="Garamond"/>
                </a:rPr>
                <a:t>Freedom of speech</a:t>
              </a:r>
              <a:endParaRPr sz="1400" b="0" i="0" u="none" strike="noStrike" cap="none">
                <a:solidFill>
                  <a:srgbClr val="000000"/>
                </a:solidFill>
                <a:latin typeface="Garamond"/>
                <a:ea typeface="Garamond"/>
                <a:cs typeface="Garamond"/>
                <a:sym typeface="Garamond"/>
              </a:endParaRPr>
            </a:p>
          </p:txBody>
        </p:sp>
        <p:cxnSp>
          <p:nvCxnSpPr>
            <p:cNvPr id="208" name="Google Shape;208;p4"/>
            <p:cNvCxnSpPr/>
            <p:nvPr/>
          </p:nvCxnSpPr>
          <p:spPr>
            <a:xfrm>
              <a:off x="0" y="1525395"/>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09" name="Google Shape;209;p4"/>
            <p:cNvSpPr/>
            <p:nvPr/>
          </p:nvSpPr>
          <p:spPr>
            <a:xfrm>
              <a:off x="0" y="1525395"/>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0" name="Google Shape;210;p4"/>
            <p:cNvSpPr txBox="1"/>
            <p:nvPr/>
          </p:nvSpPr>
          <p:spPr>
            <a:xfrm>
              <a:off x="0" y="1525395"/>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3600"/>
                <a:buFont typeface="Gill Sans"/>
                <a:buNone/>
              </a:pPr>
              <a:r>
                <a:rPr lang="en-US" sz="3600" b="0" i="0" u="none" strike="noStrike" cap="none">
                  <a:solidFill>
                    <a:schemeClr val="dk1"/>
                  </a:solidFill>
                  <a:latin typeface="Garamond"/>
                  <a:ea typeface="Garamond"/>
                  <a:cs typeface="Garamond"/>
                  <a:sym typeface="Garamond"/>
                </a:rPr>
                <a:t>Discrimination protection</a:t>
              </a:r>
              <a:endParaRPr sz="1400" b="0" i="0" u="none" strike="noStrike" cap="none">
                <a:solidFill>
                  <a:srgbClr val="000000"/>
                </a:solidFill>
                <a:latin typeface="Garamond"/>
                <a:ea typeface="Garamond"/>
                <a:cs typeface="Garamond"/>
                <a:sym typeface="Garamond"/>
              </a:endParaRPr>
            </a:p>
          </p:txBody>
        </p:sp>
        <p:cxnSp>
          <p:nvCxnSpPr>
            <p:cNvPr id="211" name="Google Shape;211;p4"/>
            <p:cNvCxnSpPr/>
            <p:nvPr/>
          </p:nvCxnSpPr>
          <p:spPr>
            <a:xfrm>
              <a:off x="0" y="2287767"/>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12" name="Google Shape;212;p4"/>
            <p:cNvSpPr/>
            <p:nvPr/>
          </p:nvSpPr>
          <p:spPr>
            <a:xfrm>
              <a:off x="0" y="2287767"/>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3" name="Google Shape;213;p4"/>
            <p:cNvSpPr txBox="1"/>
            <p:nvPr/>
          </p:nvSpPr>
          <p:spPr>
            <a:xfrm>
              <a:off x="0" y="2287767"/>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3600"/>
                <a:buFont typeface="Gill Sans"/>
                <a:buNone/>
              </a:pPr>
              <a:r>
                <a:rPr lang="en-US" sz="3600" b="0" i="0" u="none" strike="noStrike" cap="none">
                  <a:solidFill>
                    <a:schemeClr val="dk1"/>
                  </a:solidFill>
                  <a:latin typeface="Garamond"/>
                  <a:ea typeface="Garamond"/>
                  <a:cs typeface="Garamond"/>
                  <a:sym typeface="Garamond"/>
                </a:rPr>
                <a:t>Right to vote</a:t>
              </a:r>
              <a:endParaRPr sz="1400" b="0" i="0" u="none" strike="noStrike" cap="none">
                <a:solidFill>
                  <a:srgbClr val="000000"/>
                </a:solidFill>
                <a:latin typeface="Garamond"/>
                <a:ea typeface="Garamond"/>
                <a:cs typeface="Garamond"/>
                <a:sym typeface="Garamond"/>
              </a:endParaRPr>
            </a:p>
          </p:txBody>
        </p:sp>
        <p:cxnSp>
          <p:nvCxnSpPr>
            <p:cNvPr id="214" name="Google Shape;214;p4"/>
            <p:cNvCxnSpPr/>
            <p:nvPr/>
          </p:nvCxnSpPr>
          <p:spPr>
            <a:xfrm>
              <a:off x="0" y="3050140"/>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15" name="Google Shape;215;p4"/>
            <p:cNvSpPr/>
            <p:nvPr/>
          </p:nvSpPr>
          <p:spPr>
            <a:xfrm>
              <a:off x="0" y="3050140"/>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6" name="Google Shape;216;p4"/>
            <p:cNvSpPr txBox="1"/>
            <p:nvPr/>
          </p:nvSpPr>
          <p:spPr>
            <a:xfrm>
              <a:off x="0" y="3050140"/>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3600"/>
                <a:buFont typeface="Gill Sans"/>
                <a:buNone/>
              </a:pPr>
              <a:r>
                <a:rPr lang="en-US" sz="3600" b="0" i="0" u="none" strike="noStrike" cap="none">
                  <a:solidFill>
                    <a:schemeClr val="dk1"/>
                  </a:solidFill>
                  <a:latin typeface="Garamond"/>
                  <a:ea typeface="Garamond"/>
                  <a:cs typeface="Garamond"/>
                  <a:sym typeface="Garamond"/>
                </a:rPr>
                <a:t>Education</a:t>
              </a:r>
              <a:endParaRPr sz="1400" b="0" i="0" u="none" strike="noStrike" cap="none">
                <a:solidFill>
                  <a:srgbClr val="000000"/>
                </a:solidFill>
                <a:latin typeface="Garamond"/>
                <a:ea typeface="Garamond"/>
                <a:cs typeface="Garamond"/>
                <a:sym typeface="Garamond"/>
              </a:endParaRPr>
            </a:p>
          </p:txBody>
        </p:sp>
        <p:cxnSp>
          <p:nvCxnSpPr>
            <p:cNvPr id="217" name="Google Shape;217;p4"/>
            <p:cNvCxnSpPr/>
            <p:nvPr/>
          </p:nvCxnSpPr>
          <p:spPr>
            <a:xfrm>
              <a:off x="0" y="3812512"/>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18" name="Google Shape;218;p4"/>
            <p:cNvSpPr/>
            <p:nvPr/>
          </p:nvSpPr>
          <p:spPr>
            <a:xfrm>
              <a:off x="0" y="3812512"/>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19" name="Google Shape;219;p4"/>
            <p:cNvSpPr txBox="1"/>
            <p:nvPr/>
          </p:nvSpPr>
          <p:spPr>
            <a:xfrm>
              <a:off x="0" y="3812512"/>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3600"/>
                <a:buFont typeface="Gill Sans"/>
                <a:buNone/>
              </a:pPr>
              <a:r>
                <a:rPr lang="en-US" sz="3600" b="0" i="0" u="none" strike="noStrike" cap="none">
                  <a:solidFill>
                    <a:schemeClr val="dk1"/>
                  </a:solidFill>
                  <a:latin typeface="Garamond"/>
                  <a:ea typeface="Garamond"/>
                  <a:cs typeface="Garamond"/>
                  <a:sym typeface="Garamond"/>
                </a:rPr>
                <a:t>Privacy</a:t>
              </a:r>
              <a:endParaRPr sz="1400" b="0" i="0" u="none" strike="noStrike" cap="none">
                <a:solidFill>
                  <a:srgbClr val="000000"/>
                </a:solidFill>
                <a:latin typeface="Garamond"/>
                <a:ea typeface="Garamond"/>
                <a:cs typeface="Garamond"/>
                <a:sym typeface="Garamond"/>
              </a:endParaRPr>
            </a:p>
          </p:txBody>
        </p:sp>
        <p:cxnSp>
          <p:nvCxnSpPr>
            <p:cNvPr id="220" name="Google Shape;220;p4"/>
            <p:cNvCxnSpPr/>
            <p:nvPr/>
          </p:nvCxnSpPr>
          <p:spPr>
            <a:xfrm>
              <a:off x="0" y="4574884"/>
              <a:ext cx="5707223"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221" name="Google Shape;221;p4"/>
            <p:cNvSpPr/>
            <p:nvPr/>
          </p:nvSpPr>
          <p:spPr>
            <a:xfrm>
              <a:off x="0" y="4574884"/>
              <a:ext cx="5707223" cy="7623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22" name="Google Shape;222;p4"/>
            <p:cNvSpPr txBox="1"/>
            <p:nvPr/>
          </p:nvSpPr>
          <p:spPr>
            <a:xfrm>
              <a:off x="0" y="4574884"/>
              <a:ext cx="5707223" cy="762372"/>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Clr>
                  <a:schemeClr val="dk1"/>
                </a:buClr>
                <a:buSzPts val="3600"/>
                <a:buFont typeface="Gill Sans"/>
                <a:buNone/>
              </a:pPr>
              <a:r>
                <a:rPr lang="en-US" sz="3600" b="0" i="0" u="none" strike="noStrike" cap="none">
                  <a:solidFill>
                    <a:schemeClr val="dk1"/>
                  </a:solidFill>
                  <a:latin typeface="Garamond"/>
                  <a:ea typeface="Garamond"/>
                  <a:cs typeface="Garamond"/>
                  <a:sym typeface="Garamond"/>
                </a:rPr>
                <a:t>Competence</a:t>
              </a:r>
              <a:endParaRPr sz="1400" b="0" i="0" u="none" strike="noStrike" cap="none">
                <a:solidFill>
                  <a:srgbClr val="000000"/>
                </a:solidFill>
                <a:latin typeface="Garamond"/>
                <a:ea typeface="Garamond"/>
                <a:cs typeface="Garamond"/>
                <a:sym typeface="Garamond"/>
              </a:endParaRPr>
            </a:p>
          </p:txBody>
        </p:sp>
      </p:grpSp>
      <p:sp>
        <p:nvSpPr>
          <p:cNvPr id="223" name="Google Shape;223;p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5</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8"/>
        <p:cNvGrpSpPr/>
        <p:nvPr/>
      </p:nvGrpSpPr>
      <p:grpSpPr>
        <a:xfrm>
          <a:off x="0" y="0"/>
          <a:ext cx="0" cy="0"/>
          <a:chOff x="0" y="0"/>
          <a:chExt cx="0" cy="0"/>
        </a:xfrm>
      </p:grpSpPr>
      <p:sp>
        <p:nvSpPr>
          <p:cNvPr id="619" name="Google Shape;619;p98"/>
          <p:cNvSpPr/>
          <p:nvPr/>
        </p:nvSpPr>
        <p:spPr>
          <a:xfrm>
            <a:off x="475488" y="0"/>
            <a:ext cx="10910292" cy="6858000"/>
          </a:xfrm>
          <a:prstGeom prst="rect">
            <a:avLst/>
          </a:prstGeom>
          <a:gradFill>
            <a:gsLst>
              <a:gs pos="0">
                <a:srgbClr val="3865B4"/>
              </a:gs>
              <a:gs pos="25000">
                <a:srgbClr val="3865B4"/>
              </a:gs>
              <a:gs pos="94000">
                <a:srgbClr val="11151A"/>
              </a:gs>
              <a:gs pos="100000">
                <a:srgbClr val="11151A"/>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620" name="Google Shape;620;p9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21" name="Google Shape;621;p98"/>
          <p:cNvSpPr txBox="1">
            <a:spLocks noGrp="1"/>
          </p:cNvSpPr>
          <p:nvPr>
            <p:ph type="ctrTitle"/>
          </p:nvPr>
        </p:nvSpPr>
        <p:spPr>
          <a:xfrm>
            <a:off x="3043403" y="3429000"/>
            <a:ext cx="6105194" cy="203105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a:solidFill>
                  <a:srgbClr val="FFFFFF"/>
                </a:solidFill>
              </a:rPr>
              <a:t>Mental Health Providers must comply with HIPAA</a:t>
            </a:r>
            <a:endParaRPr/>
          </a:p>
        </p:txBody>
      </p:sp>
      <p:sp>
        <p:nvSpPr>
          <p:cNvPr id="622" name="Google Shape;622;p9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6"/>
        <p:cNvGrpSpPr/>
        <p:nvPr/>
      </p:nvGrpSpPr>
      <p:grpSpPr>
        <a:xfrm>
          <a:off x="0" y="0"/>
          <a:ext cx="0" cy="0"/>
          <a:chOff x="0" y="0"/>
          <a:chExt cx="0" cy="0"/>
        </a:xfrm>
      </p:grpSpPr>
      <p:sp>
        <p:nvSpPr>
          <p:cNvPr id="627" name="Google Shape;627;p5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28" name="Google Shape;628;p50"/>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29" name="Google Shape;629;p50"/>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sz="6000">
                <a:solidFill>
                  <a:srgbClr val="FFFFFF"/>
                </a:solidFill>
              </a:rPr>
              <a:t>HIPAA</a:t>
            </a:r>
            <a:endParaRPr sz="6000">
              <a:solidFill>
                <a:srgbClr val="FFFFFF"/>
              </a:solidFill>
              <a:latin typeface="Garamond"/>
              <a:ea typeface="Garamond"/>
              <a:cs typeface="Garamond"/>
              <a:sym typeface="Garamond"/>
            </a:endParaRPr>
          </a:p>
        </p:txBody>
      </p:sp>
      <p:sp>
        <p:nvSpPr>
          <p:cNvPr id="630" name="Google Shape;630;p50"/>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631" name="Google Shape;631;p50"/>
          <p:cNvSpPr txBox="1">
            <a:spLocks noGrp="1"/>
          </p:cNvSpPr>
          <p:nvPr>
            <p:ph type="body" idx="1"/>
          </p:nvPr>
        </p:nvSpPr>
        <p:spPr>
          <a:xfrm>
            <a:off x="4571020" y="586589"/>
            <a:ext cx="6906491" cy="5684822"/>
          </a:xfrm>
          <a:prstGeom prst="rect">
            <a:avLst/>
          </a:prstGeom>
          <a:noFill/>
          <a:ln>
            <a:noFill/>
          </a:ln>
        </p:spPr>
        <p:txBody>
          <a:bodyPr spcFirstLastPara="1" wrap="square" lIns="91425" tIns="45700" rIns="91425" bIns="45700" anchor="ctr" anchorCtr="0">
            <a:normAutofit/>
          </a:bodyPr>
          <a:lstStyle/>
          <a:p>
            <a:pPr marL="228600" lvl="0" indent="-228600" algn="l" rtl="0">
              <a:lnSpc>
                <a:spcPct val="70000"/>
              </a:lnSpc>
              <a:spcBef>
                <a:spcPts val="0"/>
              </a:spcBef>
              <a:spcAft>
                <a:spcPts val="0"/>
              </a:spcAft>
              <a:buSzPts val="1500"/>
              <a:buChar char="•"/>
            </a:pPr>
            <a:r>
              <a:rPr lang="en-US" sz="3000"/>
              <a:t>Privacy notice and acknowledgment.</a:t>
            </a:r>
            <a:endParaRPr sz="3000"/>
          </a:p>
          <a:p>
            <a:pPr marL="228600" lvl="0" indent="-228600" algn="l" rtl="0">
              <a:lnSpc>
                <a:spcPct val="70000"/>
              </a:lnSpc>
              <a:spcBef>
                <a:spcPts val="1000"/>
              </a:spcBef>
              <a:spcAft>
                <a:spcPts val="0"/>
              </a:spcAft>
              <a:buSzPts val="1500"/>
              <a:buChar char="•"/>
            </a:pPr>
            <a:r>
              <a:rPr lang="en-US" sz="3000"/>
              <a:t>Adopt and implement privacy policies and procedures.</a:t>
            </a:r>
            <a:endParaRPr sz="3000"/>
          </a:p>
          <a:p>
            <a:pPr marL="228600" lvl="0" indent="-228600" algn="l" rtl="0">
              <a:lnSpc>
                <a:spcPct val="70000"/>
              </a:lnSpc>
              <a:spcBef>
                <a:spcPts val="1000"/>
              </a:spcBef>
              <a:spcAft>
                <a:spcPts val="0"/>
              </a:spcAft>
              <a:buSzPts val="1500"/>
              <a:buChar char="•"/>
            </a:pPr>
            <a:r>
              <a:rPr lang="en-US" sz="3000"/>
              <a:t>Train employees about HIPAA.</a:t>
            </a:r>
            <a:endParaRPr sz="3000"/>
          </a:p>
          <a:p>
            <a:pPr marL="228600" lvl="0" indent="-228600" algn="l" rtl="0">
              <a:lnSpc>
                <a:spcPct val="70000"/>
              </a:lnSpc>
              <a:spcBef>
                <a:spcPts val="1000"/>
              </a:spcBef>
              <a:spcAft>
                <a:spcPts val="0"/>
              </a:spcAft>
              <a:buSzPts val="1500"/>
              <a:buChar char="•"/>
            </a:pPr>
            <a:r>
              <a:rPr lang="en-US" sz="3000"/>
              <a:t>Provide oversight for privacy procedures. </a:t>
            </a:r>
            <a:endParaRPr sz="3000"/>
          </a:p>
          <a:p>
            <a:pPr marL="228600" lvl="0" indent="-228600" algn="l" rtl="0">
              <a:lnSpc>
                <a:spcPct val="70000"/>
              </a:lnSpc>
              <a:spcBef>
                <a:spcPts val="1000"/>
              </a:spcBef>
              <a:spcAft>
                <a:spcPts val="0"/>
              </a:spcAft>
              <a:buSzPts val="1500"/>
              <a:buChar char="•"/>
            </a:pPr>
            <a:r>
              <a:rPr lang="en-US" sz="3000"/>
              <a:t>Protect consumers records.</a:t>
            </a:r>
            <a:endParaRPr sz="3000"/>
          </a:p>
          <a:p>
            <a:pPr marL="228600" lvl="0" indent="-228600" algn="l" rtl="0">
              <a:lnSpc>
                <a:spcPct val="70000"/>
              </a:lnSpc>
              <a:spcBef>
                <a:spcPts val="1000"/>
              </a:spcBef>
              <a:spcAft>
                <a:spcPts val="0"/>
              </a:spcAft>
              <a:buSzPts val="1500"/>
              <a:buChar char="•"/>
            </a:pPr>
            <a:r>
              <a:rPr lang="en-US" sz="3000"/>
              <a:t>Follow the “minimum necessary” standard.</a:t>
            </a:r>
            <a:endParaRPr sz="3000"/>
          </a:p>
          <a:p>
            <a:pPr marL="228600" lvl="0" indent="-228600" algn="l" rtl="0">
              <a:lnSpc>
                <a:spcPct val="70000"/>
              </a:lnSpc>
              <a:spcBef>
                <a:spcPts val="1000"/>
              </a:spcBef>
              <a:spcAft>
                <a:spcPts val="0"/>
              </a:spcAft>
              <a:buSzPts val="1500"/>
              <a:buChar char="•"/>
            </a:pPr>
            <a:r>
              <a:rPr lang="en-US" sz="3000"/>
              <a:t>Assure that the agency has HIPAA complaint agreements.</a:t>
            </a:r>
            <a:endParaRPr sz="3000"/>
          </a:p>
        </p:txBody>
      </p:sp>
      <p:sp>
        <p:nvSpPr>
          <p:cNvPr id="632" name="Google Shape;632;p50"/>
          <p:cNvSpPr/>
          <p:nvPr/>
        </p:nvSpPr>
        <p:spPr>
          <a:xfrm>
            <a:off x="11683449"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14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6"/>
        <p:cNvGrpSpPr/>
        <p:nvPr/>
      </p:nvGrpSpPr>
      <p:grpSpPr>
        <a:xfrm>
          <a:off x="0" y="0"/>
          <a:ext cx="0" cy="0"/>
          <a:chOff x="0" y="0"/>
          <a:chExt cx="0" cy="0"/>
        </a:xfrm>
      </p:grpSpPr>
      <p:sp>
        <p:nvSpPr>
          <p:cNvPr id="637" name="Google Shape;637;p51"/>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638" name="Google Shape;638;p51"/>
          <p:cNvGrpSpPr/>
          <p:nvPr/>
        </p:nvGrpSpPr>
        <p:grpSpPr>
          <a:xfrm>
            <a:off x="74300" y="2385102"/>
            <a:ext cx="574091" cy="2087796"/>
            <a:chOff x="209668" y="2857422"/>
            <a:chExt cx="463662" cy="2087796"/>
          </a:xfrm>
        </p:grpSpPr>
        <p:sp>
          <p:nvSpPr>
            <p:cNvPr id="639" name="Google Shape;639;p51"/>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640" name="Google Shape;640;p51"/>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641" name="Google Shape;641;p51"/>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42" name="Google Shape;642;p51"/>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43" name="Google Shape;643;p51"/>
          <p:cNvSpPr txBox="1">
            <a:spLocks noGrp="1"/>
          </p:cNvSpPr>
          <p:nvPr>
            <p:ph type="title"/>
          </p:nvPr>
        </p:nvSpPr>
        <p:spPr>
          <a:xfrm>
            <a:off x="1153618" y="1239927"/>
            <a:ext cx="4008586" cy="46805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6000"/>
              <a:t>Consumer Rights</a:t>
            </a:r>
            <a:endParaRPr sz="5400">
              <a:latin typeface="Garamond"/>
              <a:ea typeface="Garamond"/>
              <a:cs typeface="Garamond"/>
              <a:sym typeface="Garamond"/>
            </a:endParaRPr>
          </a:p>
        </p:txBody>
      </p:sp>
      <p:sp>
        <p:nvSpPr>
          <p:cNvPr id="644" name="Google Shape;644;p51"/>
          <p:cNvSpPr txBox="1">
            <a:spLocks noGrp="1"/>
          </p:cNvSpPr>
          <p:nvPr>
            <p:ph type="body" idx="1"/>
          </p:nvPr>
        </p:nvSpPr>
        <p:spPr>
          <a:xfrm>
            <a:off x="5667430" y="1239927"/>
            <a:ext cx="5596317" cy="4680583"/>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000"/>
              <a:buChar char="•"/>
            </a:pPr>
            <a:r>
              <a:rPr lang="en-US" sz="3000"/>
              <a:t>Receive a copy of the agency Privacy Notice</a:t>
            </a:r>
            <a:endParaRPr sz="3000"/>
          </a:p>
          <a:p>
            <a:pPr marL="228600" lvl="0" indent="-228600" algn="l" rtl="0">
              <a:lnSpc>
                <a:spcPct val="90000"/>
              </a:lnSpc>
              <a:spcBef>
                <a:spcPts val="1000"/>
              </a:spcBef>
              <a:spcAft>
                <a:spcPts val="0"/>
              </a:spcAft>
              <a:buClr>
                <a:schemeClr val="dk1"/>
              </a:buClr>
              <a:buSzPts val="2000"/>
              <a:buChar char="•"/>
            </a:pPr>
            <a:r>
              <a:rPr lang="en-US" sz="3000"/>
              <a:t>Inspect and copy their case record</a:t>
            </a:r>
            <a:endParaRPr sz="3000"/>
          </a:p>
          <a:p>
            <a:pPr marL="228600" lvl="0" indent="-228600" algn="l" rtl="0">
              <a:lnSpc>
                <a:spcPct val="90000"/>
              </a:lnSpc>
              <a:spcBef>
                <a:spcPts val="1000"/>
              </a:spcBef>
              <a:spcAft>
                <a:spcPts val="0"/>
              </a:spcAft>
              <a:buClr>
                <a:schemeClr val="dk1"/>
              </a:buClr>
              <a:buSzPts val="2000"/>
              <a:buChar char="•"/>
            </a:pPr>
            <a:r>
              <a:rPr lang="en-US" sz="3000"/>
              <a:t>A list of disclosures</a:t>
            </a:r>
            <a:endParaRPr sz="3000"/>
          </a:p>
          <a:p>
            <a:pPr marL="228600" lvl="0" indent="-228600" algn="l" rtl="0">
              <a:lnSpc>
                <a:spcPct val="90000"/>
              </a:lnSpc>
              <a:spcBef>
                <a:spcPts val="1000"/>
              </a:spcBef>
              <a:spcAft>
                <a:spcPts val="0"/>
              </a:spcAft>
              <a:buClr>
                <a:schemeClr val="dk1"/>
              </a:buClr>
              <a:buSzPts val="2000"/>
              <a:buChar char="•"/>
            </a:pPr>
            <a:r>
              <a:rPr lang="en-US" sz="3000"/>
              <a:t>Request restriction on the use or disclosure of information</a:t>
            </a:r>
            <a:endParaRPr sz="3000"/>
          </a:p>
          <a:p>
            <a:pPr marL="228600" lvl="0" indent="-228600" algn="l" rtl="0">
              <a:lnSpc>
                <a:spcPct val="90000"/>
              </a:lnSpc>
              <a:spcBef>
                <a:spcPts val="1000"/>
              </a:spcBef>
              <a:spcAft>
                <a:spcPts val="0"/>
              </a:spcAft>
              <a:buClr>
                <a:schemeClr val="dk1"/>
              </a:buClr>
              <a:buSzPts val="2000"/>
              <a:buChar char="•"/>
            </a:pPr>
            <a:r>
              <a:rPr lang="en-US" sz="3000"/>
              <a:t>Request confidential communication (for example- request not to have the agency send mail to their home address) </a:t>
            </a:r>
            <a:endParaRPr sz="3000"/>
          </a:p>
        </p:txBody>
      </p:sp>
      <p:sp>
        <p:nvSpPr>
          <p:cNvPr id="645" name="Google Shape;645;p5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Garamond"/>
                <a:ea typeface="Garamond"/>
                <a:cs typeface="Garamond"/>
                <a:sym typeface="Garamond"/>
              </a:rPr>
              <a:t>14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pic>
        <p:nvPicPr>
          <p:cNvPr id="650" name="Google Shape;650;p52" descr="The Healthcare Insurance Portability and Accountability Act, also known as HIPAA, was enacted in 1996. Since then, we’ve seen some major HIPAA violations that can cost up to $1.5 million per year.&#10;&#10;This can seem intimidating for your organization, especially if you don’t know how to avoid a violation. Here are the 11 most common HIPAA violations.&#10;&#10;-------------------------------------------------&#10;&#10;Etactics:&#10;&#10;https://www.linkedin.com/company/etactics-inc&#10;https://www.facebook.com/etacticsinc/&#10;&#10;-------------------------------------------------&#10;&#10;#compliance #HIPAA" title="The 11 MOST Common HIPAA Violations">
            <a:hlinkClick r:id="rId3"/>
          </p:cNvPr>
          <p:cNvPicPr preferRelativeResize="0"/>
          <p:nvPr/>
        </p:nvPicPr>
        <p:blipFill rotWithShape="1">
          <a:blip r:embed="rId4">
            <a:alphaModFix/>
          </a:blip>
          <a:srcRect/>
          <a:stretch/>
        </p:blipFill>
        <p:spPr>
          <a:xfrm>
            <a:off x="1399800" y="0"/>
            <a:ext cx="908398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0"/>
        <p:cNvGrpSpPr/>
        <p:nvPr/>
      </p:nvGrpSpPr>
      <p:grpSpPr>
        <a:xfrm>
          <a:off x="0" y="0"/>
          <a:ext cx="0" cy="0"/>
          <a:chOff x="0" y="0"/>
          <a:chExt cx="0" cy="0"/>
        </a:xfrm>
      </p:grpSpPr>
      <p:sp>
        <p:nvSpPr>
          <p:cNvPr id="661" name="Google Shape;661;p54"/>
          <p:cNvSpPr/>
          <p:nvPr/>
        </p:nvSpPr>
        <p:spPr>
          <a:xfrm>
            <a:off x="3048"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662" name="Google Shape;662;p54" descr="Even if you accidentally post a picture that contains protected health information in the background, it’s still a breach.&#10;&#10;Posting videos or pictures of patients is also a breach if you don’t have proper authorized written consent.&#10;&#10;Sharing any stories about patients can violate HIPAA, even if it doesn’t include the patient’s name or if it’s within a private group of people who are permitted to know the information. &#10;&#10;If it includes any information about a patient, don’t post it. It’s necessary that you keep work and personal life separate so that you don’t face charges or lose your job. &#10;&#10;Unfortunately, some healthcare employees still fail to follow HIPAA when it comes to social media.&#10;&#10;-------------------------------------------------&#10;&#10;Learn More:&#10;&#10;https://etactics.com/blog/7-examples-social-media-hipaa-violations&#10;&#10;-------------------------------------------------&#10;&#10;Etactics:&#10;&#10;https://www.linkedin.com/company/etactics-inc&#10;https://www.facebook.com/etacticsinc/&#10;&#10;-------------------------------------------------&#10;&#10;#SocialMedia #HIPAA #PatientPrivacy" title="Six Real-World Examples of Social Media HIPAA Violations">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6"/>
        <p:cNvGrpSpPr/>
        <p:nvPr/>
      </p:nvGrpSpPr>
      <p:grpSpPr>
        <a:xfrm>
          <a:off x="0" y="0"/>
          <a:ext cx="0" cy="0"/>
          <a:chOff x="0" y="0"/>
          <a:chExt cx="0" cy="0"/>
        </a:xfrm>
      </p:grpSpPr>
      <p:sp>
        <p:nvSpPr>
          <p:cNvPr id="667" name="Google Shape;667;p55"/>
          <p:cNvSpPr/>
          <p:nvPr/>
        </p:nvSpPr>
        <p:spPr>
          <a:xfrm>
            <a:off x="3048"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668" name="Google Shape;668;p55" descr="There's no doubt – HIPAA compliance requires diligence. But with penalties reaching $1.5 million, it's crucial for practices to be aware of mistakes that could result in violations and fines.&#10;&#10;Here are 6 common mistakes that could cost your practice and resources for learning how to handle them.&#10;&#10;Learn more: https://bit.ly/2TxuuKi&#10;&#10;&#10;Start your free trial of TherapyNotes™: https://hubs.ly/H0fthQJ0&#10;&#10;If you have any additional questions, please contact our support team at 215-658-4550 or email us at support@therapynotes.com. As always, our support is free and unlimited.&#10;&#10;TherapyNotes.com™ is an online practice management system for behavioral health, featuring robust notes, scheduling, and billing features." title="Avoid HIPAA Violations">
            <a:hlinkClick r:id="rId3"/>
          </p:cNvPr>
          <p:cNvPicPr preferRelativeResize="0"/>
          <p:nvPr/>
        </p:nvPicPr>
        <p:blipFill rotWithShape="1">
          <a:blip r:embed="rId4">
            <a:alphaModFix/>
          </a:blip>
          <a:srcRect/>
          <a:stretch/>
        </p:blipFill>
        <p:spPr>
          <a:xfrm>
            <a:off x="1525525" y="0"/>
            <a:ext cx="9144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2"/>
        <p:cNvGrpSpPr/>
        <p:nvPr/>
      </p:nvGrpSpPr>
      <p:grpSpPr>
        <a:xfrm>
          <a:off x="0" y="0"/>
          <a:ext cx="0" cy="0"/>
          <a:chOff x="0" y="0"/>
          <a:chExt cx="0" cy="0"/>
        </a:xfrm>
      </p:grpSpPr>
      <p:sp>
        <p:nvSpPr>
          <p:cNvPr id="673" name="Google Shape;673;p5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74" name="Google Shape;674;p57"/>
          <p:cNvSpPr txBox="1">
            <a:spLocks noGrp="1"/>
          </p:cNvSpPr>
          <p:nvPr>
            <p:ph type="ctrTitle"/>
          </p:nvPr>
        </p:nvSpPr>
        <p:spPr>
          <a:xfrm>
            <a:off x="2197101" y="735283"/>
            <a:ext cx="4978399" cy="316504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Calibri"/>
              <a:buNone/>
            </a:pPr>
            <a:r>
              <a:rPr lang="en-US"/>
              <a:t>Limited English Proficiency</a:t>
            </a:r>
            <a:endParaRPr sz="7200"/>
          </a:p>
        </p:txBody>
      </p:sp>
      <p:sp>
        <p:nvSpPr>
          <p:cNvPr id="675" name="Google Shape;675;p57"/>
          <p:cNvSpPr txBox="1">
            <a:spLocks noGrp="1"/>
          </p:cNvSpPr>
          <p:nvPr>
            <p:ph type="subTitle" idx="1"/>
          </p:nvPr>
        </p:nvSpPr>
        <p:spPr>
          <a:xfrm>
            <a:off x="2197100" y="5093388"/>
            <a:ext cx="4978399" cy="120350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400"/>
              <a:buNone/>
            </a:pPr>
            <a:r>
              <a:rPr lang="en-US" sz="2220"/>
              <a:t>Information provided by Community Mental Health for Central Michigan (CMHCM) and Bay Arenac Behavioral Health (BABH)</a:t>
            </a:r>
            <a:endParaRPr sz="2220"/>
          </a:p>
        </p:txBody>
      </p:sp>
      <p:pic>
        <p:nvPicPr>
          <p:cNvPr id="676" name="Google Shape;676;p57" descr="Chat"/>
          <p:cNvPicPr preferRelativeResize="0"/>
          <p:nvPr/>
        </p:nvPicPr>
        <p:blipFill rotWithShape="1">
          <a:blip r:embed="rId3">
            <a:alphaModFix/>
          </a:blip>
          <a:srcRect/>
          <a:stretch/>
        </p:blipFill>
        <p:spPr>
          <a:xfrm>
            <a:off x="717549" y="2776619"/>
            <a:ext cx="1289051" cy="1289051"/>
          </a:xfrm>
          <a:prstGeom prst="rect">
            <a:avLst/>
          </a:prstGeom>
          <a:noFill/>
          <a:ln>
            <a:noFill/>
          </a:ln>
        </p:spPr>
      </p:pic>
      <p:pic>
        <p:nvPicPr>
          <p:cNvPr id="677" name="Google Shape;677;p57"/>
          <p:cNvPicPr preferRelativeResize="0"/>
          <p:nvPr/>
        </p:nvPicPr>
        <p:blipFill rotWithShape="1">
          <a:blip r:embed="rId3">
            <a:alphaModFix amt="15000"/>
          </a:blip>
          <a:srcRect/>
          <a:stretch/>
        </p:blipFill>
        <p:spPr>
          <a:xfrm>
            <a:off x="6607815" y="716407"/>
            <a:ext cx="5411343" cy="5411343"/>
          </a:xfrm>
          <a:prstGeom prst="rect">
            <a:avLst/>
          </a:prstGeom>
          <a:noFill/>
          <a:ln>
            <a:noFill/>
          </a:ln>
        </p:spPr>
      </p:pic>
      <p:sp>
        <p:nvSpPr>
          <p:cNvPr id="678" name="Google Shape;678;p5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682"/>
        <p:cNvGrpSpPr/>
        <p:nvPr/>
      </p:nvGrpSpPr>
      <p:grpSpPr>
        <a:xfrm>
          <a:off x="0" y="0"/>
          <a:ext cx="0" cy="0"/>
          <a:chOff x="0" y="0"/>
          <a:chExt cx="0" cy="0"/>
        </a:xfrm>
      </p:grpSpPr>
      <p:sp>
        <p:nvSpPr>
          <p:cNvPr id="683" name="Google Shape;683;p59"/>
          <p:cNvSpPr txBox="1">
            <a:spLocks noGrp="1"/>
          </p:cNvSpPr>
          <p:nvPr>
            <p:ph type="title"/>
          </p:nvPr>
        </p:nvSpPr>
        <p:spPr>
          <a:xfrm>
            <a:off x="804673" y="1445494"/>
            <a:ext cx="3616856" cy="43765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Calibri"/>
              <a:buNone/>
            </a:pPr>
            <a:r>
              <a:rPr lang="en-US" sz="6000"/>
              <a:t>Limited English Proficiency (LEP)</a:t>
            </a:r>
            <a:endParaRPr sz="5400"/>
          </a:p>
        </p:txBody>
      </p:sp>
      <p:sp>
        <p:nvSpPr>
          <p:cNvPr id="684" name="Google Shape;684;p59"/>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85" name="Google Shape;685;p59"/>
          <p:cNvSpPr/>
          <p:nvPr/>
        </p:nvSpPr>
        <p:spPr>
          <a:xfrm>
            <a:off x="5189558" y="0"/>
            <a:ext cx="6999394"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86" name="Google Shape;686;p59"/>
          <p:cNvSpPr txBox="1">
            <a:spLocks noGrp="1"/>
          </p:cNvSpPr>
          <p:nvPr>
            <p:ph type="body" idx="1"/>
          </p:nvPr>
        </p:nvSpPr>
        <p:spPr>
          <a:xfrm>
            <a:off x="5938338" y="1193292"/>
            <a:ext cx="5501834" cy="4471416"/>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200"/>
              <a:buChar char="•"/>
            </a:pPr>
            <a:r>
              <a:rPr lang="en-US" sz="3000">
                <a:solidFill>
                  <a:schemeClr val="dk1"/>
                </a:solidFill>
              </a:rPr>
              <a:t>LEP: </a:t>
            </a:r>
            <a:r>
              <a:rPr lang="en-US" sz="3000">
                <a:solidFill>
                  <a:schemeClr val="dk1"/>
                </a:solidFill>
                <a:latin typeface="Garamond"/>
                <a:ea typeface="Garamond"/>
                <a:cs typeface="Garamond"/>
                <a:sym typeface="Garamond"/>
              </a:rPr>
              <a:t>individual’s inability to speak, read, write or understand English at a level that permits effective interaction with </a:t>
            </a:r>
            <a:r>
              <a:rPr lang="en-US" sz="3000">
                <a:solidFill>
                  <a:schemeClr val="dk1"/>
                </a:solidFill>
              </a:rPr>
              <a:t>h</a:t>
            </a:r>
            <a:r>
              <a:rPr lang="en-US" sz="3000">
                <a:solidFill>
                  <a:schemeClr val="dk1"/>
                </a:solidFill>
                <a:latin typeface="Garamond"/>
                <a:ea typeface="Garamond"/>
                <a:cs typeface="Garamond"/>
                <a:sym typeface="Garamond"/>
              </a:rPr>
              <a:t>ealthcare providers. </a:t>
            </a:r>
            <a:endParaRPr sz="3000">
              <a:latin typeface="Garamond"/>
              <a:ea typeface="Garamond"/>
              <a:cs typeface="Garamond"/>
              <a:sym typeface="Garamond"/>
            </a:endParaRPr>
          </a:p>
          <a:p>
            <a:pPr marL="228600" lvl="0" indent="-228600" algn="l" rtl="0">
              <a:lnSpc>
                <a:spcPct val="90000"/>
              </a:lnSpc>
              <a:spcBef>
                <a:spcPts val="1000"/>
              </a:spcBef>
              <a:spcAft>
                <a:spcPts val="0"/>
              </a:spcAft>
              <a:buClr>
                <a:schemeClr val="dk1"/>
              </a:buClr>
              <a:buSzPts val="2200"/>
              <a:buChar char="•"/>
            </a:pPr>
            <a:r>
              <a:rPr lang="en-US" sz="3000">
                <a:solidFill>
                  <a:schemeClr val="dk1"/>
                </a:solidFill>
              </a:rPr>
              <a:t>Need to recognize and accommodate language limitations </a:t>
            </a:r>
            <a:endParaRPr sz="3000"/>
          </a:p>
          <a:p>
            <a:pPr marL="228600" lvl="0" indent="-228600" algn="l" rtl="0">
              <a:lnSpc>
                <a:spcPct val="90000"/>
              </a:lnSpc>
              <a:spcBef>
                <a:spcPts val="1000"/>
              </a:spcBef>
              <a:spcAft>
                <a:spcPts val="0"/>
              </a:spcAft>
              <a:buClr>
                <a:schemeClr val="dk1"/>
              </a:buClr>
              <a:buSzPts val="2200"/>
              <a:buChar char="•"/>
            </a:pPr>
            <a:r>
              <a:rPr lang="en-US" sz="3000">
                <a:solidFill>
                  <a:schemeClr val="dk1"/>
                </a:solidFill>
              </a:rPr>
              <a:t>Must be willing and prepared to help them obtain needed treatment and support.  </a:t>
            </a:r>
            <a:endParaRPr sz="3000"/>
          </a:p>
        </p:txBody>
      </p:sp>
      <p:sp>
        <p:nvSpPr>
          <p:cNvPr id="687" name="Google Shape;687;p5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20</a:t>
            </a:r>
            <a:endParaRPr sz="1200" b="0" i="0" u="none" strike="noStrike" cap="none">
              <a:solidFill>
                <a:srgbClr val="000000"/>
              </a:solidFill>
              <a:latin typeface="Garamond"/>
              <a:ea typeface="Garamond"/>
              <a:cs typeface="Garamond"/>
              <a:sym typeface="Garamond"/>
            </a:endParaRPr>
          </a:p>
        </p:txBody>
      </p:sp>
      <p:pic>
        <p:nvPicPr>
          <p:cNvPr id="693" name="Google Shape;693;p99" descr="Client:  U.S. Department of Justice &#10;Educational video titled Breaking Down the Barriers:  Translating Limited English Proficiency Policy into Practice  that informs and educates recipients and beneficiaries and community organizations which receive federal funding about Title VI obligations to provide meaningful access to people who have Limited English Proficiency.  The video is produced in English, Spanish, Korean, Traditional Chinese and Vietnamese and is closed captioned.  Videos distributed to federal government agencies throughout the country to be used for training purposes." title="Breaking Down the Barriers:  Translating Limited English Proficiency Policy into Practice">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7"/>
        <p:cNvGrpSpPr/>
        <p:nvPr/>
      </p:nvGrpSpPr>
      <p:grpSpPr>
        <a:xfrm>
          <a:off x="0" y="0"/>
          <a:ext cx="0" cy="0"/>
          <a:chOff x="0" y="0"/>
          <a:chExt cx="0" cy="0"/>
        </a:xfrm>
      </p:grpSpPr>
      <p:sp>
        <p:nvSpPr>
          <p:cNvPr id="698" name="Google Shape;698;p6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699" name="Google Shape;699;p6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00" name="Google Shape;700;p61"/>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01" name="Google Shape;701;p61"/>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600"/>
              <a:buFont typeface="Calibri"/>
              <a:buNone/>
            </a:pPr>
            <a:r>
              <a:rPr lang="en-US" sz="6600"/>
              <a:t>The Legal Basis</a:t>
            </a:r>
            <a:endParaRPr/>
          </a:p>
        </p:txBody>
      </p:sp>
      <p:cxnSp>
        <p:nvCxnSpPr>
          <p:cNvPr id="702" name="Google Shape;702;p61"/>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703" name="Google Shape;703;p61"/>
          <p:cNvSpPr txBox="1">
            <a:spLocks noGrp="1"/>
          </p:cNvSpPr>
          <p:nvPr>
            <p:ph type="body" idx="1"/>
          </p:nvPr>
        </p:nvSpPr>
        <p:spPr>
          <a:xfrm>
            <a:off x="5233288" y="1690980"/>
            <a:ext cx="4976555" cy="356026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200"/>
              <a:buChar char="•"/>
            </a:pPr>
            <a:r>
              <a:rPr lang="en-US" sz="3000"/>
              <a:t>LEP compliance is our legal obligation; a combination of existing laws, sets of regulations and court decisions.</a:t>
            </a:r>
            <a:endParaRPr sz="3000"/>
          </a:p>
          <a:p>
            <a:pPr marL="228600" lvl="0" indent="-228600" algn="l" rtl="0">
              <a:lnSpc>
                <a:spcPct val="90000"/>
              </a:lnSpc>
              <a:spcBef>
                <a:spcPts val="1000"/>
              </a:spcBef>
              <a:spcAft>
                <a:spcPts val="0"/>
              </a:spcAft>
              <a:buClr>
                <a:schemeClr val="dk1"/>
              </a:buClr>
              <a:buSzPts val="2200"/>
              <a:buChar char="•"/>
            </a:pPr>
            <a:r>
              <a:rPr lang="en-US" sz="3000"/>
              <a:t>The United States does not have an official language. English is the most common, but not the legal standard.  </a:t>
            </a:r>
            <a:endParaRPr sz="3000"/>
          </a:p>
        </p:txBody>
      </p:sp>
      <p:sp>
        <p:nvSpPr>
          <p:cNvPr id="704" name="Google Shape;704;p6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5"/>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229" name="Google Shape;229;p5"/>
          <p:cNvGrpSpPr/>
          <p:nvPr/>
        </p:nvGrpSpPr>
        <p:grpSpPr>
          <a:xfrm>
            <a:off x="74300" y="2385102"/>
            <a:ext cx="574091" cy="2087796"/>
            <a:chOff x="209668" y="2857422"/>
            <a:chExt cx="463662" cy="2087796"/>
          </a:xfrm>
        </p:grpSpPr>
        <p:sp>
          <p:nvSpPr>
            <p:cNvPr id="230" name="Google Shape;230;p5"/>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231" name="Google Shape;231;p5"/>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232" name="Google Shape;232;p5"/>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33" name="Google Shape;233;p5"/>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34" name="Google Shape;234;p5"/>
          <p:cNvSpPr txBox="1">
            <a:spLocks noGrp="1"/>
          </p:cNvSpPr>
          <p:nvPr>
            <p:ph type="title"/>
          </p:nvPr>
        </p:nvSpPr>
        <p:spPr>
          <a:xfrm>
            <a:off x="1153618" y="1239927"/>
            <a:ext cx="4008586" cy="46805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The Mental Health Code</a:t>
            </a:r>
            <a:endParaRPr sz="6000">
              <a:latin typeface="Garamond"/>
              <a:ea typeface="Garamond"/>
              <a:cs typeface="Garamond"/>
              <a:sym typeface="Garamond"/>
            </a:endParaRPr>
          </a:p>
        </p:txBody>
      </p:sp>
      <p:sp>
        <p:nvSpPr>
          <p:cNvPr id="235" name="Google Shape;235;p5"/>
          <p:cNvSpPr txBox="1">
            <a:spLocks noGrp="1"/>
          </p:cNvSpPr>
          <p:nvPr>
            <p:ph type="body" idx="1"/>
          </p:nvPr>
        </p:nvSpPr>
        <p:spPr>
          <a:xfrm>
            <a:off x="6291923" y="1239927"/>
            <a:ext cx="4971824" cy="4680583"/>
          </a:xfrm>
          <a:prstGeom prst="rect">
            <a:avLst/>
          </a:prstGeom>
          <a:noFill/>
          <a:ln>
            <a:noFill/>
          </a:ln>
        </p:spPr>
        <p:txBody>
          <a:bodyPr spcFirstLastPara="1" wrap="square" lIns="91425" tIns="45700" rIns="91425" bIns="45700" anchor="ctr" anchorCtr="0">
            <a:normAutofit/>
          </a:bodyPr>
          <a:lstStyle/>
          <a:p>
            <a:pPr marL="609585" lvl="0" indent="-228600" algn="l" rtl="0">
              <a:lnSpc>
                <a:spcPct val="80000"/>
              </a:lnSpc>
              <a:spcBef>
                <a:spcPts val="2133"/>
              </a:spcBef>
              <a:spcAft>
                <a:spcPts val="0"/>
              </a:spcAft>
              <a:buClr>
                <a:schemeClr val="dk1"/>
              </a:buClr>
              <a:buSzPts val="1200"/>
              <a:buFont typeface="Arial"/>
              <a:buChar char="•"/>
            </a:pPr>
            <a:r>
              <a:rPr lang="en-US" sz="3600">
                <a:latin typeface="Garamond"/>
                <a:ea typeface="Garamond"/>
                <a:cs typeface="Garamond"/>
                <a:sym typeface="Garamond"/>
              </a:rPr>
              <a:t>Communication</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Property</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Money</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Freedom of movement</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Confidentiality</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Consent</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Dignity and Respect</a:t>
            </a:r>
            <a:endParaRPr>
              <a:latin typeface="Garamond"/>
              <a:ea typeface="Garamond"/>
              <a:cs typeface="Garamond"/>
              <a:sym typeface="Garamond"/>
            </a:endParaRPr>
          </a:p>
          <a:p>
            <a:pPr marL="609585" lvl="0" indent="-228600" algn="l" rtl="0">
              <a:lnSpc>
                <a:spcPct val="80000"/>
              </a:lnSpc>
              <a:spcBef>
                <a:spcPts val="0"/>
              </a:spcBef>
              <a:spcAft>
                <a:spcPts val="0"/>
              </a:spcAft>
              <a:buClr>
                <a:schemeClr val="dk1"/>
              </a:buClr>
              <a:buSzPts val="1200"/>
              <a:buFont typeface="Arial"/>
              <a:buChar char="•"/>
            </a:pPr>
            <a:r>
              <a:rPr lang="en-US" sz="3600">
                <a:latin typeface="Garamond"/>
                <a:ea typeface="Garamond"/>
                <a:cs typeface="Garamond"/>
                <a:sym typeface="Garamond"/>
              </a:rPr>
              <a:t>Legal</a:t>
            </a:r>
            <a:endParaRPr>
              <a:latin typeface="Garamond"/>
              <a:ea typeface="Garamond"/>
              <a:cs typeface="Garamond"/>
              <a:sym typeface="Garamond"/>
            </a:endParaRPr>
          </a:p>
          <a:p>
            <a:pPr marL="0" lvl="0" indent="82550" algn="l" rtl="0">
              <a:lnSpc>
                <a:spcPct val="80000"/>
              </a:lnSpc>
              <a:spcBef>
                <a:spcPts val="2133"/>
              </a:spcBef>
              <a:spcAft>
                <a:spcPts val="2133"/>
              </a:spcAft>
              <a:buClr>
                <a:schemeClr val="dk1"/>
              </a:buClr>
              <a:buSzPts val="1300"/>
              <a:buFont typeface="Arial"/>
              <a:buNone/>
            </a:pPr>
            <a:endParaRPr sz="2000">
              <a:latin typeface="Garamond"/>
              <a:ea typeface="Garamond"/>
              <a:cs typeface="Garamond"/>
              <a:sym typeface="Garamond"/>
            </a:endParaRPr>
          </a:p>
        </p:txBody>
      </p:sp>
      <p:sp>
        <p:nvSpPr>
          <p:cNvPr id="236" name="Google Shape;236;p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5</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8"/>
        <p:cNvGrpSpPr/>
        <p:nvPr/>
      </p:nvGrpSpPr>
      <p:grpSpPr>
        <a:xfrm>
          <a:off x="0" y="0"/>
          <a:ext cx="0" cy="0"/>
          <a:chOff x="0" y="0"/>
          <a:chExt cx="0" cy="0"/>
        </a:xfrm>
      </p:grpSpPr>
      <p:sp>
        <p:nvSpPr>
          <p:cNvPr id="709" name="Google Shape;709;p10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pic>
        <p:nvPicPr>
          <p:cNvPr id="710" name="Google Shape;710;p104" descr="Title  VI  Civil Rights LEP Limited English Proficient" title="Title VI Civil Rights LEP Limited English Proficient">
            <a:hlinkClick r:id="rId3"/>
          </p:cNvPr>
          <p:cNvPicPr preferRelativeResize="0"/>
          <p:nvPr/>
        </p:nvPicPr>
        <p:blipFill rotWithShape="1">
          <a:blip r:embed="rId4">
            <a:alphaModFix/>
          </a:blip>
          <a:srcRect/>
          <a:stretch/>
        </p:blipFill>
        <p:spPr>
          <a:xfrm>
            <a:off x="1524000" y="0"/>
            <a:ext cx="9144008" cy="6858000"/>
          </a:xfrm>
          <a:prstGeom prst="rect">
            <a:avLst/>
          </a:prstGeom>
          <a:noFill/>
          <a:ln>
            <a:noFill/>
          </a:ln>
        </p:spPr>
      </p:pic>
      <p:sp>
        <p:nvSpPr>
          <p:cNvPr id="711" name="Google Shape;711;p10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6"/>
        <p:cNvGrpSpPr/>
        <p:nvPr/>
      </p:nvGrpSpPr>
      <p:grpSpPr>
        <a:xfrm>
          <a:off x="0" y="0"/>
          <a:ext cx="0" cy="0"/>
          <a:chOff x="0" y="0"/>
          <a:chExt cx="0" cy="0"/>
        </a:xfrm>
      </p:grpSpPr>
      <p:sp>
        <p:nvSpPr>
          <p:cNvPr id="717" name="Google Shape;717;p12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718" name="Google Shape;718;p121"/>
          <p:cNvPicPr preferRelativeResize="0"/>
          <p:nvPr/>
        </p:nvPicPr>
        <p:blipFill rotWithShape="1">
          <a:blip r:embed="rId3">
            <a:alphaModFix/>
          </a:blip>
          <a:srcRect/>
          <a:stretch/>
        </p:blipFill>
        <p:spPr>
          <a:xfrm>
            <a:off x="0" y="563136"/>
            <a:ext cx="12196756" cy="5731727"/>
          </a:xfrm>
          <a:prstGeom prst="rect">
            <a:avLst/>
          </a:prstGeom>
          <a:noFill/>
          <a:ln>
            <a:noFill/>
          </a:ln>
        </p:spPr>
      </p:pic>
      <p:sp>
        <p:nvSpPr>
          <p:cNvPr id="719" name="Google Shape;719;p12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3"/>
        <p:cNvGrpSpPr/>
        <p:nvPr/>
      </p:nvGrpSpPr>
      <p:grpSpPr>
        <a:xfrm>
          <a:off x="0" y="0"/>
          <a:ext cx="0" cy="0"/>
          <a:chOff x="0" y="0"/>
          <a:chExt cx="0" cy="0"/>
        </a:xfrm>
      </p:grpSpPr>
      <p:sp>
        <p:nvSpPr>
          <p:cNvPr id="724" name="Google Shape;724;p6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25" name="Google Shape;725;p64"/>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26" name="Google Shape;726;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6000"/>
              <a:t>Provider Obligations</a:t>
            </a:r>
            <a:endParaRPr sz="6000"/>
          </a:p>
        </p:txBody>
      </p:sp>
      <p:sp>
        <p:nvSpPr>
          <p:cNvPr id="727" name="Google Shape;727;p64"/>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28" name="Google Shape;728;p64"/>
          <p:cNvSpPr txBox="1">
            <a:spLocks noGrp="1"/>
          </p:cNvSpPr>
          <p:nvPr>
            <p:ph type="body" idx="1"/>
          </p:nvPr>
        </p:nvSpPr>
        <p:spPr>
          <a:xfrm>
            <a:off x="1411239" y="1516829"/>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3000"/>
              <a:t>Examine practices to assure no unintended barriers.</a:t>
            </a:r>
            <a:endParaRPr sz="3000"/>
          </a:p>
          <a:p>
            <a:pPr marL="228600" lvl="0" indent="-228600" algn="l" rtl="0">
              <a:lnSpc>
                <a:spcPct val="90000"/>
              </a:lnSpc>
              <a:spcBef>
                <a:spcPts val="1000"/>
              </a:spcBef>
              <a:spcAft>
                <a:spcPts val="0"/>
              </a:spcAft>
              <a:buClr>
                <a:schemeClr val="dk1"/>
              </a:buClr>
              <a:buSzPts val="2200"/>
              <a:buChar char="•"/>
            </a:pPr>
            <a:r>
              <a:rPr lang="en-US" sz="3000"/>
              <a:t>Provide language assistance, at no cost to the individual.</a:t>
            </a:r>
            <a:endParaRPr sz="3000"/>
          </a:p>
          <a:p>
            <a:pPr marL="228600" lvl="0" indent="-228600" algn="l" rtl="0">
              <a:lnSpc>
                <a:spcPct val="90000"/>
              </a:lnSpc>
              <a:spcBef>
                <a:spcPts val="1000"/>
              </a:spcBef>
              <a:spcAft>
                <a:spcPts val="0"/>
              </a:spcAft>
              <a:buClr>
                <a:schemeClr val="dk1"/>
              </a:buClr>
              <a:buSzPts val="2200"/>
              <a:buChar char="•"/>
            </a:pPr>
            <a:r>
              <a:rPr lang="en-US" sz="3000"/>
              <a:t>Provide qualified interpreters who are competent in mental health terminology and committed to confidentiality.</a:t>
            </a:r>
            <a:endParaRPr sz="3000"/>
          </a:p>
          <a:p>
            <a:pPr marL="228600" lvl="0" indent="-228600" algn="l" rtl="0">
              <a:lnSpc>
                <a:spcPct val="90000"/>
              </a:lnSpc>
              <a:spcBef>
                <a:spcPts val="1000"/>
              </a:spcBef>
              <a:spcAft>
                <a:spcPts val="0"/>
              </a:spcAft>
              <a:buClr>
                <a:schemeClr val="dk1"/>
              </a:buClr>
              <a:buSzPts val="2200"/>
              <a:buChar char="•"/>
            </a:pPr>
            <a:r>
              <a:rPr lang="en-US" sz="3000"/>
              <a:t>Have a plan that includes who we can contact for help with LEP consumers.</a:t>
            </a:r>
            <a:endParaRPr sz="3000"/>
          </a:p>
          <a:p>
            <a:pPr marL="228600" lvl="0" indent="-228600" algn="l" rtl="0">
              <a:lnSpc>
                <a:spcPct val="90000"/>
              </a:lnSpc>
              <a:spcBef>
                <a:spcPts val="1000"/>
              </a:spcBef>
              <a:spcAft>
                <a:spcPts val="0"/>
              </a:spcAft>
              <a:buClr>
                <a:schemeClr val="dk1"/>
              </a:buClr>
              <a:buSzPts val="2200"/>
              <a:buChar char="•"/>
            </a:pPr>
            <a:r>
              <a:rPr lang="en-US" sz="3000"/>
              <a:t>We must not allow minors, other consumers, or consumer’s family members or friends to act as interpreters (only in emergency). If consumer chooses a family member or friend it must be documented.</a:t>
            </a:r>
            <a:endParaRPr sz="3000"/>
          </a:p>
        </p:txBody>
      </p:sp>
      <p:sp>
        <p:nvSpPr>
          <p:cNvPr id="729" name="Google Shape;729;p6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18</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3"/>
        <p:cNvGrpSpPr/>
        <p:nvPr/>
      </p:nvGrpSpPr>
      <p:grpSpPr>
        <a:xfrm>
          <a:off x="0" y="0"/>
          <a:ext cx="0" cy="0"/>
          <a:chOff x="0" y="0"/>
          <a:chExt cx="0" cy="0"/>
        </a:xfrm>
      </p:grpSpPr>
      <p:sp>
        <p:nvSpPr>
          <p:cNvPr id="734" name="Google Shape;734;p6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35" name="Google Shape;735;p65"/>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36" name="Google Shape;736;p65"/>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37" name="Google Shape;737;p65"/>
          <p:cNvSpPr/>
          <p:nvPr/>
        </p:nvSpPr>
        <p:spPr>
          <a:xfrm>
            <a:off x="2815929" y="148929"/>
            <a:ext cx="6560142" cy="65601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38" name="Google Shape;738;p65"/>
          <p:cNvSpPr txBox="1">
            <a:spLocks noGrp="1"/>
          </p:cNvSpPr>
          <p:nvPr>
            <p:ph type="ctrTitle"/>
          </p:nvPr>
        </p:nvSpPr>
        <p:spPr>
          <a:xfrm>
            <a:off x="3315031" y="2157543"/>
            <a:ext cx="5561938" cy="251351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r>
              <a:rPr lang="en-US"/>
              <a:t>Cultural Competence and Diversity </a:t>
            </a:r>
            <a:endParaRPr>
              <a:latin typeface="Garamond"/>
              <a:ea typeface="Garamond"/>
              <a:cs typeface="Garamond"/>
              <a:sym typeface="Garamond"/>
            </a:endParaRPr>
          </a:p>
        </p:txBody>
      </p:sp>
      <p:sp>
        <p:nvSpPr>
          <p:cNvPr id="739" name="Google Shape;739;p65"/>
          <p:cNvSpPr/>
          <p:nvPr/>
        </p:nvSpPr>
        <p:spPr>
          <a:xfrm rot="-1577571" flipH="1">
            <a:off x="2494118" y="6170"/>
            <a:ext cx="6816262" cy="6816262"/>
          </a:xfrm>
          <a:prstGeom prst="arc">
            <a:avLst>
              <a:gd name="adj1" fmla="val 16200000"/>
              <a:gd name="adj2" fmla="val 20093138"/>
            </a:avLst>
          </a:prstGeom>
          <a:noFill/>
          <a:ln w="127000" cap="rnd" cmpd="sng">
            <a:solidFill>
              <a:schemeClr val="accent4">
                <a:alpha val="9294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40" name="Google Shape;740;p65"/>
          <p:cNvSpPr/>
          <p:nvPr/>
        </p:nvSpPr>
        <p:spPr>
          <a:xfrm>
            <a:off x="8200995" y="5310973"/>
            <a:ext cx="705948" cy="68679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41" name="Google Shape;741;p6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1"/>
        <p:cNvGrpSpPr/>
        <p:nvPr/>
      </p:nvGrpSpPr>
      <p:grpSpPr>
        <a:xfrm>
          <a:off x="0" y="0"/>
          <a:ext cx="0" cy="0"/>
          <a:chOff x="0" y="0"/>
          <a:chExt cx="0" cy="0"/>
        </a:xfrm>
      </p:grpSpPr>
      <p:sp>
        <p:nvSpPr>
          <p:cNvPr id="752" name="Google Shape;752;p194"/>
          <p:cNvSpPr/>
          <p:nvPr/>
        </p:nvSpPr>
        <p:spPr>
          <a:xfrm>
            <a:off x="475488" y="0"/>
            <a:ext cx="10910292"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753" name="Google Shape;753;p19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54" name="Google Shape;754;p194"/>
          <p:cNvSpPr txBox="1">
            <a:spLocks noGrp="1"/>
          </p:cNvSpPr>
          <p:nvPr>
            <p:ph type="ctrTitle"/>
          </p:nvPr>
        </p:nvSpPr>
        <p:spPr>
          <a:xfrm>
            <a:off x="3043403" y="3429000"/>
            <a:ext cx="6105194" cy="186635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4400">
                <a:solidFill>
                  <a:srgbClr val="FFFFFF"/>
                </a:solidFill>
              </a:rPr>
              <a:t>The characteristics and knowledge of a particular group of people, encompassing language, religion, cuisine, social habits,</a:t>
            </a:r>
            <a:r>
              <a:rPr lang="en-US" sz="4400" cap="none">
                <a:solidFill>
                  <a:srgbClr val="FFFFFF"/>
                </a:solidFill>
              </a:rPr>
              <a:t> </a:t>
            </a:r>
            <a:r>
              <a:rPr lang="en-US" sz="4400">
                <a:solidFill>
                  <a:srgbClr val="FFFFFF"/>
                </a:solidFill>
              </a:rPr>
              <a:t>music and arts.</a:t>
            </a:r>
            <a:endParaRPr sz="4400"/>
          </a:p>
        </p:txBody>
      </p:sp>
      <p:sp>
        <p:nvSpPr>
          <p:cNvPr id="755" name="Google Shape;755;p19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9"/>
        <p:cNvGrpSpPr/>
        <p:nvPr/>
      </p:nvGrpSpPr>
      <p:grpSpPr>
        <a:xfrm>
          <a:off x="0" y="0"/>
          <a:ext cx="0" cy="0"/>
          <a:chOff x="0" y="0"/>
          <a:chExt cx="0" cy="0"/>
        </a:xfrm>
      </p:grpSpPr>
      <p:sp>
        <p:nvSpPr>
          <p:cNvPr id="760" name="Google Shape;760;p6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61" name="Google Shape;761;p6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62" name="Google Shape;762;p66"/>
          <p:cNvSpPr txBox="1">
            <a:spLocks noGrp="1"/>
          </p:cNvSpPr>
          <p:nvPr>
            <p:ph type="body" idx="1"/>
          </p:nvPr>
        </p:nvSpPr>
        <p:spPr>
          <a:xfrm>
            <a:off x="1535690" y="1711127"/>
            <a:ext cx="9120620" cy="3435746"/>
          </a:xfrm>
          <a:prstGeom prst="rect">
            <a:avLst/>
          </a:prstGeom>
          <a:noFill/>
          <a:ln>
            <a:noFill/>
          </a:ln>
        </p:spPr>
        <p:txBody>
          <a:bodyPr spcFirstLastPara="1" wrap="square" lIns="91425" tIns="45700" rIns="91425" bIns="45700" anchor="ctr" anchorCtr="0">
            <a:noAutofit/>
          </a:bodyPr>
          <a:lstStyle/>
          <a:p>
            <a:pPr marL="0" lvl="0" indent="0" algn="l" rtl="0">
              <a:lnSpc>
                <a:spcPct val="130000"/>
              </a:lnSpc>
              <a:spcBef>
                <a:spcPts val="1600"/>
              </a:spcBef>
              <a:spcAft>
                <a:spcPts val="0"/>
              </a:spcAft>
              <a:buClr>
                <a:srgbClr val="333333"/>
              </a:buClr>
              <a:buSzPts val="1800"/>
              <a:buNone/>
            </a:pPr>
            <a:r>
              <a:rPr lang="en-US" sz="3000" dirty="0">
                <a:solidFill>
                  <a:srgbClr val="333333"/>
                </a:solidFill>
                <a:highlight>
                  <a:srgbClr val="FFFFFF"/>
                </a:highlight>
              </a:rPr>
              <a:t>"Culture encompasses religion, food, what we wear, how we wear it, our </a:t>
            </a:r>
            <a:r>
              <a:rPr lang="en-US" sz="3000" dirty="0">
                <a:solidFill>
                  <a:srgbClr val="026CA2"/>
                </a:solidFill>
                <a:highlight>
                  <a:srgbClr val="FFFFFF"/>
                </a:highlight>
                <a:uFill>
                  <a:noFill/>
                </a:uFill>
                <a:hlinkClick r:id="rId3">
                  <a:extLst>
                    <a:ext uri="{A12FA001-AC4F-418D-AE19-62706E023703}">
                      <ahyp:hlinkClr xmlns:ahyp="http://schemas.microsoft.com/office/drawing/2018/hyperlinkcolor" val="tx"/>
                    </a:ext>
                  </a:extLst>
                </a:hlinkClick>
              </a:rPr>
              <a:t>language</a:t>
            </a:r>
            <a:r>
              <a:rPr lang="en-US" sz="3000" dirty="0">
                <a:solidFill>
                  <a:srgbClr val="333333"/>
                </a:solidFill>
                <a:highlight>
                  <a:srgbClr val="FFFFFF"/>
                </a:highlight>
              </a:rPr>
              <a:t>, marriage, music, what we believe is right or wrong, how we sit at the table, how we greet visitors, how we behave with loved ones, and a million other things," </a:t>
            </a:r>
            <a:endParaRPr sz="3000" dirty="0"/>
          </a:p>
          <a:p>
            <a:pPr marL="0" lvl="0" indent="0" algn="l" rtl="0">
              <a:lnSpc>
                <a:spcPct val="130000"/>
              </a:lnSpc>
              <a:spcBef>
                <a:spcPts val="1600"/>
              </a:spcBef>
              <a:spcAft>
                <a:spcPts val="0"/>
              </a:spcAft>
              <a:buClr>
                <a:srgbClr val="333333"/>
              </a:buClr>
              <a:buSzPts val="1800"/>
              <a:buNone/>
            </a:pPr>
            <a:r>
              <a:rPr lang="en-US" sz="3000" dirty="0">
                <a:solidFill>
                  <a:srgbClr val="333333"/>
                </a:solidFill>
                <a:highlight>
                  <a:srgbClr val="FFFFFF"/>
                </a:highlight>
              </a:rPr>
              <a:t>	- Cristina De Rossi, anthropologist</a:t>
            </a:r>
            <a:endParaRPr sz="3000" dirty="0"/>
          </a:p>
        </p:txBody>
      </p:sp>
      <p:sp>
        <p:nvSpPr>
          <p:cNvPr id="763" name="Google Shape;763;p6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768" name="Google Shape;768;p6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69" name="Google Shape;769;p6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70" name="Google Shape;770;p67"/>
          <p:cNvSpPr txBox="1">
            <a:spLocks noGrp="1"/>
          </p:cNvSpPr>
          <p:nvPr>
            <p:ph type="title"/>
          </p:nvPr>
        </p:nvSpPr>
        <p:spPr>
          <a:xfrm>
            <a:off x="838201" y="1153571"/>
            <a:ext cx="3301902"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6000">
                <a:solidFill>
                  <a:schemeClr val="lt1"/>
                </a:solidFill>
              </a:rPr>
              <a:t>Diversity</a:t>
            </a:r>
            <a:endParaRPr sz="6000">
              <a:solidFill>
                <a:schemeClr val="lt1"/>
              </a:solidFill>
            </a:endParaRPr>
          </a:p>
        </p:txBody>
      </p:sp>
      <p:sp>
        <p:nvSpPr>
          <p:cNvPr id="771" name="Google Shape;771;p6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72" name="Google Shape;772;p67"/>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457200" lvl="0" indent="-342900" algn="l" rtl="0">
              <a:lnSpc>
                <a:spcPct val="115000"/>
              </a:lnSpc>
              <a:spcBef>
                <a:spcPts val="0"/>
              </a:spcBef>
              <a:spcAft>
                <a:spcPts val="0"/>
              </a:spcAft>
              <a:buClr>
                <a:schemeClr val="dk1"/>
              </a:buClr>
              <a:buSzPts val="1800"/>
              <a:buChar char="●"/>
            </a:pPr>
            <a:r>
              <a:rPr lang="en-US" sz="3000"/>
              <a:t>Gender</a:t>
            </a:r>
            <a:endParaRPr sz="3000"/>
          </a:p>
          <a:p>
            <a:pPr marL="457200" lvl="0" indent="-342900" algn="l" rtl="0">
              <a:lnSpc>
                <a:spcPct val="115000"/>
              </a:lnSpc>
              <a:spcBef>
                <a:spcPts val="0"/>
              </a:spcBef>
              <a:spcAft>
                <a:spcPts val="0"/>
              </a:spcAft>
              <a:buClr>
                <a:schemeClr val="dk1"/>
              </a:buClr>
              <a:buSzPts val="1800"/>
              <a:buChar char="●"/>
            </a:pPr>
            <a:r>
              <a:rPr lang="en-US" sz="3000"/>
              <a:t>Race</a:t>
            </a:r>
            <a:endParaRPr sz="3000"/>
          </a:p>
          <a:p>
            <a:pPr marL="457200" lvl="0" indent="-342900" algn="l" rtl="0">
              <a:lnSpc>
                <a:spcPct val="115000"/>
              </a:lnSpc>
              <a:spcBef>
                <a:spcPts val="0"/>
              </a:spcBef>
              <a:spcAft>
                <a:spcPts val="0"/>
              </a:spcAft>
              <a:buClr>
                <a:schemeClr val="dk1"/>
              </a:buClr>
              <a:buSzPts val="1800"/>
              <a:buChar char="●"/>
            </a:pPr>
            <a:r>
              <a:rPr lang="en-US" sz="3000"/>
              <a:t>Sexual Orientation</a:t>
            </a:r>
            <a:endParaRPr sz="3000"/>
          </a:p>
          <a:p>
            <a:pPr marL="457200" lvl="0" indent="-342900" algn="l" rtl="0">
              <a:lnSpc>
                <a:spcPct val="115000"/>
              </a:lnSpc>
              <a:spcBef>
                <a:spcPts val="0"/>
              </a:spcBef>
              <a:spcAft>
                <a:spcPts val="0"/>
              </a:spcAft>
              <a:buClr>
                <a:schemeClr val="dk1"/>
              </a:buClr>
              <a:buSzPts val="1800"/>
              <a:buChar char="●"/>
            </a:pPr>
            <a:r>
              <a:rPr lang="en-US" sz="3000"/>
              <a:t>Age</a:t>
            </a:r>
            <a:endParaRPr sz="3000"/>
          </a:p>
          <a:p>
            <a:pPr marL="457200" lvl="0" indent="-342900" algn="l" rtl="0">
              <a:lnSpc>
                <a:spcPct val="115000"/>
              </a:lnSpc>
              <a:spcBef>
                <a:spcPts val="0"/>
              </a:spcBef>
              <a:spcAft>
                <a:spcPts val="0"/>
              </a:spcAft>
              <a:buClr>
                <a:schemeClr val="dk1"/>
              </a:buClr>
              <a:buSzPts val="1800"/>
              <a:buChar char="●"/>
            </a:pPr>
            <a:r>
              <a:rPr lang="en-US" sz="3000"/>
              <a:t>Ethnicity</a:t>
            </a:r>
            <a:endParaRPr sz="3000"/>
          </a:p>
          <a:p>
            <a:pPr marL="457200" lvl="0" indent="-342900" algn="l" rtl="0">
              <a:lnSpc>
                <a:spcPct val="115000"/>
              </a:lnSpc>
              <a:spcBef>
                <a:spcPts val="0"/>
              </a:spcBef>
              <a:spcAft>
                <a:spcPts val="0"/>
              </a:spcAft>
              <a:buClr>
                <a:schemeClr val="dk1"/>
              </a:buClr>
              <a:buSzPts val="1800"/>
              <a:buChar char="●"/>
            </a:pPr>
            <a:r>
              <a:rPr lang="en-US" sz="3000"/>
              <a:t>Physical Abilities</a:t>
            </a:r>
            <a:endParaRPr sz="3000"/>
          </a:p>
          <a:p>
            <a:pPr marL="457200" lvl="0" indent="-228600" algn="l" rtl="0">
              <a:lnSpc>
                <a:spcPct val="115000"/>
              </a:lnSpc>
              <a:spcBef>
                <a:spcPts val="0"/>
              </a:spcBef>
              <a:spcAft>
                <a:spcPts val="0"/>
              </a:spcAft>
              <a:buClr>
                <a:schemeClr val="dk1"/>
              </a:buClr>
              <a:buSzPts val="1800"/>
              <a:buNone/>
            </a:pPr>
            <a:endParaRPr sz="3000"/>
          </a:p>
          <a:p>
            <a:pPr marL="0" lvl="0" indent="0" algn="l" rtl="0">
              <a:lnSpc>
                <a:spcPct val="115000"/>
              </a:lnSpc>
              <a:spcBef>
                <a:spcPts val="1600"/>
              </a:spcBef>
              <a:spcAft>
                <a:spcPts val="0"/>
              </a:spcAft>
              <a:buClr>
                <a:schemeClr val="dk1"/>
              </a:buClr>
              <a:buSzPts val="1800"/>
              <a:buNone/>
            </a:pPr>
            <a:r>
              <a:rPr lang="en-US" sz="3000">
                <a:solidFill>
                  <a:srgbClr val="002060"/>
                </a:solidFill>
              </a:rPr>
              <a:t>What are some other diversities in people you have worked with or known?</a:t>
            </a:r>
            <a:endParaRPr sz="3000">
              <a:solidFill>
                <a:srgbClr val="002060"/>
              </a:solidFill>
            </a:endParaRPr>
          </a:p>
        </p:txBody>
      </p:sp>
      <p:sp>
        <p:nvSpPr>
          <p:cNvPr id="773" name="Google Shape;773;p6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7"/>
        <p:cNvGrpSpPr/>
        <p:nvPr/>
      </p:nvGrpSpPr>
      <p:grpSpPr>
        <a:xfrm>
          <a:off x="0" y="0"/>
          <a:ext cx="0" cy="0"/>
          <a:chOff x="0" y="0"/>
          <a:chExt cx="0" cy="0"/>
        </a:xfrm>
      </p:grpSpPr>
      <p:sp>
        <p:nvSpPr>
          <p:cNvPr id="778" name="Google Shape;778;p6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79" name="Google Shape;779;p68"/>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80" name="Google Shape;780;p68"/>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81" name="Google Shape;781;p68"/>
          <p:cNvSpPr txBox="1">
            <a:spLocks noGrp="1"/>
          </p:cNvSpPr>
          <p:nvPr>
            <p:ph type="title"/>
          </p:nvPr>
        </p:nvSpPr>
        <p:spPr>
          <a:xfrm>
            <a:off x="641773" y="1186853"/>
            <a:ext cx="3968311"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800"/>
              <a:buFont typeface="Calibri"/>
              <a:buNone/>
            </a:pPr>
            <a:r>
              <a:rPr lang="en-US" sz="6000"/>
              <a:t>Cultural Competence </a:t>
            </a:r>
            <a:endParaRPr sz="6000">
              <a:latin typeface="Garamond"/>
              <a:ea typeface="Garamond"/>
              <a:cs typeface="Garamond"/>
              <a:sym typeface="Garamond"/>
            </a:endParaRPr>
          </a:p>
        </p:txBody>
      </p:sp>
      <p:cxnSp>
        <p:nvCxnSpPr>
          <p:cNvPr id="782" name="Google Shape;782;p68"/>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783" name="Google Shape;783;p68"/>
          <p:cNvSpPr txBox="1">
            <a:spLocks noGrp="1"/>
          </p:cNvSpPr>
          <p:nvPr>
            <p:ph type="body" idx="1"/>
          </p:nvPr>
        </p:nvSpPr>
        <p:spPr>
          <a:xfrm>
            <a:off x="5255260" y="1648870"/>
            <a:ext cx="4702848" cy="356026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1800"/>
              <a:buNone/>
            </a:pPr>
            <a:r>
              <a:rPr lang="en-US" sz="3000"/>
              <a:t>The ability to interact effectively with people of different cultures.</a:t>
            </a:r>
            <a:endParaRPr sz="3000"/>
          </a:p>
        </p:txBody>
      </p:sp>
      <p:sp>
        <p:nvSpPr>
          <p:cNvPr id="784" name="Google Shape;784;p6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8"/>
        <p:cNvGrpSpPr/>
        <p:nvPr/>
      </p:nvGrpSpPr>
      <p:grpSpPr>
        <a:xfrm>
          <a:off x="0" y="0"/>
          <a:ext cx="0" cy="0"/>
          <a:chOff x="0" y="0"/>
          <a:chExt cx="0" cy="0"/>
        </a:xfrm>
      </p:grpSpPr>
      <p:sp>
        <p:nvSpPr>
          <p:cNvPr id="789" name="Google Shape;789;p69"/>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90" name="Google Shape;790;p69"/>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91" name="Google Shape;791;p69"/>
          <p:cNvSpPr txBox="1">
            <a:spLocks noGrp="1"/>
          </p:cNvSpPr>
          <p:nvPr>
            <p:ph type="title"/>
          </p:nvPr>
        </p:nvSpPr>
        <p:spPr>
          <a:xfrm>
            <a:off x="126241" y="1153571"/>
            <a:ext cx="3915076"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en-US" sz="5400">
                <a:solidFill>
                  <a:srgbClr val="FFFFFF"/>
                </a:solidFill>
              </a:rPr>
              <a:t>Components of Cultural Competence</a:t>
            </a:r>
            <a:endParaRPr sz="5400"/>
          </a:p>
        </p:txBody>
      </p:sp>
      <p:sp>
        <p:nvSpPr>
          <p:cNvPr id="792" name="Google Shape;792;p69"/>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93" name="Google Shape;793;p69"/>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457200" lvl="0" indent="-457200" algn="l" rtl="0">
              <a:lnSpc>
                <a:spcPct val="90000"/>
              </a:lnSpc>
              <a:spcBef>
                <a:spcPts val="0"/>
              </a:spcBef>
              <a:spcAft>
                <a:spcPts val="0"/>
              </a:spcAft>
              <a:buSzPts val="1800"/>
              <a:buChar char="•"/>
            </a:pPr>
            <a:r>
              <a:rPr lang="en-US" sz="3000"/>
              <a:t>Awareness of our own cultural worldview</a:t>
            </a:r>
            <a:endParaRPr sz="3000"/>
          </a:p>
          <a:p>
            <a:pPr marL="457200" lvl="0" indent="-457200" algn="l" rtl="0">
              <a:lnSpc>
                <a:spcPct val="90000"/>
              </a:lnSpc>
              <a:spcBef>
                <a:spcPts val="0"/>
              </a:spcBef>
              <a:spcAft>
                <a:spcPts val="0"/>
              </a:spcAft>
              <a:buSzPts val="1800"/>
              <a:buChar char="•"/>
            </a:pPr>
            <a:r>
              <a:rPr lang="en-US" sz="3000"/>
              <a:t>Reactions to people who are different.</a:t>
            </a:r>
            <a:endParaRPr sz="3000"/>
          </a:p>
          <a:p>
            <a:pPr marL="457200" lvl="0" indent="-457200" algn="l" rtl="0">
              <a:lnSpc>
                <a:spcPct val="90000"/>
              </a:lnSpc>
              <a:spcBef>
                <a:spcPts val="0"/>
              </a:spcBef>
              <a:spcAft>
                <a:spcPts val="0"/>
              </a:spcAft>
              <a:buSzPts val="1800"/>
              <a:buChar char="•"/>
            </a:pPr>
            <a:r>
              <a:rPr lang="en-US" sz="3000"/>
              <a:t>Willingness to honestly understand our beliefs and values about cultural differences.</a:t>
            </a:r>
            <a:endParaRPr sz="3000"/>
          </a:p>
          <a:p>
            <a:pPr marL="457200" lvl="0" indent="-457200" algn="l" rtl="0">
              <a:lnSpc>
                <a:spcPct val="90000"/>
              </a:lnSpc>
              <a:spcBef>
                <a:spcPts val="0"/>
              </a:spcBef>
              <a:spcAft>
                <a:spcPts val="0"/>
              </a:spcAft>
              <a:buSzPts val="1800"/>
              <a:buChar char="•"/>
            </a:pPr>
            <a:r>
              <a:rPr lang="en-US" sz="3000"/>
              <a:t>Practice cultural competence, including nonverbal communication.</a:t>
            </a:r>
            <a:endParaRPr sz="3000"/>
          </a:p>
          <a:p>
            <a:pPr marL="0" lvl="0" indent="0" algn="l" rtl="0">
              <a:lnSpc>
                <a:spcPct val="90000"/>
              </a:lnSpc>
              <a:spcBef>
                <a:spcPts val="1600"/>
              </a:spcBef>
              <a:spcAft>
                <a:spcPts val="0"/>
              </a:spcAft>
              <a:buClr>
                <a:schemeClr val="dk1"/>
              </a:buClr>
              <a:buSzPts val="1800"/>
              <a:buNone/>
            </a:pPr>
            <a:r>
              <a:rPr lang="en-US" sz="3000"/>
              <a:t>Most of us must put forth effort to developing this skill.</a:t>
            </a:r>
            <a:endParaRPr sz="3000"/>
          </a:p>
        </p:txBody>
      </p:sp>
      <p:sp>
        <p:nvSpPr>
          <p:cNvPr id="794" name="Google Shape;794;p6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8"/>
        <p:cNvGrpSpPr/>
        <p:nvPr/>
      </p:nvGrpSpPr>
      <p:grpSpPr>
        <a:xfrm>
          <a:off x="0" y="0"/>
          <a:ext cx="0" cy="0"/>
          <a:chOff x="0" y="0"/>
          <a:chExt cx="0" cy="0"/>
        </a:xfrm>
      </p:grpSpPr>
      <p:sp>
        <p:nvSpPr>
          <p:cNvPr id="799" name="Google Shape;799;p7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00" name="Google Shape;800;p70"/>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01" name="Google Shape;801;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6000"/>
              <a:t>Diversity Education</a:t>
            </a:r>
            <a:endParaRPr sz="6000">
              <a:latin typeface="Garamond"/>
              <a:ea typeface="Garamond"/>
              <a:cs typeface="Garamond"/>
              <a:sym typeface="Garamond"/>
            </a:endParaRPr>
          </a:p>
        </p:txBody>
      </p:sp>
      <p:sp>
        <p:nvSpPr>
          <p:cNvPr id="802" name="Google Shape;802;p70"/>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803" name="Google Shape;803;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190000"/>
              </a:lnSpc>
              <a:spcBef>
                <a:spcPts val="0"/>
              </a:spcBef>
              <a:spcAft>
                <a:spcPts val="0"/>
              </a:spcAft>
              <a:buSzPts val="1800"/>
              <a:buChar char="•"/>
            </a:pPr>
            <a:r>
              <a:rPr lang="en-US"/>
              <a:t>About valuing diversity.  </a:t>
            </a:r>
            <a:endParaRPr/>
          </a:p>
          <a:p>
            <a:pPr marL="457200" lvl="0" indent="-457200" algn="l" rtl="0">
              <a:lnSpc>
                <a:spcPct val="190000"/>
              </a:lnSpc>
              <a:spcBef>
                <a:spcPts val="0"/>
              </a:spcBef>
              <a:spcAft>
                <a:spcPts val="0"/>
              </a:spcAft>
              <a:buSzPts val="1800"/>
              <a:buChar char="•"/>
            </a:pPr>
            <a:r>
              <a:rPr lang="en-US"/>
              <a:t>Allowing, respecting, appreciating differences enhances relationships</a:t>
            </a:r>
            <a:endParaRPr/>
          </a:p>
          <a:p>
            <a:pPr marL="457200" lvl="0" indent="-457200" algn="l" rtl="0">
              <a:lnSpc>
                <a:spcPct val="190000"/>
              </a:lnSpc>
              <a:spcBef>
                <a:spcPts val="0"/>
              </a:spcBef>
              <a:spcAft>
                <a:spcPts val="0"/>
              </a:spcAft>
              <a:buSzPts val="1800"/>
              <a:buChar char="•"/>
            </a:pPr>
            <a:r>
              <a:rPr lang="en-US"/>
              <a:t>Different perspectives can enhance lives and boost morale.  </a:t>
            </a:r>
            <a:endParaRPr/>
          </a:p>
          <a:p>
            <a:pPr marL="457200" lvl="0" indent="-457200" algn="l" rtl="0">
              <a:lnSpc>
                <a:spcPct val="190000"/>
              </a:lnSpc>
              <a:spcBef>
                <a:spcPts val="0"/>
              </a:spcBef>
              <a:spcAft>
                <a:spcPts val="0"/>
              </a:spcAft>
              <a:buSzPts val="1800"/>
              <a:buChar char="•"/>
            </a:pPr>
            <a:r>
              <a:rPr lang="en-US"/>
              <a:t>Learn from unique ideas and perspectives</a:t>
            </a:r>
            <a:endParaRPr/>
          </a:p>
          <a:p>
            <a:pPr marL="457200" lvl="0" indent="-457200" algn="l" rtl="0">
              <a:lnSpc>
                <a:spcPct val="190000"/>
              </a:lnSpc>
              <a:spcBef>
                <a:spcPts val="0"/>
              </a:spcBef>
              <a:spcAft>
                <a:spcPts val="0"/>
              </a:spcAft>
              <a:buSzPts val="1800"/>
              <a:buChar char="•"/>
            </a:pPr>
            <a:r>
              <a:rPr lang="en-US"/>
              <a:t>Not about ‘conforming’</a:t>
            </a:r>
            <a:endParaRPr/>
          </a:p>
          <a:p>
            <a:pPr marL="0" lvl="0" indent="0" algn="l" rtl="0">
              <a:lnSpc>
                <a:spcPct val="190000"/>
              </a:lnSpc>
              <a:spcBef>
                <a:spcPts val="0"/>
              </a:spcBef>
              <a:spcAft>
                <a:spcPts val="0"/>
              </a:spcAft>
              <a:buClr>
                <a:schemeClr val="dk1"/>
              </a:buClr>
              <a:buSzPts val="1800"/>
              <a:buNone/>
            </a:pPr>
            <a:endParaRPr/>
          </a:p>
        </p:txBody>
      </p:sp>
      <p:sp>
        <p:nvSpPr>
          <p:cNvPr id="804" name="Google Shape;804;p7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6"/>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grpSp>
        <p:nvGrpSpPr>
          <p:cNvPr id="242" name="Google Shape;242;p6"/>
          <p:cNvGrpSpPr/>
          <p:nvPr/>
        </p:nvGrpSpPr>
        <p:grpSpPr>
          <a:xfrm>
            <a:off x="74300" y="2385102"/>
            <a:ext cx="574091" cy="2087796"/>
            <a:chOff x="209668" y="2857422"/>
            <a:chExt cx="463662" cy="2087796"/>
          </a:xfrm>
        </p:grpSpPr>
        <p:sp>
          <p:nvSpPr>
            <p:cNvPr id="243" name="Google Shape;243;p6"/>
            <p:cNvSpPr/>
            <p:nvPr/>
          </p:nvSpPr>
          <p:spPr>
            <a:xfrm rot="10800000">
              <a:off x="423947" y="2857422"/>
              <a:ext cx="249383" cy="208779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cxnSp>
          <p:nvCxnSpPr>
            <p:cNvPr id="244" name="Google Shape;244;p6"/>
            <p:cNvCxnSpPr/>
            <p:nvPr/>
          </p:nvCxnSpPr>
          <p:spPr>
            <a:xfrm flipH="1">
              <a:off x="209668" y="2857423"/>
              <a:ext cx="1" cy="2087795"/>
            </a:xfrm>
            <a:prstGeom prst="straightConnector1">
              <a:avLst/>
            </a:prstGeom>
            <a:noFill/>
            <a:ln w="177800" cap="flat" cmpd="sng">
              <a:solidFill>
                <a:schemeClr val="accent4"/>
              </a:solidFill>
              <a:prstDash val="solid"/>
              <a:miter lim="800000"/>
              <a:headEnd type="none" w="sm" len="sm"/>
              <a:tailEnd type="none" w="sm" len="sm"/>
            </a:ln>
          </p:spPr>
        </p:cxnSp>
      </p:grpSp>
      <p:sp>
        <p:nvSpPr>
          <p:cNvPr id="245" name="Google Shape;245;p6"/>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46" name="Google Shape;246;p6"/>
          <p:cNvSpPr/>
          <p:nvPr/>
        </p:nvSpPr>
        <p:spPr>
          <a:xfrm>
            <a:off x="579528" y="631767"/>
            <a:ext cx="11111729" cy="5752404"/>
          </a:xfrm>
          <a:prstGeom prst="rect">
            <a:avLst/>
          </a:prstGeom>
          <a:solidFill>
            <a:schemeClr val="lt1"/>
          </a:solidFill>
          <a:ln>
            <a:noFill/>
          </a:ln>
          <a:effectLst>
            <a:outerShdw blurRad="139700" dist="1270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47" name="Google Shape;247;p6"/>
          <p:cNvSpPr txBox="1">
            <a:spLocks noGrp="1"/>
          </p:cNvSpPr>
          <p:nvPr>
            <p:ph type="title"/>
          </p:nvPr>
        </p:nvSpPr>
        <p:spPr>
          <a:xfrm>
            <a:off x="1333471" y="2271827"/>
            <a:ext cx="4578598" cy="231371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Confidentiality &amp; </a:t>
            </a:r>
            <a:br>
              <a:rPr lang="en-US" sz="6000">
                <a:solidFill>
                  <a:schemeClr val="dk1"/>
                </a:solidFill>
                <a:latin typeface="Garamond"/>
                <a:ea typeface="Garamond"/>
                <a:cs typeface="Garamond"/>
                <a:sym typeface="Garamond"/>
              </a:rPr>
            </a:br>
            <a:r>
              <a:rPr lang="en-US" sz="6000">
                <a:solidFill>
                  <a:schemeClr val="dk1"/>
                </a:solidFill>
                <a:latin typeface="Garamond"/>
                <a:ea typeface="Garamond"/>
                <a:cs typeface="Garamond"/>
                <a:sym typeface="Garamond"/>
              </a:rPr>
              <a:t>Mental Health Code</a:t>
            </a:r>
            <a:endParaRPr sz="6000">
              <a:latin typeface="Garamond"/>
              <a:ea typeface="Garamond"/>
              <a:cs typeface="Garamond"/>
              <a:sym typeface="Garamond"/>
            </a:endParaRPr>
          </a:p>
        </p:txBody>
      </p:sp>
      <p:sp>
        <p:nvSpPr>
          <p:cNvPr id="248" name="Google Shape;248;p6"/>
          <p:cNvSpPr txBox="1">
            <a:spLocks noGrp="1"/>
          </p:cNvSpPr>
          <p:nvPr>
            <p:ph type="body" idx="1"/>
          </p:nvPr>
        </p:nvSpPr>
        <p:spPr>
          <a:xfrm>
            <a:off x="6095999" y="2271827"/>
            <a:ext cx="4971824" cy="2313710"/>
          </a:xfrm>
          <a:prstGeom prst="rect">
            <a:avLst/>
          </a:prstGeom>
          <a:noFill/>
          <a:ln>
            <a:noFill/>
          </a:ln>
        </p:spPr>
        <p:txBody>
          <a:bodyPr spcFirstLastPara="1" wrap="square" lIns="91425" tIns="45700" rIns="91425" bIns="45700" anchor="ctr" anchorCtr="0">
            <a:noAutofit/>
          </a:bodyPr>
          <a:lstStyle/>
          <a:p>
            <a:pPr marL="609585" lvl="0" indent="-228600" algn="l" rtl="0">
              <a:lnSpc>
                <a:spcPct val="80000"/>
              </a:lnSpc>
              <a:spcBef>
                <a:spcPts val="1333"/>
              </a:spcBef>
              <a:spcAft>
                <a:spcPts val="0"/>
              </a:spcAft>
              <a:buClr>
                <a:schemeClr val="dk1"/>
              </a:buClr>
              <a:buSzPts val="1600"/>
              <a:buFont typeface="Arial"/>
              <a:buChar char="•"/>
            </a:pPr>
            <a:r>
              <a:rPr lang="en-US" sz="3000">
                <a:latin typeface="Garamond"/>
                <a:ea typeface="Garamond"/>
                <a:cs typeface="Garamond"/>
                <a:sym typeface="Garamond"/>
              </a:rPr>
              <a:t>Law requires confidentiality</a:t>
            </a:r>
            <a:endParaRPr sz="3000">
              <a:latin typeface="Garamond"/>
              <a:ea typeface="Garamond"/>
              <a:cs typeface="Garamond"/>
              <a:sym typeface="Garamond"/>
            </a:endParaRPr>
          </a:p>
          <a:p>
            <a:pPr marL="609585" lvl="0" indent="-228600" algn="l" rtl="0">
              <a:lnSpc>
                <a:spcPct val="80000"/>
              </a:lnSpc>
              <a:spcBef>
                <a:spcPts val="1333"/>
              </a:spcBef>
              <a:spcAft>
                <a:spcPts val="0"/>
              </a:spcAft>
              <a:buClr>
                <a:schemeClr val="dk1"/>
              </a:buClr>
              <a:buSzPts val="1600"/>
              <a:buFont typeface="Arial"/>
              <a:buChar char="•"/>
            </a:pPr>
            <a:r>
              <a:rPr lang="en-US" sz="3000">
                <a:latin typeface="Garamond"/>
                <a:ea typeface="Garamond"/>
                <a:cs typeface="Garamond"/>
                <a:sym typeface="Garamond"/>
              </a:rPr>
              <a:t>Record maintained with disclosed information (what, to whom, why)</a:t>
            </a:r>
            <a:endParaRPr sz="3000">
              <a:latin typeface="Garamond"/>
              <a:ea typeface="Garamond"/>
              <a:cs typeface="Garamond"/>
              <a:sym typeface="Garamond"/>
            </a:endParaRPr>
          </a:p>
          <a:p>
            <a:pPr marL="609585" lvl="0" indent="-228600" algn="l" rtl="0">
              <a:lnSpc>
                <a:spcPct val="80000"/>
              </a:lnSpc>
              <a:spcBef>
                <a:spcPts val="1333"/>
              </a:spcBef>
              <a:spcAft>
                <a:spcPts val="0"/>
              </a:spcAft>
              <a:buClr>
                <a:schemeClr val="dk1"/>
              </a:buClr>
              <a:buSzPts val="1600"/>
              <a:buFont typeface="Arial"/>
              <a:buChar char="•"/>
            </a:pPr>
            <a:r>
              <a:rPr lang="en-US" sz="3000">
                <a:latin typeface="Garamond"/>
                <a:ea typeface="Garamond"/>
                <a:cs typeface="Garamond"/>
                <a:sym typeface="Garamond"/>
              </a:rPr>
              <a:t>Limited information can be provided to legal and medical personnel who providing services to recipient without release.</a:t>
            </a:r>
            <a:endParaRPr sz="3000">
              <a:latin typeface="Garamond"/>
              <a:ea typeface="Garamond"/>
              <a:cs typeface="Garamond"/>
              <a:sym typeface="Garamond"/>
            </a:endParaRPr>
          </a:p>
        </p:txBody>
      </p:sp>
      <p:sp>
        <p:nvSpPr>
          <p:cNvPr id="249" name="Google Shape;249;p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5</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8"/>
        <p:cNvGrpSpPr/>
        <p:nvPr/>
      </p:nvGrpSpPr>
      <p:grpSpPr>
        <a:xfrm>
          <a:off x="0" y="0"/>
          <a:ext cx="0" cy="0"/>
          <a:chOff x="0" y="0"/>
          <a:chExt cx="0" cy="0"/>
        </a:xfrm>
      </p:grpSpPr>
      <p:sp>
        <p:nvSpPr>
          <p:cNvPr id="809" name="Google Shape;809;p7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10" name="Google Shape;810;p71"/>
          <p:cNvSpPr/>
          <p:nvPr/>
        </p:nvSpPr>
        <p:spPr>
          <a:xfrm rot="3186173" flipH="1">
            <a:off x="3930947" y="651615"/>
            <a:ext cx="4083433" cy="408343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811" name="Google Shape;811;p71"/>
          <p:cNvSpPr txBox="1">
            <a:spLocks noGrp="1"/>
          </p:cNvSpPr>
          <p:nvPr>
            <p:ph type="title"/>
          </p:nvPr>
        </p:nvSpPr>
        <p:spPr>
          <a:xfrm>
            <a:off x="838200" y="365125"/>
            <a:ext cx="1094604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400"/>
              <a:t>Communication in a diverse community</a:t>
            </a:r>
            <a:endParaRPr sz="5400">
              <a:latin typeface="Garamond"/>
              <a:ea typeface="Garamond"/>
              <a:cs typeface="Garamond"/>
              <a:sym typeface="Garamond"/>
            </a:endParaRPr>
          </a:p>
        </p:txBody>
      </p:sp>
      <p:sp>
        <p:nvSpPr>
          <p:cNvPr id="812" name="Google Shape;812;p71"/>
          <p:cNvSpPr txBox="1">
            <a:spLocks noGrp="1"/>
          </p:cNvSpPr>
          <p:nvPr>
            <p:ph type="body" idx="1"/>
          </p:nvPr>
        </p:nvSpPr>
        <p:spPr>
          <a:xfrm>
            <a:off x="838200" y="1825625"/>
            <a:ext cx="5393361" cy="4351338"/>
          </a:xfrm>
          <a:prstGeom prst="rect">
            <a:avLst/>
          </a:prstGeom>
          <a:noFill/>
          <a:ln>
            <a:noFill/>
          </a:ln>
        </p:spPr>
        <p:txBody>
          <a:bodyPr spcFirstLastPara="1" wrap="square" lIns="91425" tIns="45700" rIns="91425" bIns="45700" anchor="t" anchorCtr="0">
            <a:normAutofit/>
          </a:bodyPr>
          <a:lstStyle/>
          <a:p>
            <a:pPr marL="571500" lvl="0" indent="0" algn="l" rtl="0">
              <a:lnSpc>
                <a:spcPct val="90000"/>
              </a:lnSpc>
              <a:spcBef>
                <a:spcPts val="0"/>
              </a:spcBef>
              <a:spcAft>
                <a:spcPts val="0"/>
              </a:spcAft>
              <a:buClr>
                <a:schemeClr val="dk1"/>
              </a:buClr>
              <a:buSzPts val="1800"/>
              <a:buNone/>
            </a:pPr>
            <a:r>
              <a:rPr lang="en-US" sz="3000"/>
              <a:t>Openness</a:t>
            </a:r>
            <a:endParaRPr sz="3000"/>
          </a:p>
          <a:p>
            <a:pPr marL="571500" lvl="0" indent="0" algn="l" rtl="0">
              <a:lnSpc>
                <a:spcPct val="90000"/>
              </a:lnSpc>
              <a:spcBef>
                <a:spcPts val="1600"/>
              </a:spcBef>
              <a:spcAft>
                <a:spcPts val="0"/>
              </a:spcAft>
              <a:buClr>
                <a:schemeClr val="dk1"/>
              </a:buClr>
              <a:buSzPts val="1800"/>
              <a:buNone/>
            </a:pPr>
            <a:r>
              <a:rPr lang="en-US" sz="3000"/>
              <a:t>Active listening</a:t>
            </a:r>
            <a:endParaRPr sz="3000"/>
          </a:p>
          <a:p>
            <a:pPr marL="571500" lvl="0" indent="0" algn="l" rtl="0">
              <a:lnSpc>
                <a:spcPct val="90000"/>
              </a:lnSpc>
              <a:spcBef>
                <a:spcPts val="1600"/>
              </a:spcBef>
              <a:spcAft>
                <a:spcPts val="0"/>
              </a:spcAft>
              <a:buClr>
                <a:schemeClr val="dk1"/>
              </a:buClr>
              <a:buSzPts val="1800"/>
              <a:buNone/>
            </a:pPr>
            <a:r>
              <a:rPr lang="en-US" sz="3000"/>
              <a:t>Respectful language</a:t>
            </a:r>
            <a:endParaRPr sz="3000"/>
          </a:p>
          <a:p>
            <a:pPr marL="571500" lvl="0" indent="0" algn="l" rtl="0">
              <a:lnSpc>
                <a:spcPct val="90000"/>
              </a:lnSpc>
              <a:spcBef>
                <a:spcPts val="1600"/>
              </a:spcBef>
              <a:spcAft>
                <a:spcPts val="0"/>
              </a:spcAft>
              <a:buClr>
                <a:schemeClr val="dk1"/>
              </a:buClr>
              <a:buSzPts val="1800"/>
              <a:buNone/>
            </a:pPr>
            <a:r>
              <a:rPr lang="en-US" sz="3000"/>
              <a:t>Sensitivity</a:t>
            </a:r>
            <a:endParaRPr sz="3000"/>
          </a:p>
        </p:txBody>
      </p:sp>
      <p:sp>
        <p:nvSpPr>
          <p:cNvPr id="813" name="Google Shape;813;p71"/>
          <p:cNvSpPr/>
          <p:nvPr/>
        </p:nvSpPr>
        <p:spPr>
          <a:xfrm>
            <a:off x="10677008" y="5228027"/>
            <a:ext cx="1107241" cy="10772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pic>
        <p:nvPicPr>
          <p:cNvPr id="814" name="Google Shape;814;p71"/>
          <p:cNvPicPr preferRelativeResize="0"/>
          <p:nvPr/>
        </p:nvPicPr>
        <p:blipFill rotWithShape="1">
          <a:blip r:embed="rId3">
            <a:alphaModFix/>
          </a:blip>
          <a:srcRect/>
          <a:stretch/>
        </p:blipFill>
        <p:spPr>
          <a:xfrm>
            <a:off x="7109962" y="1929820"/>
            <a:ext cx="4221597" cy="4221597"/>
          </a:xfrm>
          <a:custGeom>
            <a:avLst/>
            <a:gdLst/>
            <a:ahLst/>
            <a:cxnLst/>
            <a:rect l="l" t="t" r="r" b="b"/>
            <a:pathLst>
              <a:path w="4221597" h="4303912" extrusionOk="0">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a:noFill/>
          <a:ln>
            <a:noFill/>
          </a:ln>
        </p:spPr>
      </p:pic>
      <p:sp>
        <p:nvSpPr>
          <p:cNvPr id="815" name="Google Shape;815;p7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19</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9"/>
        <p:cNvGrpSpPr/>
        <p:nvPr/>
      </p:nvGrpSpPr>
      <p:grpSpPr>
        <a:xfrm>
          <a:off x="0" y="0"/>
          <a:ext cx="0" cy="0"/>
          <a:chOff x="0" y="0"/>
          <a:chExt cx="0" cy="0"/>
        </a:xfrm>
      </p:grpSpPr>
      <p:pic>
        <p:nvPicPr>
          <p:cNvPr id="820" name="Google Shape;820;p72" descr="Americans make up less than five percent of the world's population. This presentation explores cultural habits of Americans and how they differ from the cultures of six students from all over the world. The goal of the video is to help Americans understand their own communication habits, and learn about those of other countries in order to communicate better with the other 95% of the planet." title="Cross-Cultural Communication For Americans">
            <a:hlinkClick r:id="rId3"/>
          </p:cNvPr>
          <p:cNvPicPr preferRelativeResize="0"/>
          <p:nvPr/>
        </p:nvPicPr>
        <p:blipFill rotWithShape="1">
          <a:blip r:embed="rId4">
            <a:alphaModFix/>
          </a:blip>
          <a:srcRect/>
          <a:stretch/>
        </p:blipFill>
        <p:spPr>
          <a:xfrm>
            <a:off x="1523991" y="0"/>
            <a:ext cx="9144000" cy="6858000"/>
          </a:xfrm>
          <a:prstGeom prst="rect">
            <a:avLst/>
          </a:prstGeom>
          <a:noFill/>
          <a:ln>
            <a:noFill/>
          </a:ln>
        </p:spPr>
      </p:pic>
      <p:sp>
        <p:nvSpPr>
          <p:cNvPr id="821" name="Google Shape;821;p7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1"/>
        <p:cNvGrpSpPr/>
        <p:nvPr/>
      </p:nvGrpSpPr>
      <p:grpSpPr>
        <a:xfrm>
          <a:off x="0" y="0"/>
          <a:ext cx="0" cy="0"/>
          <a:chOff x="0" y="0"/>
          <a:chExt cx="0" cy="0"/>
        </a:xfrm>
      </p:grpSpPr>
      <p:sp>
        <p:nvSpPr>
          <p:cNvPr id="832" name="Google Shape;832;p75"/>
          <p:cNvSpPr/>
          <p:nvPr/>
        </p:nvSpPr>
        <p:spPr>
          <a:xfrm flipH="1">
            <a:off x="0" y="0"/>
            <a:ext cx="6421720" cy="6858000"/>
          </a:xfrm>
          <a:prstGeom prst="rect">
            <a:avLst/>
          </a:prstGeom>
          <a:gradFill>
            <a:gsLst>
              <a:gs pos="0">
                <a:srgbClr val="4472C3">
                  <a:alpha val="80000"/>
                </a:srgbClr>
              </a:gs>
              <a:gs pos="25000">
                <a:srgbClr val="4472C4">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pic>
        <p:nvPicPr>
          <p:cNvPr id="833" name="Google Shape;833;p7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34" name="Google Shape;834;p75"/>
          <p:cNvSpPr txBox="1">
            <a:spLocks noGrp="1"/>
          </p:cNvSpPr>
          <p:nvPr>
            <p:ph type="ctrTitle"/>
          </p:nvPr>
        </p:nvSpPr>
        <p:spPr>
          <a:xfrm>
            <a:off x="6633524" y="3071022"/>
            <a:ext cx="4805996" cy="1297115"/>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000000"/>
              </a:buClr>
              <a:buSzPts val="4400"/>
              <a:buFont typeface="Calibri"/>
              <a:buNone/>
            </a:pPr>
            <a:r>
              <a:rPr lang="en-US">
                <a:solidFill>
                  <a:srgbClr val="000000"/>
                </a:solidFill>
              </a:rPr>
              <a:t>Infection Control</a:t>
            </a:r>
            <a:endParaRPr>
              <a:solidFill>
                <a:srgbClr val="000000"/>
              </a:solidFill>
            </a:endParaRPr>
          </a:p>
        </p:txBody>
      </p:sp>
      <p:sp>
        <p:nvSpPr>
          <p:cNvPr id="835" name="Google Shape;835;p75"/>
          <p:cNvSpPr/>
          <p:nvPr/>
        </p:nvSpPr>
        <p:spPr>
          <a:xfrm flipH="1">
            <a:off x="1" y="581160"/>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pic>
        <p:nvPicPr>
          <p:cNvPr id="836" name="Google Shape;836;p75"/>
          <p:cNvPicPr preferRelativeResize="0"/>
          <p:nvPr/>
        </p:nvPicPr>
        <p:blipFill rotWithShape="1">
          <a:blip r:embed="rId4">
            <a:alphaModFix/>
          </a:blip>
          <a:srcRect/>
          <a:stretch/>
        </p:blipFill>
        <p:spPr>
          <a:xfrm>
            <a:off x="340469" y="1815319"/>
            <a:ext cx="4141760" cy="4141760"/>
          </a:xfrm>
          <a:custGeom>
            <a:avLst/>
            <a:gdLst/>
            <a:ahLst/>
            <a:cxnLst/>
            <a:rect l="l" t="t" r="r" b="b"/>
            <a:pathLst>
              <a:path w="4141760" h="4377846" extrusionOk="0">
                <a:moveTo>
                  <a:pt x="0" y="0"/>
                </a:moveTo>
                <a:lnTo>
                  <a:pt x="4141760" y="0"/>
                </a:lnTo>
                <a:lnTo>
                  <a:pt x="4141760" y="4377846"/>
                </a:lnTo>
                <a:lnTo>
                  <a:pt x="0" y="4377846"/>
                </a:lnTo>
                <a:close/>
              </a:path>
            </a:pathLst>
          </a:custGeom>
          <a:noFill/>
          <a:ln>
            <a:noFill/>
          </a:ln>
        </p:spPr>
      </p:pic>
      <p:sp>
        <p:nvSpPr>
          <p:cNvPr id="837" name="Google Shape;837;p7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20</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1"/>
        <p:cNvGrpSpPr/>
        <p:nvPr/>
      </p:nvGrpSpPr>
      <p:grpSpPr>
        <a:xfrm>
          <a:off x="0" y="0"/>
          <a:ext cx="0" cy="0"/>
          <a:chOff x="0" y="0"/>
          <a:chExt cx="0" cy="0"/>
        </a:xfrm>
      </p:grpSpPr>
      <p:sp>
        <p:nvSpPr>
          <p:cNvPr id="842" name="Google Shape;842;p76"/>
          <p:cNvSpPr/>
          <p:nvPr/>
        </p:nvSpPr>
        <p:spPr>
          <a:xfrm>
            <a:off x="1" y="0"/>
            <a:ext cx="608211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843" name="Google Shape;843;p76"/>
          <p:cNvSpPr/>
          <p:nvPr/>
        </p:nvSpPr>
        <p:spPr>
          <a:xfrm>
            <a:off x="1" y="0"/>
            <a:ext cx="12191999"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pic>
        <p:nvPicPr>
          <p:cNvPr id="844" name="Google Shape;844;p7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45" name="Google Shape;845;p76"/>
          <p:cNvSpPr txBox="1">
            <a:spLocks noGrp="1"/>
          </p:cNvSpPr>
          <p:nvPr>
            <p:ph type="title"/>
          </p:nvPr>
        </p:nvSpPr>
        <p:spPr>
          <a:xfrm>
            <a:off x="640080" y="2053640"/>
            <a:ext cx="3669161" cy="2760099"/>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6000">
                <a:solidFill>
                  <a:srgbClr val="FFFFFF"/>
                </a:solidFill>
              </a:rPr>
              <a:t>Infection Control</a:t>
            </a:r>
            <a:endParaRPr sz="6000"/>
          </a:p>
        </p:txBody>
      </p:sp>
      <p:sp>
        <p:nvSpPr>
          <p:cNvPr id="846" name="Google Shape;846;p76"/>
          <p:cNvSpPr txBox="1">
            <a:spLocks noGrp="1"/>
          </p:cNvSpPr>
          <p:nvPr>
            <p:ph type="body" idx="1"/>
          </p:nvPr>
        </p:nvSpPr>
        <p:spPr>
          <a:xfrm>
            <a:off x="5710687" y="801865"/>
            <a:ext cx="6082111" cy="5230635"/>
          </a:xfrm>
          <a:prstGeom prst="rect">
            <a:avLst/>
          </a:prstGeom>
          <a:noFill/>
          <a:ln>
            <a:noFill/>
          </a:ln>
        </p:spPr>
        <p:txBody>
          <a:bodyPr spcFirstLastPara="1" wrap="square" lIns="121900" tIns="60950" rIns="121900" bIns="60950" anchor="ctr" anchorCtr="0">
            <a:noAutofit/>
          </a:bodyPr>
          <a:lstStyle/>
          <a:p>
            <a:pPr marL="0" lvl="0" indent="0" algn="l" rtl="0">
              <a:lnSpc>
                <a:spcPct val="90000"/>
              </a:lnSpc>
              <a:spcBef>
                <a:spcPts val="0"/>
              </a:spcBef>
              <a:spcAft>
                <a:spcPts val="0"/>
              </a:spcAft>
              <a:buClr>
                <a:srgbClr val="000000"/>
              </a:buClr>
              <a:buSzPts val="1300"/>
              <a:buNone/>
            </a:pPr>
            <a:r>
              <a:rPr lang="en-US">
                <a:solidFill>
                  <a:srgbClr val="000000"/>
                </a:solidFill>
              </a:rPr>
              <a:t>Infection control is preventing the spread of germs that cause illness and infection.  </a:t>
            </a:r>
            <a:endParaRPr/>
          </a:p>
          <a:p>
            <a:pPr marL="0" lvl="0" indent="0" algn="l" rtl="0">
              <a:lnSpc>
                <a:spcPct val="90000"/>
              </a:lnSpc>
              <a:spcBef>
                <a:spcPts val="0"/>
              </a:spcBef>
              <a:spcAft>
                <a:spcPts val="0"/>
              </a:spcAft>
              <a:buClr>
                <a:srgbClr val="000000"/>
              </a:buClr>
              <a:buSzPts val="1300"/>
              <a:buNone/>
            </a:pPr>
            <a:endParaRPr>
              <a:solidFill>
                <a:srgbClr val="000000"/>
              </a:solidFill>
            </a:endParaRPr>
          </a:p>
          <a:p>
            <a:pPr marL="0" lvl="0" indent="0" algn="l" rtl="0">
              <a:lnSpc>
                <a:spcPct val="90000"/>
              </a:lnSpc>
              <a:spcBef>
                <a:spcPts val="0"/>
              </a:spcBef>
              <a:spcAft>
                <a:spcPts val="0"/>
              </a:spcAft>
              <a:buClr>
                <a:srgbClr val="000000"/>
              </a:buClr>
              <a:buSzPts val="1300"/>
              <a:buNone/>
            </a:pPr>
            <a:r>
              <a:rPr lang="en-US">
                <a:solidFill>
                  <a:srgbClr val="000000"/>
                </a:solidFill>
              </a:rPr>
              <a:t>Germs</a:t>
            </a:r>
            <a:endParaRPr>
              <a:solidFill>
                <a:srgbClr val="000000"/>
              </a:solidFill>
            </a:endParaRPr>
          </a:p>
          <a:p>
            <a:pPr marL="342900" lvl="0" indent="-342900" algn="l" rtl="0">
              <a:lnSpc>
                <a:spcPct val="90000"/>
              </a:lnSpc>
              <a:spcBef>
                <a:spcPts val="0"/>
              </a:spcBef>
              <a:spcAft>
                <a:spcPts val="0"/>
              </a:spcAft>
              <a:buClr>
                <a:srgbClr val="000000"/>
              </a:buClr>
              <a:buSzPts val="1300"/>
              <a:buFont typeface="Arial"/>
              <a:buChar char="•"/>
            </a:pPr>
            <a:r>
              <a:rPr lang="en-US">
                <a:solidFill>
                  <a:srgbClr val="0C0C0C"/>
                </a:solidFill>
              </a:rPr>
              <a:t>Starts with understanding them and how they spread.</a:t>
            </a:r>
            <a:endParaRPr>
              <a:solidFill>
                <a:srgbClr val="0C0C0C"/>
              </a:solidFill>
            </a:endParaRPr>
          </a:p>
          <a:p>
            <a:pPr marL="342900" lvl="0" indent="-342900" algn="l" rtl="0">
              <a:lnSpc>
                <a:spcPct val="90000"/>
              </a:lnSpc>
              <a:spcBef>
                <a:spcPts val="0"/>
              </a:spcBef>
              <a:spcAft>
                <a:spcPts val="0"/>
              </a:spcAft>
              <a:buClr>
                <a:srgbClr val="000000"/>
              </a:buClr>
              <a:buSzPts val="1300"/>
              <a:buFont typeface="Arial"/>
              <a:buChar char="•"/>
            </a:pPr>
            <a:r>
              <a:rPr lang="en-US">
                <a:solidFill>
                  <a:srgbClr val="0C0C0C"/>
                </a:solidFill>
              </a:rPr>
              <a:t>We come into contact with millions each day.</a:t>
            </a:r>
            <a:endParaRPr/>
          </a:p>
          <a:p>
            <a:pPr marL="342900" lvl="0" indent="-342900" algn="l" rtl="0">
              <a:lnSpc>
                <a:spcPct val="90000"/>
              </a:lnSpc>
              <a:spcBef>
                <a:spcPts val="0"/>
              </a:spcBef>
              <a:spcAft>
                <a:spcPts val="0"/>
              </a:spcAft>
              <a:buClr>
                <a:srgbClr val="000000"/>
              </a:buClr>
              <a:buSzPts val="1300"/>
              <a:buFont typeface="Arial"/>
              <a:buChar char="•"/>
            </a:pPr>
            <a:r>
              <a:rPr lang="en-US">
                <a:solidFill>
                  <a:srgbClr val="0C0C0C"/>
                </a:solidFill>
              </a:rPr>
              <a:t>Need warmth, moisture, darkness, and oxygen to live and grow.  </a:t>
            </a:r>
            <a:endParaRPr/>
          </a:p>
          <a:p>
            <a:pPr marL="342900" lvl="0" indent="-342900" algn="l" rtl="0">
              <a:lnSpc>
                <a:spcPct val="90000"/>
              </a:lnSpc>
              <a:spcBef>
                <a:spcPts val="0"/>
              </a:spcBef>
              <a:spcAft>
                <a:spcPts val="0"/>
              </a:spcAft>
              <a:buClr>
                <a:srgbClr val="000000"/>
              </a:buClr>
              <a:buSzPts val="1300"/>
              <a:buFont typeface="Arial"/>
              <a:buChar char="•"/>
            </a:pPr>
            <a:r>
              <a:rPr lang="en-US">
                <a:solidFill>
                  <a:srgbClr val="0C0C0C"/>
                </a:solidFill>
              </a:rPr>
              <a:t>Many germs are harmless and necessary.</a:t>
            </a:r>
            <a:endParaRPr/>
          </a:p>
          <a:p>
            <a:pPr marL="342900" lvl="0" indent="-342900" algn="l" rtl="0">
              <a:lnSpc>
                <a:spcPct val="90000"/>
              </a:lnSpc>
              <a:spcBef>
                <a:spcPts val="0"/>
              </a:spcBef>
              <a:spcAft>
                <a:spcPts val="0"/>
              </a:spcAft>
              <a:buClr>
                <a:srgbClr val="000000"/>
              </a:buClr>
              <a:buSzPts val="1300"/>
              <a:buFont typeface="Arial"/>
              <a:buChar char="•"/>
            </a:pPr>
            <a:r>
              <a:rPr lang="en-US">
                <a:solidFill>
                  <a:srgbClr val="0C0C0C"/>
                </a:solidFill>
              </a:rPr>
              <a:t>Some are very harmful and cause infections, diseases, and illnesses</a:t>
            </a:r>
            <a:endParaRPr/>
          </a:p>
          <a:p>
            <a:pPr marL="0" lvl="0" indent="0" algn="l" rtl="0">
              <a:lnSpc>
                <a:spcPct val="90000"/>
              </a:lnSpc>
              <a:spcBef>
                <a:spcPts val="0"/>
              </a:spcBef>
              <a:spcAft>
                <a:spcPts val="0"/>
              </a:spcAft>
              <a:buClr>
                <a:srgbClr val="000000"/>
              </a:buClr>
              <a:buSzPts val="1300"/>
              <a:buNone/>
            </a:pPr>
            <a:endParaRPr>
              <a:solidFill>
                <a:srgbClr val="000000"/>
              </a:solidFill>
            </a:endParaRPr>
          </a:p>
          <a:p>
            <a:pPr marL="0" lvl="0" indent="0" algn="l" rtl="0">
              <a:lnSpc>
                <a:spcPct val="90000"/>
              </a:lnSpc>
              <a:spcBef>
                <a:spcPts val="0"/>
              </a:spcBef>
              <a:spcAft>
                <a:spcPts val="0"/>
              </a:spcAft>
              <a:buClr>
                <a:srgbClr val="000000"/>
              </a:buClr>
              <a:buSzPts val="1300"/>
              <a:buNone/>
            </a:pPr>
            <a:r>
              <a:rPr lang="en-US">
                <a:solidFill>
                  <a:srgbClr val="000000"/>
                </a:solidFill>
              </a:rPr>
              <a:t>Infections can be local or systemic</a:t>
            </a:r>
            <a:endParaRPr/>
          </a:p>
        </p:txBody>
      </p:sp>
      <p:sp>
        <p:nvSpPr>
          <p:cNvPr id="847" name="Google Shape;847;p7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1"/>
        <p:cNvGrpSpPr/>
        <p:nvPr/>
      </p:nvGrpSpPr>
      <p:grpSpPr>
        <a:xfrm>
          <a:off x="0" y="0"/>
          <a:ext cx="0" cy="0"/>
          <a:chOff x="0" y="0"/>
          <a:chExt cx="0" cy="0"/>
        </a:xfrm>
      </p:grpSpPr>
      <p:sp>
        <p:nvSpPr>
          <p:cNvPr id="852" name="Google Shape;852;p7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853" name="Google Shape;853;p77"/>
          <p:cNvSpPr/>
          <p:nvPr/>
        </p:nvSpPr>
        <p:spPr>
          <a:xfrm>
            <a:off x="0" y="0"/>
            <a:ext cx="4167272"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854" name="Google Shape;854;p77"/>
          <p:cNvSpPr txBox="1">
            <a:spLocks noGrp="1"/>
          </p:cNvSpPr>
          <p:nvPr>
            <p:ph type="title"/>
          </p:nvPr>
        </p:nvSpPr>
        <p:spPr>
          <a:xfrm>
            <a:off x="686833" y="1153572"/>
            <a:ext cx="3200400" cy="4461163"/>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6000">
                <a:solidFill>
                  <a:srgbClr val="FFFFFF"/>
                </a:solidFill>
              </a:rPr>
              <a:t>Three ways germs are spread</a:t>
            </a:r>
            <a:endParaRPr sz="6000"/>
          </a:p>
        </p:txBody>
      </p:sp>
      <p:sp>
        <p:nvSpPr>
          <p:cNvPr id="855" name="Google Shape;855;p77"/>
          <p:cNvSpPr/>
          <p:nvPr/>
        </p:nvSpPr>
        <p:spPr>
          <a:xfrm rot="10800000" flipH="1">
            <a:off x="7550402" y="2455480"/>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aramond"/>
              <a:ea typeface="Garamond"/>
              <a:cs typeface="Garamond"/>
              <a:sym typeface="Garamond"/>
            </a:endParaRPr>
          </a:p>
        </p:txBody>
      </p:sp>
      <p:sp>
        <p:nvSpPr>
          <p:cNvPr id="856" name="Google Shape;856;p77"/>
          <p:cNvSpPr txBox="1">
            <a:spLocks noGrp="1"/>
          </p:cNvSpPr>
          <p:nvPr>
            <p:ph type="body" idx="1"/>
          </p:nvPr>
        </p:nvSpPr>
        <p:spPr>
          <a:xfrm>
            <a:off x="4447308" y="591344"/>
            <a:ext cx="6906491" cy="5585619"/>
          </a:xfrm>
          <a:prstGeom prst="rect">
            <a:avLst/>
          </a:prstGeom>
          <a:noFill/>
          <a:ln>
            <a:noFill/>
          </a:ln>
        </p:spPr>
        <p:txBody>
          <a:bodyPr spcFirstLastPara="1" wrap="square" lIns="121900" tIns="60950" rIns="121900" bIns="60950" anchor="ctr" anchorCtr="0">
            <a:normAutofit/>
          </a:bodyPr>
          <a:lstStyle/>
          <a:p>
            <a:pPr marL="914377" lvl="0" indent="-609585" algn="l" rtl="0">
              <a:lnSpc>
                <a:spcPct val="90000"/>
              </a:lnSpc>
              <a:spcBef>
                <a:spcPts val="0"/>
              </a:spcBef>
              <a:spcAft>
                <a:spcPts val="0"/>
              </a:spcAft>
              <a:buClr>
                <a:schemeClr val="dk1"/>
              </a:buClr>
              <a:buSzPts val="1800"/>
              <a:buFont typeface="Calibri"/>
              <a:buAutoNum type="arabicPeriod"/>
            </a:pPr>
            <a:r>
              <a:rPr lang="en-US" sz="3000"/>
              <a:t>Direct contact - from one infected person to another</a:t>
            </a:r>
            <a:endParaRPr sz="3000"/>
          </a:p>
          <a:p>
            <a:pPr marL="914377" lvl="0" indent="-609585" algn="l" rtl="0">
              <a:lnSpc>
                <a:spcPct val="90000"/>
              </a:lnSpc>
              <a:spcBef>
                <a:spcPts val="800"/>
              </a:spcBef>
              <a:spcAft>
                <a:spcPts val="0"/>
              </a:spcAft>
              <a:buClr>
                <a:schemeClr val="dk1"/>
              </a:buClr>
              <a:buSzPts val="1800"/>
              <a:buFont typeface="Calibri"/>
              <a:buAutoNum type="arabicPeriod"/>
            </a:pPr>
            <a:r>
              <a:rPr lang="en-US" sz="3000"/>
              <a:t>Indirect contact - from one infected person to another person through an object</a:t>
            </a:r>
            <a:endParaRPr sz="3000"/>
          </a:p>
          <a:p>
            <a:pPr marL="914377" lvl="0" indent="-609585" algn="l" rtl="0">
              <a:lnSpc>
                <a:spcPct val="90000"/>
              </a:lnSpc>
              <a:spcBef>
                <a:spcPts val="800"/>
              </a:spcBef>
              <a:spcAft>
                <a:spcPts val="800"/>
              </a:spcAft>
              <a:buClr>
                <a:schemeClr val="dk1"/>
              </a:buClr>
              <a:buSzPts val="1800"/>
              <a:buFont typeface="Calibri"/>
              <a:buAutoNum type="arabicPeriod"/>
            </a:pPr>
            <a:r>
              <a:rPr lang="en-US" sz="3000"/>
              <a:t>Droplet spread - through the air from one infected person to another</a:t>
            </a:r>
            <a:endParaRPr sz="3000"/>
          </a:p>
        </p:txBody>
      </p:sp>
      <p:sp>
        <p:nvSpPr>
          <p:cNvPr id="857" name="Google Shape;857;p7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1"/>
        <p:cNvGrpSpPr/>
        <p:nvPr/>
      </p:nvGrpSpPr>
      <p:grpSpPr>
        <a:xfrm>
          <a:off x="0" y="0"/>
          <a:ext cx="0" cy="0"/>
          <a:chOff x="0" y="0"/>
          <a:chExt cx="0" cy="0"/>
        </a:xfrm>
      </p:grpSpPr>
      <p:sp>
        <p:nvSpPr>
          <p:cNvPr id="862" name="Google Shape;862;p7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863" name="Google Shape;863;p78"/>
          <p:cNvSpPr/>
          <p:nvPr/>
        </p:nvSpPr>
        <p:spPr>
          <a:xfrm>
            <a:off x="0" y="0"/>
            <a:ext cx="4167272"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Garamond"/>
              <a:ea typeface="Garamond"/>
              <a:cs typeface="Garamond"/>
              <a:sym typeface="Garamond"/>
            </a:endParaRPr>
          </a:p>
        </p:txBody>
      </p:sp>
      <p:sp>
        <p:nvSpPr>
          <p:cNvPr id="864" name="Google Shape;864;p78"/>
          <p:cNvSpPr txBox="1">
            <a:spLocks noGrp="1"/>
          </p:cNvSpPr>
          <p:nvPr>
            <p:ph type="title"/>
          </p:nvPr>
        </p:nvSpPr>
        <p:spPr>
          <a:xfrm>
            <a:off x="110359" y="1153572"/>
            <a:ext cx="3776874" cy="4461163"/>
          </a:xfrm>
          <a:prstGeom prst="rect">
            <a:avLst/>
          </a:prstGeom>
          <a:noFill/>
          <a:ln>
            <a:noFill/>
          </a:ln>
        </p:spPr>
        <p:txBody>
          <a:bodyPr spcFirstLastPara="1" wrap="square" lIns="121900" tIns="60950" rIns="121900" bIns="6095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6000">
                <a:solidFill>
                  <a:srgbClr val="FFFFFF"/>
                </a:solidFill>
              </a:rPr>
              <a:t>Controlling the Spread of Germs</a:t>
            </a:r>
            <a:endParaRPr sz="6000"/>
          </a:p>
        </p:txBody>
      </p:sp>
      <p:sp>
        <p:nvSpPr>
          <p:cNvPr id="865" name="Google Shape;865;p78"/>
          <p:cNvSpPr/>
          <p:nvPr/>
        </p:nvSpPr>
        <p:spPr>
          <a:xfrm rot="10800000" flipH="1">
            <a:off x="7550402" y="2455480"/>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aramond"/>
              <a:ea typeface="Garamond"/>
              <a:cs typeface="Garamond"/>
              <a:sym typeface="Garamond"/>
            </a:endParaRPr>
          </a:p>
        </p:txBody>
      </p:sp>
      <p:sp>
        <p:nvSpPr>
          <p:cNvPr id="866" name="Google Shape;866;p78"/>
          <p:cNvSpPr txBox="1">
            <a:spLocks noGrp="1"/>
          </p:cNvSpPr>
          <p:nvPr>
            <p:ph type="body" idx="1"/>
          </p:nvPr>
        </p:nvSpPr>
        <p:spPr>
          <a:xfrm>
            <a:off x="4447308" y="591344"/>
            <a:ext cx="6906491" cy="5585619"/>
          </a:xfrm>
          <a:prstGeom prst="rect">
            <a:avLst/>
          </a:prstGeom>
          <a:noFill/>
          <a:ln>
            <a:noFill/>
          </a:ln>
        </p:spPr>
        <p:txBody>
          <a:bodyPr spcFirstLastPara="1" wrap="square" lIns="121900" tIns="60950" rIns="121900" bIns="60950" anchor="ctr" anchorCtr="0">
            <a:normAutofit/>
          </a:bodyPr>
          <a:lstStyle/>
          <a:p>
            <a:pPr marL="609585" lvl="0" indent="-304791" algn="l" rtl="0">
              <a:lnSpc>
                <a:spcPct val="90000"/>
              </a:lnSpc>
              <a:spcBef>
                <a:spcPts val="0"/>
              </a:spcBef>
              <a:spcAft>
                <a:spcPts val="0"/>
              </a:spcAft>
              <a:buClr>
                <a:schemeClr val="dk1"/>
              </a:buClr>
              <a:buSzPts val="1800"/>
              <a:buFont typeface="Arial"/>
              <a:buChar char="•"/>
            </a:pPr>
            <a:r>
              <a:rPr lang="en-US" sz="3000" dirty="0"/>
              <a:t>Know and practice standard precautions, especially hand washing, mask and gloving.</a:t>
            </a:r>
            <a:endParaRPr sz="3000" dirty="0"/>
          </a:p>
          <a:p>
            <a:pPr marL="609585" lvl="0" indent="-304791" algn="l" rtl="0">
              <a:lnSpc>
                <a:spcPct val="90000"/>
              </a:lnSpc>
              <a:spcBef>
                <a:spcPts val="800"/>
              </a:spcBef>
              <a:spcAft>
                <a:spcPts val="0"/>
              </a:spcAft>
              <a:buClr>
                <a:schemeClr val="dk1"/>
              </a:buClr>
              <a:buSzPts val="1800"/>
              <a:buFont typeface="Arial"/>
              <a:buChar char="•"/>
            </a:pPr>
            <a:r>
              <a:rPr lang="en-US" sz="3000" dirty="0"/>
              <a:t>Keep yourself, the individual, and the environment clean.</a:t>
            </a:r>
            <a:endParaRPr sz="3000" dirty="0"/>
          </a:p>
          <a:p>
            <a:pPr marL="609585" lvl="0" indent="-304791" algn="l" rtl="0">
              <a:lnSpc>
                <a:spcPct val="90000"/>
              </a:lnSpc>
              <a:spcBef>
                <a:spcPts val="800"/>
              </a:spcBef>
              <a:spcAft>
                <a:spcPts val="800"/>
              </a:spcAft>
              <a:buClr>
                <a:schemeClr val="dk1"/>
              </a:buClr>
              <a:buSzPts val="1800"/>
              <a:buFont typeface="Arial"/>
              <a:buChar char="•"/>
            </a:pPr>
            <a:r>
              <a:rPr lang="en-US" sz="3000" dirty="0"/>
              <a:t>Be aware of the signs and symptoms of illness and infection and accurately record and report them.</a:t>
            </a:r>
            <a:endParaRPr sz="3000" dirty="0"/>
          </a:p>
        </p:txBody>
      </p:sp>
      <p:sp>
        <p:nvSpPr>
          <p:cNvPr id="867" name="Google Shape;867;p7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1"/>
        <p:cNvGrpSpPr/>
        <p:nvPr/>
      </p:nvGrpSpPr>
      <p:grpSpPr>
        <a:xfrm>
          <a:off x="0" y="0"/>
          <a:ext cx="0" cy="0"/>
          <a:chOff x="0" y="0"/>
          <a:chExt cx="0" cy="0"/>
        </a:xfrm>
      </p:grpSpPr>
      <p:sp>
        <p:nvSpPr>
          <p:cNvPr id="872" name="Google Shape;872;p79"/>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73" name="Google Shape;873;p79"/>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74" name="Google Shape;874;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6000">
                <a:solidFill>
                  <a:schemeClr val="dk1"/>
                </a:solidFill>
              </a:rPr>
              <a:t>Standard Precautions</a:t>
            </a:r>
            <a:endParaRPr sz="6000"/>
          </a:p>
        </p:txBody>
      </p:sp>
      <p:sp>
        <p:nvSpPr>
          <p:cNvPr id="875" name="Google Shape;875;p79"/>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876" name="Google Shape;876;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300"/>
              <a:buNone/>
            </a:pPr>
            <a:r>
              <a:rPr lang="en-US" sz="3000"/>
              <a:t>Infection control safeguards: hand washing, disposable gloves and personal protective equipment.</a:t>
            </a:r>
            <a:endParaRPr sz="3000"/>
          </a:p>
          <a:p>
            <a:pPr marL="0" lvl="0" indent="0" algn="l" rtl="0">
              <a:lnSpc>
                <a:spcPct val="90000"/>
              </a:lnSpc>
              <a:spcBef>
                <a:spcPts val="0"/>
              </a:spcBef>
              <a:spcAft>
                <a:spcPts val="0"/>
              </a:spcAft>
              <a:buClr>
                <a:schemeClr val="dk1"/>
              </a:buClr>
              <a:buSzPts val="1300"/>
              <a:buNone/>
            </a:pPr>
            <a:endParaRPr sz="3000"/>
          </a:p>
          <a:p>
            <a:pPr marL="0" lvl="0" indent="0" algn="l" rtl="0">
              <a:lnSpc>
                <a:spcPct val="90000"/>
              </a:lnSpc>
              <a:spcBef>
                <a:spcPts val="0"/>
              </a:spcBef>
              <a:spcAft>
                <a:spcPts val="0"/>
              </a:spcAft>
              <a:buClr>
                <a:schemeClr val="dk1"/>
              </a:buClr>
              <a:buSzPts val="1300"/>
              <a:buNone/>
            </a:pPr>
            <a:r>
              <a:rPr lang="en-US" sz="3000"/>
              <a:t>Protects both the individual you work for and you from the spread of germs and infection.  </a:t>
            </a:r>
            <a:endParaRPr sz="3000"/>
          </a:p>
          <a:p>
            <a:pPr marL="0" lvl="0" indent="0" algn="l" rtl="0">
              <a:lnSpc>
                <a:spcPct val="90000"/>
              </a:lnSpc>
              <a:spcBef>
                <a:spcPts val="0"/>
              </a:spcBef>
              <a:spcAft>
                <a:spcPts val="0"/>
              </a:spcAft>
              <a:buClr>
                <a:schemeClr val="dk1"/>
              </a:buClr>
              <a:buSzPts val="1300"/>
              <a:buNone/>
            </a:pPr>
            <a:endParaRPr sz="3000"/>
          </a:p>
          <a:p>
            <a:pPr marL="0" lvl="0" indent="0" algn="l" rtl="0">
              <a:lnSpc>
                <a:spcPct val="90000"/>
              </a:lnSpc>
              <a:spcBef>
                <a:spcPts val="0"/>
              </a:spcBef>
              <a:spcAft>
                <a:spcPts val="0"/>
              </a:spcAft>
              <a:buClr>
                <a:schemeClr val="dk1"/>
              </a:buClr>
              <a:buSzPts val="1300"/>
              <a:buNone/>
            </a:pPr>
            <a:r>
              <a:rPr lang="en-US" sz="3000"/>
              <a:t>Should be used when coming in contact with body fluids, touching mucous membranes (eyes or nose); and when dealing with cuts, abrasions, or wounds.</a:t>
            </a:r>
            <a:endParaRPr sz="3000"/>
          </a:p>
        </p:txBody>
      </p:sp>
      <p:sp>
        <p:nvSpPr>
          <p:cNvPr id="877" name="Google Shape;877;p7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CD1E-CF41-4B52-BB2D-195A76518BE7}"/>
              </a:ext>
            </a:extLst>
          </p:cNvPr>
          <p:cNvSpPr>
            <a:spLocks noGrp="1"/>
          </p:cNvSpPr>
          <p:nvPr>
            <p:ph type="title"/>
          </p:nvPr>
        </p:nvSpPr>
        <p:spPr>
          <a:xfrm>
            <a:off x="1738400" y="346230"/>
            <a:ext cx="9374000" cy="852256"/>
          </a:xfrm>
        </p:spPr>
        <p:txBody>
          <a:bodyPr/>
          <a:lstStyle/>
          <a:p>
            <a:r>
              <a:rPr lang="en-US" dirty="0"/>
              <a:t>Universal Precautions </a:t>
            </a:r>
          </a:p>
        </p:txBody>
      </p:sp>
      <p:sp>
        <p:nvSpPr>
          <p:cNvPr id="3" name="Text Placeholder 2">
            <a:extLst>
              <a:ext uri="{FF2B5EF4-FFF2-40B4-BE49-F238E27FC236}">
                <a16:creationId xmlns:a16="http://schemas.microsoft.com/office/drawing/2014/main" id="{4F533FA6-F786-44BF-838B-88C47F984728}"/>
              </a:ext>
            </a:extLst>
          </p:cNvPr>
          <p:cNvSpPr>
            <a:spLocks noGrp="1"/>
          </p:cNvSpPr>
          <p:nvPr>
            <p:ph type="body" idx="1"/>
          </p:nvPr>
        </p:nvSpPr>
        <p:spPr>
          <a:xfrm>
            <a:off x="949911" y="1296140"/>
            <a:ext cx="10162489" cy="4746060"/>
          </a:xfrm>
        </p:spPr>
        <p:txBody>
          <a:bodyPr/>
          <a:lstStyle/>
          <a:p>
            <a:pPr marL="146050" indent="0">
              <a:buNone/>
            </a:pPr>
            <a:r>
              <a:rPr lang="en-US" dirty="0"/>
              <a:t>Universal Precautions are a set of precautions  designed to prevent the transmission of blood borne and air borne virus. That all professionals in the health care system must follow to prevent the spread of virus, and disease. HIV is not the only virus found in blood there are many more. </a:t>
            </a:r>
          </a:p>
          <a:p>
            <a:pPr marL="146050" indent="0">
              <a:buNone/>
            </a:pPr>
            <a:endParaRPr lang="en-US" dirty="0"/>
          </a:p>
          <a:p>
            <a:pPr marL="146050" indent="0">
              <a:buNone/>
            </a:pPr>
            <a:r>
              <a:rPr lang="en-US" dirty="0"/>
              <a:t>If you have been exposed or suspect that you have been exposed to an virus, or other known infections you must contact your supervisor to report even if the infection is not contagious</a:t>
            </a:r>
          </a:p>
          <a:p>
            <a:pPr marL="146050" indent="0">
              <a:buNone/>
            </a:pPr>
            <a:endParaRPr lang="en-US" dirty="0"/>
          </a:p>
          <a:p>
            <a:pPr marL="146050" indent="0">
              <a:buNone/>
            </a:pPr>
            <a:r>
              <a:rPr lang="en-US" dirty="0"/>
              <a:t>Blood borne pathogens are microorganisms that are </a:t>
            </a:r>
            <a:r>
              <a:rPr lang="en-US"/>
              <a:t>present in </a:t>
            </a:r>
            <a:r>
              <a:rPr lang="en-US" dirty="0"/>
              <a:t>human blood and other bodily fluids that cause disease. </a:t>
            </a:r>
          </a:p>
        </p:txBody>
      </p:sp>
      <p:sp>
        <p:nvSpPr>
          <p:cNvPr id="4" name="Right Triangle 3">
            <a:extLst>
              <a:ext uri="{FF2B5EF4-FFF2-40B4-BE49-F238E27FC236}">
                <a16:creationId xmlns:a16="http://schemas.microsoft.com/office/drawing/2014/main" id="{7B20BC54-A248-48B5-9483-BECA0842D258}"/>
              </a:ext>
            </a:extLst>
          </p:cNvPr>
          <p:cNvSpPr/>
          <p:nvPr/>
        </p:nvSpPr>
        <p:spPr>
          <a:xfrm>
            <a:off x="488273" y="5415379"/>
            <a:ext cx="1376038" cy="12339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363F7951-EAE1-4CA4-BCAE-F2D091AAE981}"/>
              </a:ext>
            </a:extLst>
          </p:cNvPr>
          <p:cNvSpPr/>
          <p:nvPr/>
        </p:nvSpPr>
        <p:spPr>
          <a:xfrm rot="12371929">
            <a:off x="10662499" y="779107"/>
            <a:ext cx="939954" cy="118693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4825FAF7-13EF-4C08-A915-0454E901A89A}"/>
              </a:ext>
            </a:extLst>
          </p:cNvPr>
          <p:cNvSpPr/>
          <p:nvPr/>
        </p:nvSpPr>
        <p:spPr>
          <a:xfrm>
            <a:off x="11230769" y="6476259"/>
            <a:ext cx="914400" cy="346231"/>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110559-F179-4E15-8063-D159B2B7718C}"/>
              </a:ext>
            </a:extLst>
          </p:cNvPr>
          <p:cNvPicPr>
            <a:picLocks noChangeAspect="1"/>
          </p:cNvPicPr>
          <p:nvPr/>
        </p:nvPicPr>
        <p:blipFill>
          <a:blip r:embed="rId2"/>
          <a:stretch>
            <a:fillRect/>
          </a:stretch>
        </p:blipFill>
        <p:spPr>
          <a:xfrm>
            <a:off x="164409" y="1000684"/>
            <a:ext cx="938865" cy="371888"/>
          </a:xfrm>
          <a:prstGeom prst="rect">
            <a:avLst/>
          </a:prstGeom>
        </p:spPr>
      </p:pic>
    </p:spTree>
    <p:extLst>
      <p:ext uri="{BB962C8B-B14F-4D97-AF65-F5344CB8AC3E}">
        <p14:creationId xmlns:p14="http://schemas.microsoft.com/office/powerpoint/2010/main" val="4065988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1"/>
        <p:cNvGrpSpPr/>
        <p:nvPr/>
      </p:nvGrpSpPr>
      <p:grpSpPr>
        <a:xfrm>
          <a:off x="0" y="0"/>
          <a:ext cx="0" cy="0"/>
          <a:chOff x="0" y="0"/>
          <a:chExt cx="0" cy="0"/>
        </a:xfrm>
      </p:grpSpPr>
      <p:sp>
        <p:nvSpPr>
          <p:cNvPr id="882" name="Google Shape;882;p8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83" name="Google Shape;883;p80"/>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84" name="Google Shape;884;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6000">
                <a:solidFill>
                  <a:schemeClr val="dk1"/>
                </a:solidFill>
              </a:rPr>
              <a:t>Body Fluids:</a:t>
            </a:r>
            <a:endParaRPr sz="6000"/>
          </a:p>
        </p:txBody>
      </p:sp>
      <p:sp>
        <p:nvSpPr>
          <p:cNvPr id="885" name="Google Shape;885;p80"/>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886" name="Google Shape;886;p80"/>
          <p:cNvSpPr txBox="1">
            <a:spLocks noGrp="1"/>
          </p:cNvSpPr>
          <p:nvPr>
            <p:ph type="body" idx="1"/>
          </p:nvPr>
        </p:nvSpPr>
        <p:spPr>
          <a:xfrm>
            <a:off x="2738670" y="1853406"/>
            <a:ext cx="6714659" cy="435133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1300"/>
              <a:buFont typeface="Noto Sans Symbols"/>
              <a:buChar char="▪"/>
            </a:pPr>
            <a:r>
              <a:rPr lang="en-US" sz="3000"/>
              <a:t>Blood</a:t>
            </a:r>
            <a:endParaRPr sz="3000"/>
          </a:p>
          <a:p>
            <a:pPr marL="457200" lvl="0" indent="-457200" algn="l" rtl="0">
              <a:lnSpc>
                <a:spcPct val="90000"/>
              </a:lnSpc>
              <a:spcBef>
                <a:spcPts val="2133"/>
              </a:spcBef>
              <a:spcAft>
                <a:spcPts val="0"/>
              </a:spcAft>
              <a:buClr>
                <a:schemeClr val="dk1"/>
              </a:buClr>
              <a:buSzPts val="1300"/>
              <a:buFont typeface="Noto Sans Symbols"/>
              <a:buChar char="▪"/>
            </a:pPr>
            <a:r>
              <a:rPr lang="en-US" sz="3000"/>
              <a:t>Blood products</a:t>
            </a:r>
            <a:endParaRPr sz="3000"/>
          </a:p>
          <a:p>
            <a:pPr marL="457200" lvl="0" indent="-457200" algn="l" rtl="0">
              <a:lnSpc>
                <a:spcPct val="90000"/>
              </a:lnSpc>
              <a:spcBef>
                <a:spcPts val="2133"/>
              </a:spcBef>
              <a:spcAft>
                <a:spcPts val="0"/>
              </a:spcAft>
              <a:buClr>
                <a:schemeClr val="dk1"/>
              </a:buClr>
              <a:buSzPts val="1300"/>
              <a:buFont typeface="Noto Sans Symbols"/>
              <a:buChar char="▪"/>
            </a:pPr>
            <a:r>
              <a:rPr lang="en-US" sz="3000"/>
              <a:t>Secretions - Nasal/Semen/Vaginal</a:t>
            </a:r>
            <a:endParaRPr sz="3000"/>
          </a:p>
          <a:p>
            <a:pPr marL="457200" lvl="0" indent="-457200" algn="l" rtl="0">
              <a:lnSpc>
                <a:spcPct val="90000"/>
              </a:lnSpc>
              <a:spcBef>
                <a:spcPts val="2133"/>
              </a:spcBef>
              <a:spcAft>
                <a:spcPts val="0"/>
              </a:spcAft>
              <a:buClr>
                <a:schemeClr val="dk1"/>
              </a:buClr>
              <a:buSzPts val="1300"/>
              <a:buFont typeface="Noto Sans Symbols"/>
              <a:buChar char="▪"/>
            </a:pPr>
            <a:r>
              <a:rPr lang="en-US" sz="3000"/>
              <a:t>Saliva</a:t>
            </a:r>
            <a:endParaRPr sz="3000"/>
          </a:p>
          <a:p>
            <a:pPr marL="457200" lvl="0" indent="-457200" algn="l" rtl="0">
              <a:lnSpc>
                <a:spcPct val="90000"/>
              </a:lnSpc>
              <a:spcBef>
                <a:spcPts val="2133"/>
              </a:spcBef>
              <a:spcAft>
                <a:spcPts val="0"/>
              </a:spcAft>
              <a:buClr>
                <a:schemeClr val="dk1"/>
              </a:buClr>
              <a:buSzPts val="1300"/>
              <a:buFont typeface="Noto Sans Symbols"/>
              <a:buChar char="▪"/>
            </a:pPr>
            <a:r>
              <a:rPr lang="en-US" sz="3000"/>
              <a:t>Vomit</a:t>
            </a:r>
            <a:endParaRPr sz="3000"/>
          </a:p>
          <a:p>
            <a:pPr marL="457200" lvl="0" indent="-457200" algn="l" rtl="0">
              <a:lnSpc>
                <a:spcPct val="90000"/>
              </a:lnSpc>
              <a:spcBef>
                <a:spcPts val="2133"/>
              </a:spcBef>
              <a:spcAft>
                <a:spcPts val="2133"/>
              </a:spcAft>
              <a:buClr>
                <a:schemeClr val="dk1"/>
              </a:buClr>
              <a:buSzPts val="1300"/>
              <a:buFont typeface="Noto Sans Symbols"/>
              <a:buChar char="▪"/>
            </a:pPr>
            <a:r>
              <a:rPr lang="en-US" sz="3000"/>
              <a:t>Excretions - Urine/Feces</a:t>
            </a:r>
            <a:endParaRPr sz="3000"/>
          </a:p>
        </p:txBody>
      </p:sp>
      <p:sp>
        <p:nvSpPr>
          <p:cNvPr id="887" name="Google Shape;887;p8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F843-5BE8-4284-9D75-0C86176E81AA}"/>
              </a:ext>
            </a:extLst>
          </p:cNvPr>
          <p:cNvSpPr>
            <a:spLocks noGrp="1"/>
          </p:cNvSpPr>
          <p:nvPr>
            <p:ph type="title"/>
          </p:nvPr>
        </p:nvSpPr>
        <p:spPr>
          <a:xfrm>
            <a:off x="4169664" y="71021"/>
            <a:ext cx="7726413" cy="1154097"/>
          </a:xfrm>
        </p:spPr>
        <p:txBody>
          <a:bodyPr/>
          <a:lstStyle/>
          <a:p>
            <a:r>
              <a:rPr lang="en-US" sz="1800" dirty="0"/>
              <a:t>Needlesticks and other sharps injuries are a serious hazard in any healthcare setting. Contact with contaminated needles, scalpels, broken glass, and other sharps may expose healthcare workers to blood that contains pathogens which pose a grave, potentially lethal risk. You may experience a </a:t>
            </a:r>
          </a:p>
        </p:txBody>
      </p:sp>
      <p:sp>
        <p:nvSpPr>
          <p:cNvPr id="3" name="Text Placeholder 2">
            <a:extLst>
              <a:ext uri="{FF2B5EF4-FFF2-40B4-BE49-F238E27FC236}">
                <a16:creationId xmlns:a16="http://schemas.microsoft.com/office/drawing/2014/main" id="{FBC4562C-191D-40D3-936F-862CEDBFE155}"/>
              </a:ext>
            </a:extLst>
          </p:cNvPr>
          <p:cNvSpPr>
            <a:spLocks noGrp="1"/>
          </p:cNvSpPr>
          <p:nvPr>
            <p:ph type="body" idx="1"/>
          </p:nvPr>
        </p:nvSpPr>
        <p:spPr>
          <a:xfrm>
            <a:off x="4438836" y="2831977"/>
            <a:ext cx="7084380" cy="3883979"/>
          </a:xfrm>
        </p:spPr>
        <p:txBody>
          <a:bodyPr/>
          <a:lstStyle/>
          <a:p>
            <a:pPr marL="114300" indent="0">
              <a:buNone/>
            </a:pPr>
            <a:r>
              <a:rPr lang="en-US" sz="2400" b="1" dirty="0"/>
              <a:t>If you experience a needlestick or sharp injury or are exposed to the blood or other body fluid of a client during the course of your work, immediately follow these steps:</a:t>
            </a:r>
          </a:p>
          <a:p>
            <a:r>
              <a:rPr lang="en-US" sz="2400" b="1" dirty="0"/>
              <a:t>Wash needle sticks and cuts with soap and water.</a:t>
            </a:r>
          </a:p>
          <a:p>
            <a:r>
              <a:rPr lang="en-US" sz="2400" b="1" dirty="0"/>
              <a:t>Flush/splash the nose, mouth or skin with water.</a:t>
            </a:r>
          </a:p>
          <a:p>
            <a:r>
              <a:rPr lang="en-US" sz="2400" b="1" dirty="0"/>
              <a:t>Irrigate eyes with clean water, saline, or sterile eye flush. </a:t>
            </a:r>
          </a:p>
          <a:p>
            <a:r>
              <a:rPr lang="en-US" sz="2400" b="1" dirty="0"/>
              <a:t>Report the incident to your supervisor.</a:t>
            </a:r>
          </a:p>
          <a:p>
            <a:r>
              <a:rPr lang="en-US" sz="2400" b="1" dirty="0"/>
              <a:t>Immediately seek medical treatment if needed. </a:t>
            </a:r>
          </a:p>
          <a:p>
            <a:endParaRPr lang="en-US" sz="3200" b="1" dirty="0"/>
          </a:p>
          <a:p>
            <a:endParaRPr lang="en-US" dirty="0"/>
          </a:p>
        </p:txBody>
      </p:sp>
      <p:pic>
        <p:nvPicPr>
          <p:cNvPr id="5" name="Picture 4">
            <a:extLst>
              <a:ext uri="{FF2B5EF4-FFF2-40B4-BE49-F238E27FC236}">
                <a16:creationId xmlns:a16="http://schemas.microsoft.com/office/drawing/2014/main" id="{1C8A4140-532E-4BDB-A81D-B3E07AE0EEB8}"/>
              </a:ext>
            </a:extLst>
          </p:cNvPr>
          <p:cNvPicPr>
            <a:picLocks noChangeAspect="1"/>
          </p:cNvPicPr>
          <p:nvPr/>
        </p:nvPicPr>
        <p:blipFill>
          <a:blip r:embed="rId2"/>
          <a:stretch>
            <a:fillRect/>
          </a:stretch>
        </p:blipFill>
        <p:spPr>
          <a:xfrm>
            <a:off x="0" y="0"/>
            <a:ext cx="4169664" cy="6858000"/>
          </a:xfrm>
          <a:prstGeom prst="rect">
            <a:avLst/>
          </a:prstGeom>
        </p:spPr>
      </p:pic>
      <p:sp>
        <p:nvSpPr>
          <p:cNvPr id="6" name="TextBox 5">
            <a:extLst>
              <a:ext uri="{FF2B5EF4-FFF2-40B4-BE49-F238E27FC236}">
                <a16:creationId xmlns:a16="http://schemas.microsoft.com/office/drawing/2014/main" id="{BBBA3BBB-A4C6-4AAD-8902-4244233B3A9E}"/>
              </a:ext>
            </a:extLst>
          </p:cNvPr>
          <p:cNvSpPr txBox="1"/>
          <p:nvPr/>
        </p:nvSpPr>
        <p:spPr>
          <a:xfrm flipH="1">
            <a:off x="204184" y="1890944"/>
            <a:ext cx="3062798" cy="1815882"/>
          </a:xfrm>
          <a:prstGeom prst="rect">
            <a:avLst/>
          </a:prstGeom>
          <a:noFill/>
        </p:spPr>
        <p:txBody>
          <a:bodyPr wrap="square" rtlCol="0">
            <a:spAutoFit/>
          </a:bodyPr>
          <a:lstStyle/>
          <a:p>
            <a:r>
              <a:rPr lang="en-US" sz="2800" b="1" dirty="0"/>
              <a:t>How to Prevent Needlesticks and Sharps Injuries.</a:t>
            </a:r>
          </a:p>
        </p:txBody>
      </p:sp>
      <p:sp>
        <p:nvSpPr>
          <p:cNvPr id="9" name="TextBox 8">
            <a:extLst>
              <a:ext uri="{FF2B5EF4-FFF2-40B4-BE49-F238E27FC236}">
                <a16:creationId xmlns:a16="http://schemas.microsoft.com/office/drawing/2014/main" id="{F1D7CAD5-ABC0-4282-AECD-B54828139256}"/>
              </a:ext>
            </a:extLst>
          </p:cNvPr>
          <p:cNvSpPr txBox="1"/>
          <p:nvPr/>
        </p:nvSpPr>
        <p:spPr>
          <a:xfrm>
            <a:off x="4270158" y="1571347"/>
            <a:ext cx="7546021" cy="1077218"/>
          </a:xfrm>
          <a:prstGeom prst="rect">
            <a:avLst/>
          </a:prstGeom>
          <a:noFill/>
        </p:spPr>
        <p:txBody>
          <a:bodyPr wrap="square" rtlCol="0">
            <a:spAutoFit/>
          </a:bodyPr>
          <a:lstStyle/>
          <a:p>
            <a:r>
              <a:rPr lang="en-US" sz="3200" b="1" dirty="0">
                <a:solidFill>
                  <a:srgbClr val="FF0000"/>
                </a:solidFill>
              </a:rPr>
              <a:t>NEVER RECAP NEEDLES, RAZORS OR ANY OTHER SHARPS!!!</a:t>
            </a:r>
          </a:p>
        </p:txBody>
      </p:sp>
    </p:spTree>
    <p:extLst>
      <p:ext uri="{BB962C8B-B14F-4D97-AF65-F5344CB8AC3E}">
        <p14:creationId xmlns:p14="http://schemas.microsoft.com/office/powerpoint/2010/main" val="263303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56" name="Google Shape;256;p56"/>
          <p:cNvSpPr/>
          <p:nvPr/>
        </p:nvSpPr>
        <p:spPr>
          <a:xfrm>
            <a:off x="-1" y="3167148"/>
            <a:ext cx="606972" cy="36908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57" name="Google Shape;257;p56"/>
          <p:cNvSpPr/>
          <p:nvPr/>
        </p:nvSpPr>
        <p:spPr>
          <a:xfrm>
            <a:off x="-1" y="1"/>
            <a:ext cx="606972" cy="323398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258" name="Google Shape;258;p56"/>
          <p:cNvSpPr txBox="1">
            <a:spLocks noGrp="1"/>
          </p:cNvSpPr>
          <p:nvPr>
            <p:ph type="title"/>
          </p:nvPr>
        </p:nvSpPr>
        <p:spPr>
          <a:xfrm>
            <a:off x="606971" y="1188637"/>
            <a:ext cx="3457030"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2800"/>
              <a:buNone/>
            </a:pPr>
            <a:r>
              <a:rPr lang="en-US">
                <a:solidFill>
                  <a:schemeClr val="dk1"/>
                </a:solidFill>
                <a:latin typeface="Garamond"/>
                <a:ea typeface="Garamond"/>
                <a:cs typeface="Garamond"/>
                <a:sym typeface="Garamond"/>
              </a:rPr>
              <a:t>Examples of Violating Confidentiality and Privacy of a Recipient</a:t>
            </a:r>
            <a:endParaRPr sz="5400"/>
          </a:p>
        </p:txBody>
      </p:sp>
      <p:grpSp>
        <p:nvGrpSpPr>
          <p:cNvPr id="259" name="Google Shape;259;p56"/>
          <p:cNvGrpSpPr/>
          <p:nvPr/>
        </p:nvGrpSpPr>
        <p:grpSpPr>
          <a:xfrm>
            <a:off x="4814513" y="711381"/>
            <a:ext cx="6301720" cy="5427498"/>
            <a:chOff x="0" y="662"/>
            <a:chExt cx="6301720" cy="5427498"/>
          </a:xfrm>
        </p:grpSpPr>
        <p:sp>
          <p:nvSpPr>
            <p:cNvPr id="260" name="Google Shape;260;p56"/>
            <p:cNvSpPr/>
            <p:nvPr/>
          </p:nvSpPr>
          <p:spPr>
            <a:xfrm>
              <a:off x="1260344" y="662"/>
              <a:ext cx="5041376" cy="861507"/>
            </a:xfrm>
            <a:prstGeom prst="rect">
              <a:avLst/>
            </a:prstGeom>
            <a:solidFill>
              <a:srgbClr val="CCD3EA">
                <a:alpha val="88235"/>
              </a:srgbClr>
            </a:solidFill>
            <a:ln w="25400" cap="flat" cmpd="sng">
              <a:solidFill>
                <a:srgbClr val="CCD3EA">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1" name="Google Shape;261;p56"/>
            <p:cNvSpPr txBox="1"/>
            <p:nvPr/>
          </p:nvSpPr>
          <p:spPr>
            <a:xfrm>
              <a:off x="1260344" y="662"/>
              <a:ext cx="5041376" cy="861507"/>
            </a:xfrm>
            <a:prstGeom prst="rect">
              <a:avLst/>
            </a:prstGeom>
            <a:noFill/>
            <a:ln>
              <a:noFill/>
            </a:ln>
          </p:spPr>
          <p:txBody>
            <a:bodyPr spcFirstLastPara="1" wrap="square" lIns="97800" tIns="218800" rIns="97800" bIns="2188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rgbClr val="000000"/>
                  </a:solidFill>
                  <a:latin typeface="Garamond"/>
                  <a:ea typeface="Garamond"/>
                  <a:cs typeface="Garamond"/>
                  <a:sym typeface="Garamond"/>
                </a:rPr>
                <a:t>Talking about client outside of work</a:t>
              </a:r>
              <a:endParaRPr sz="2000" b="0" i="0" u="none" strike="noStrike" cap="none">
                <a:solidFill>
                  <a:srgbClr val="000000"/>
                </a:solidFill>
                <a:latin typeface="Garamond"/>
                <a:ea typeface="Garamond"/>
                <a:cs typeface="Garamond"/>
                <a:sym typeface="Garamond"/>
              </a:endParaRPr>
            </a:p>
          </p:txBody>
        </p:sp>
        <p:sp>
          <p:nvSpPr>
            <p:cNvPr id="262" name="Google Shape;262;p56"/>
            <p:cNvSpPr/>
            <p:nvPr/>
          </p:nvSpPr>
          <p:spPr>
            <a:xfrm>
              <a:off x="0" y="662"/>
              <a:ext cx="1260344" cy="861507"/>
            </a:xfrm>
            <a:prstGeom prst="rect">
              <a:avLst/>
            </a:prstGeom>
            <a:solidFill>
              <a:srgbClr val="3A66B1"/>
            </a:solidFill>
            <a:ln w="25400" cap="flat" cmpd="sng">
              <a:solidFill>
                <a:srgbClr val="3A66B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3" name="Google Shape;263;p56"/>
            <p:cNvSpPr txBox="1"/>
            <p:nvPr/>
          </p:nvSpPr>
          <p:spPr>
            <a:xfrm>
              <a:off x="0" y="662"/>
              <a:ext cx="1260344" cy="861507"/>
            </a:xfrm>
            <a:prstGeom prst="rect">
              <a:avLst/>
            </a:prstGeom>
            <a:noFill/>
            <a:ln>
              <a:noFill/>
            </a:ln>
          </p:spPr>
          <p:txBody>
            <a:bodyPr spcFirstLastPara="1" wrap="square" lIns="66675" tIns="85075" rIns="66675" bIns="850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Garamond"/>
                  <a:ea typeface="Garamond"/>
                  <a:cs typeface="Garamond"/>
                  <a:sym typeface="Garamond"/>
                </a:rPr>
                <a:t>Talking</a:t>
              </a:r>
              <a:endParaRPr sz="1400" b="0" i="0" u="none" strike="noStrike" cap="none">
                <a:solidFill>
                  <a:srgbClr val="000000"/>
                </a:solidFill>
                <a:latin typeface="Garamond"/>
                <a:ea typeface="Garamond"/>
                <a:cs typeface="Garamond"/>
                <a:sym typeface="Garamond"/>
              </a:endParaRPr>
            </a:p>
          </p:txBody>
        </p:sp>
        <p:sp>
          <p:nvSpPr>
            <p:cNvPr id="264" name="Google Shape;264;p56"/>
            <p:cNvSpPr/>
            <p:nvPr/>
          </p:nvSpPr>
          <p:spPr>
            <a:xfrm>
              <a:off x="1260344" y="913860"/>
              <a:ext cx="5041376" cy="861507"/>
            </a:xfrm>
            <a:prstGeom prst="rect">
              <a:avLst/>
            </a:prstGeom>
            <a:solidFill>
              <a:srgbClr val="CCD3EA">
                <a:alpha val="88235"/>
              </a:srgbClr>
            </a:solidFill>
            <a:ln w="25400" cap="flat" cmpd="sng">
              <a:solidFill>
                <a:srgbClr val="CCD3EA">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5" name="Google Shape;265;p56"/>
            <p:cNvSpPr txBox="1"/>
            <p:nvPr/>
          </p:nvSpPr>
          <p:spPr>
            <a:xfrm>
              <a:off x="1260344" y="913860"/>
              <a:ext cx="5041376" cy="861507"/>
            </a:xfrm>
            <a:prstGeom prst="rect">
              <a:avLst/>
            </a:prstGeom>
            <a:noFill/>
            <a:ln>
              <a:noFill/>
            </a:ln>
          </p:spPr>
          <p:txBody>
            <a:bodyPr spcFirstLastPara="1" wrap="square" lIns="97800" tIns="218800" rIns="97800" bIns="2188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rgbClr val="000000"/>
                  </a:solidFill>
                  <a:latin typeface="Garamond"/>
                  <a:ea typeface="Garamond"/>
                  <a:cs typeface="Garamond"/>
                  <a:sym typeface="Garamond"/>
                </a:rPr>
                <a:t>Giving information over the phone to those who say they are relatives</a:t>
              </a:r>
              <a:endParaRPr sz="2000" b="0" i="0" u="none" strike="noStrike" cap="none">
                <a:solidFill>
                  <a:srgbClr val="000000"/>
                </a:solidFill>
                <a:latin typeface="Garamond"/>
                <a:ea typeface="Garamond"/>
                <a:cs typeface="Garamond"/>
                <a:sym typeface="Garamond"/>
              </a:endParaRPr>
            </a:p>
          </p:txBody>
        </p:sp>
        <p:sp>
          <p:nvSpPr>
            <p:cNvPr id="266" name="Google Shape;266;p56"/>
            <p:cNvSpPr/>
            <p:nvPr/>
          </p:nvSpPr>
          <p:spPr>
            <a:xfrm>
              <a:off x="0" y="913860"/>
              <a:ext cx="1260344" cy="861507"/>
            </a:xfrm>
            <a:prstGeom prst="rect">
              <a:avLst/>
            </a:prstGeom>
            <a:solidFill>
              <a:srgbClr val="4770BF"/>
            </a:solidFill>
            <a:ln w="25400" cap="flat" cmpd="sng">
              <a:solidFill>
                <a:srgbClr val="4770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7" name="Google Shape;267;p56"/>
            <p:cNvSpPr txBox="1"/>
            <p:nvPr/>
          </p:nvSpPr>
          <p:spPr>
            <a:xfrm>
              <a:off x="0" y="913860"/>
              <a:ext cx="1260344" cy="861507"/>
            </a:xfrm>
            <a:prstGeom prst="rect">
              <a:avLst/>
            </a:prstGeom>
            <a:noFill/>
            <a:ln>
              <a:noFill/>
            </a:ln>
          </p:spPr>
          <p:txBody>
            <a:bodyPr spcFirstLastPara="1" wrap="square" lIns="66675" tIns="85075" rIns="66675" bIns="850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Garamond"/>
                  <a:ea typeface="Garamond"/>
                  <a:cs typeface="Garamond"/>
                  <a:sym typeface="Garamond"/>
                </a:rPr>
                <a:t>Giving</a:t>
              </a:r>
              <a:endParaRPr sz="1400" b="0" i="0" u="none" strike="noStrike" cap="none">
                <a:solidFill>
                  <a:srgbClr val="000000"/>
                </a:solidFill>
                <a:latin typeface="Garamond"/>
                <a:ea typeface="Garamond"/>
                <a:cs typeface="Garamond"/>
                <a:sym typeface="Garamond"/>
              </a:endParaRPr>
            </a:p>
          </p:txBody>
        </p:sp>
        <p:sp>
          <p:nvSpPr>
            <p:cNvPr id="268" name="Google Shape;268;p56"/>
            <p:cNvSpPr/>
            <p:nvPr/>
          </p:nvSpPr>
          <p:spPr>
            <a:xfrm>
              <a:off x="1260344" y="1827059"/>
              <a:ext cx="5041376" cy="861507"/>
            </a:xfrm>
            <a:prstGeom prst="rect">
              <a:avLst/>
            </a:prstGeom>
            <a:solidFill>
              <a:srgbClr val="CCD3EA">
                <a:alpha val="88235"/>
              </a:srgbClr>
            </a:solidFill>
            <a:ln w="25400" cap="flat" cmpd="sng">
              <a:solidFill>
                <a:srgbClr val="CCD3EA">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69" name="Google Shape;269;p56"/>
            <p:cNvSpPr txBox="1"/>
            <p:nvPr/>
          </p:nvSpPr>
          <p:spPr>
            <a:xfrm>
              <a:off x="1260344" y="1827059"/>
              <a:ext cx="5041376" cy="861507"/>
            </a:xfrm>
            <a:prstGeom prst="rect">
              <a:avLst/>
            </a:prstGeom>
            <a:noFill/>
            <a:ln>
              <a:noFill/>
            </a:ln>
          </p:spPr>
          <p:txBody>
            <a:bodyPr spcFirstLastPara="1" wrap="square" lIns="97800" tIns="218800" rIns="97800" bIns="2188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rgbClr val="000000"/>
                  </a:solidFill>
                  <a:latin typeface="Garamond"/>
                  <a:ea typeface="Garamond"/>
                  <a:cs typeface="Garamond"/>
                  <a:sym typeface="Garamond"/>
                </a:rPr>
                <a:t>Taking pictures or video of client without written consent</a:t>
              </a:r>
              <a:endParaRPr sz="2000" b="0" i="0" u="none" strike="noStrike" cap="none">
                <a:solidFill>
                  <a:srgbClr val="000000"/>
                </a:solidFill>
                <a:latin typeface="Garamond"/>
                <a:ea typeface="Garamond"/>
                <a:cs typeface="Garamond"/>
                <a:sym typeface="Garamond"/>
              </a:endParaRPr>
            </a:p>
          </p:txBody>
        </p:sp>
        <p:sp>
          <p:nvSpPr>
            <p:cNvPr id="270" name="Google Shape;270;p56"/>
            <p:cNvSpPr/>
            <p:nvPr/>
          </p:nvSpPr>
          <p:spPr>
            <a:xfrm>
              <a:off x="0" y="1827059"/>
              <a:ext cx="1260344" cy="861507"/>
            </a:xfrm>
            <a:prstGeom prst="rect">
              <a:avLst/>
            </a:prstGeom>
            <a:solidFill>
              <a:srgbClr val="5C7FC5"/>
            </a:solidFill>
            <a:ln w="25400" cap="flat" cmpd="sng">
              <a:solidFill>
                <a:srgbClr val="5C7F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1" name="Google Shape;271;p56"/>
            <p:cNvSpPr txBox="1"/>
            <p:nvPr/>
          </p:nvSpPr>
          <p:spPr>
            <a:xfrm>
              <a:off x="0" y="1827059"/>
              <a:ext cx="1260344" cy="861507"/>
            </a:xfrm>
            <a:prstGeom prst="rect">
              <a:avLst/>
            </a:prstGeom>
            <a:noFill/>
            <a:ln>
              <a:noFill/>
            </a:ln>
          </p:spPr>
          <p:txBody>
            <a:bodyPr spcFirstLastPara="1" wrap="square" lIns="66675" tIns="85075" rIns="66675" bIns="850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Garamond"/>
                  <a:ea typeface="Garamond"/>
                  <a:cs typeface="Garamond"/>
                  <a:sym typeface="Garamond"/>
                </a:rPr>
                <a:t>Taking</a:t>
              </a:r>
              <a:endParaRPr sz="1400" b="0" i="0" u="none" strike="noStrike" cap="none">
                <a:solidFill>
                  <a:srgbClr val="000000"/>
                </a:solidFill>
                <a:latin typeface="Garamond"/>
                <a:ea typeface="Garamond"/>
                <a:cs typeface="Garamond"/>
                <a:sym typeface="Garamond"/>
              </a:endParaRPr>
            </a:p>
          </p:txBody>
        </p:sp>
        <p:sp>
          <p:nvSpPr>
            <p:cNvPr id="272" name="Google Shape;272;p56"/>
            <p:cNvSpPr/>
            <p:nvPr/>
          </p:nvSpPr>
          <p:spPr>
            <a:xfrm>
              <a:off x="1260344" y="2740257"/>
              <a:ext cx="5041376" cy="861507"/>
            </a:xfrm>
            <a:prstGeom prst="rect">
              <a:avLst/>
            </a:prstGeom>
            <a:solidFill>
              <a:srgbClr val="CCD3EA">
                <a:alpha val="88235"/>
              </a:srgbClr>
            </a:solidFill>
            <a:ln w="25400" cap="flat" cmpd="sng">
              <a:solidFill>
                <a:srgbClr val="CCD3EA">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3" name="Google Shape;273;p56"/>
            <p:cNvSpPr txBox="1"/>
            <p:nvPr/>
          </p:nvSpPr>
          <p:spPr>
            <a:xfrm>
              <a:off x="1260344" y="2740257"/>
              <a:ext cx="5041376" cy="861507"/>
            </a:xfrm>
            <a:prstGeom prst="rect">
              <a:avLst/>
            </a:prstGeom>
            <a:noFill/>
            <a:ln>
              <a:noFill/>
            </a:ln>
          </p:spPr>
          <p:txBody>
            <a:bodyPr spcFirstLastPara="1" wrap="square" lIns="97800" tIns="218800" rIns="97800" bIns="2188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rgbClr val="000000"/>
                  </a:solidFill>
                  <a:latin typeface="Garamond"/>
                  <a:ea typeface="Garamond"/>
                  <a:cs typeface="Garamond"/>
                  <a:sym typeface="Garamond"/>
                </a:rPr>
                <a:t>Listening in on client’s phone conversations</a:t>
              </a:r>
              <a:endParaRPr sz="2000" b="0" i="0" u="none" strike="noStrike" cap="none">
                <a:solidFill>
                  <a:srgbClr val="000000"/>
                </a:solidFill>
                <a:latin typeface="Garamond"/>
                <a:ea typeface="Garamond"/>
                <a:cs typeface="Garamond"/>
                <a:sym typeface="Garamond"/>
              </a:endParaRPr>
            </a:p>
          </p:txBody>
        </p:sp>
        <p:sp>
          <p:nvSpPr>
            <p:cNvPr id="274" name="Google Shape;274;p56"/>
            <p:cNvSpPr/>
            <p:nvPr/>
          </p:nvSpPr>
          <p:spPr>
            <a:xfrm>
              <a:off x="0" y="2740257"/>
              <a:ext cx="1260344" cy="861507"/>
            </a:xfrm>
            <a:prstGeom prst="rect">
              <a:avLst/>
            </a:prstGeom>
            <a:solidFill>
              <a:srgbClr val="728DCA"/>
            </a:solidFill>
            <a:ln w="25400" cap="flat" cmpd="sng">
              <a:solidFill>
                <a:srgbClr val="728DC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5" name="Google Shape;275;p56"/>
            <p:cNvSpPr txBox="1"/>
            <p:nvPr/>
          </p:nvSpPr>
          <p:spPr>
            <a:xfrm>
              <a:off x="0" y="2740257"/>
              <a:ext cx="1260344" cy="861507"/>
            </a:xfrm>
            <a:prstGeom prst="rect">
              <a:avLst/>
            </a:prstGeom>
            <a:noFill/>
            <a:ln>
              <a:noFill/>
            </a:ln>
          </p:spPr>
          <p:txBody>
            <a:bodyPr spcFirstLastPara="1" wrap="square" lIns="66675" tIns="85075" rIns="66675" bIns="850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Garamond"/>
                  <a:ea typeface="Garamond"/>
                  <a:cs typeface="Garamond"/>
                  <a:sym typeface="Garamond"/>
                </a:rPr>
                <a:t>Listening</a:t>
              </a:r>
              <a:endParaRPr sz="1400" b="0" i="0" u="none" strike="noStrike" cap="none">
                <a:solidFill>
                  <a:srgbClr val="000000"/>
                </a:solidFill>
                <a:latin typeface="Garamond"/>
                <a:ea typeface="Garamond"/>
                <a:cs typeface="Garamond"/>
                <a:sym typeface="Garamond"/>
              </a:endParaRPr>
            </a:p>
          </p:txBody>
        </p:sp>
        <p:sp>
          <p:nvSpPr>
            <p:cNvPr id="276" name="Google Shape;276;p56"/>
            <p:cNvSpPr/>
            <p:nvPr/>
          </p:nvSpPr>
          <p:spPr>
            <a:xfrm>
              <a:off x="1260344" y="3653455"/>
              <a:ext cx="5041376" cy="861507"/>
            </a:xfrm>
            <a:prstGeom prst="rect">
              <a:avLst/>
            </a:prstGeom>
            <a:solidFill>
              <a:srgbClr val="CCD3EA">
                <a:alpha val="88235"/>
              </a:srgbClr>
            </a:solidFill>
            <a:ln w="25400" cap="flat" cmpd="sng">
              <a:solidFill>
                <a:srgbClr val="CCD3EA">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7" name="Google Shape;277;p56"/>
            <p:cNvSpPr txBox="1"/>
            <p:nvPr/>
          </p:nvSpPr>
          <p:spPr>
            <a:xfrm>
              <a:off x="1260344" y="3653455"/>
              <a:ext cx="5041376" cy="861507"/>
            </a:xfrm>
            <a:prstGeom prst="rect">
              <a:avLst/>
            </a:prstGeom>
            <a:noFill/>
            <a:ln>
              <a:noFill/>
            </a:ln>
          </p:spPr>
          <p:txBody>
            <a:bodyPr spcFirstLastPara="1" wrap="square" lIns="97800" tIns="218800" rIns="97800" bIns="2188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rgbClr val="000000"/>
                  </a:solidFill>
                  <a:latin typeface="Garamond"/>
                  <a:ea typeface="Garamond"/>
                  <a:cs typeface="Garamond"/>
                  <a:sym typeface="Garamond"/>
                </a:rPr>
                <a:t>Discussing information with another mental health worker who is not authorized to have that information</a:t>
              </a:r>
              <a:endParaRPr sz="2000" b="0" i="0" u="none" strike="noStrike" cap="none">
                <a:solidFill>
                  <a:srgbClr val="000000"/>
                </a:solidFill>
                <a:latin typeface="Garamond"/>
                <a:ea typeface="Garamond"/>
                <a:cs typeface="Garamond"/>
                <a:sym typeface="Garamond"/>
              </a:endParaRPr>
            </a:p>
          </p:txBody>
        </p:sp>
        <p:sp>
          <p:nvSpPr>
            <p:cNvPr id="278" name="Google Shape;278;p56"/>
            <p:cNvSpPr/>
            <p:nvPr/>
          </p:nvSpPr>
          <p:spPr>
            <a:xfrm>
              <a:off x="0" y="3653455"/>
              <a:ext cx="1260344" cy="861507"/>
            </a:xfrm>
            <a:prstGeom prst="rect">
              <a:avLst/>
            </a:prstGeom>
            <a:solidFill>
              <a:srgbClr val="879CD1"/>
            </a:solidFill>
            <a:ln w="25400" cap="flat" cmpd="sng">
              <a:solidFill>
                <a:srgbClr val="879CD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79" name="Google Shape;279;p56"/>
            <p:cNvSpPr txBox="1"/>
            <p:nvPr/>
          </p:nvSpPr>
          <p:spPr>
            <a:xfrm>
              <a:off x="0" y="3653455"/>
              <a:ext cx="1260344" cy="861507"/>
            </a:xfrm>
            <a:prstGeom prst="rect">
              <a:avLst/>
            </a:prstGeom>
            <a:noFill/>
            <a:ln>
              <a:noFill/>
            </a:ln>
          </p:spPr>
          <p:txBody>
            <a:bodyPr spcFirstLastPara="1" wrap="square" lIns="66675" tIns="85075" rIns="66675" bIns="850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Garamond"/>
                  <a:ea typeface="Garamond"/>
                  <a:cs typeface="Garamond"/>
                  <a:sym typeface="Garamond"/>
                </a:rPr>
                <a:t>Discussing</a:t>
              </a:r>
              <a:endParaRPr sz="1400" b="0" i="0" u="none" strike="noStrike" cap="none">
                <a:solidFill>
                  <a:srgbClr val="000000"/>
                </a:solidFill>
                <a:latin typeface="Garamond"/>
                <a:ea typeface="Garamond"/>
                <a:cs typeface="Garamond"/>
                <a:sym typeface="Garamond"/>
              </a:endParaRPr>
            </a:p>
          </p:txBody>
        </p:sp>
        <p:sp>
          <p:nvSpPr>
            <p:cNvPr id="280" name="Google Shape;280;p56"/>
            <p:cNvSpPr/>
            <p:nvPr/>
          </p:nvSpPr>
          <p:spPr>
            <a:xfrm>
              <a:off x="1260344" y="4566653"/>
              <a:ext cx="5041376" cy="861507"/>
            </a:xfrm>
            <a:prstGeom prst="rect">
              <a:avLst/>
            </a:prstGeom>
            <a:solidFill>
              <a:srgbClr val="CCD3EA">
                <a:alpha val="88235"/>
              </a:srgbClr>
            </a:solidFill>
            <a:ln w="25400" cap="flat" cmpd="sng">
              <a:solidFill>
                <a:srgbClr val="CCD3EA">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81" name="Google Shape;281;p56"/>
            <p:cNvSpPr txBox="1"/>
            <p:nvPr/>
          </p:nvSpPr>
          <p:spPr>
            <a:xfrm>
              <a:off x="1260344" y="4566653"/>
              <a:ext cx="5041376" cy="861507"/>
            </a:xfrm>
            <a:prstGeom prst="rect">
              <a:avLst/>
            </a:prstGeom>
            <a:noFill/>
            <a:ln>
              <a:noFill/>
            </a:ln>
          </p:spPr>
          <p:txBody>
            <a:bodyPr spcFirstLastPara="1" wrap="square" lIns="97800" tIns="218800" rIns="97800" bIns="2188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rgbClr val="000000"/>
                  </a:solidFill>
                  <a:latin typeface="Garamond"/>
                  <a:ea typeface="Garamond"/>
                  <a:cs typeface="Garamond"/>
                  <a:sym typeface="Garamond"/>
                </a:rPr>
                <a:t>Referring to the client by name in front of another client, or on an incident report</a:t>
              </a:r>
              <a:endParaRPr sz="2000" b="0" i="0" u="none" strike="noStrike" cap="none">
                <a:solidFill>
                  <a:srgbClr val="000000"/>
                </a:solidFill>
                <a:latin typeface="Garamond"/>
                <a:ea typeface="Garamond"/>
                <a:cs typeface="Garamond"/>
                <a:sym typeface="Garamond"/>
              </a:endParaRPr>
            </a:p>
          </p:txBody>
        </p:sp>
        <p:sp>
          <p:nvSpPr>
            <p:cNvPr id="282" name="Google Shape;282;p56"/>
            <p:cNvSpPr/>
            <p:nvPr/>
          </p:nvSpPr>
          <p:spPr>
            <a:xfrm>
              <a:off x="0" y="4566653"/>
              <a:ext cx="1260344" cy="861507"/>
            </a:xfrm>
            <a:prstGeom prst="rect">
              <a:avLst/>
            </a:prstGeom>
            <a:solidFill>
              <a:srgbClr val="9BABD7"/>
            </a:solidFill>
            <a:ln w="25400" cap="flat" cmpd="sng">
              <a:solidFill>
                <a:srgbClr val="9BABD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283" name="Google Shape;283;p56"/>
            <p:cNvSpPr txBox="1"/>
            <p:nvPr/>
          </p:nvSpPr>
          <p:spPr>
            <a:xfrm>
              <a:off x="0" y="4566653"/>
              <a:ext cx="1260344" cy="861507"/>
            </a:xfrm>
            <a:prstGeom prst="rect">
              <a:avLst/>
            </a:prstGeom>
            <a:noFill/>
            <a:ln>
              <a:noFill/>
            </a:ln>
          </p:spPr>
          <p:txBody>
            <a:bodyPr spcFirstLastPara="1" wrap="square" lIns="66675" tIns="85075" rIns="66675" bIns="8507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Garamond"/>
                  <a:ea typeface="Garamond"/>
                  <a:cs typeface="Garamond"/>
                  <a:sym typeface="Garamond"/>
                </a:rPr>
                <a:t>Referring</a:t>
              </a:r>
              <a:endParaRPr sz="1400" b="0" i="0" u="none" strike="noStrike" cap="none">
                <a:solidFill>
                  <a:srgbClr val="000000"/>
                </a:solidFill>
                <a:latin typeface="Garamond"/>
                <a:ea typeface="Garamond"/>
                <a:cs typeface="Garamond"/>
                <a:sym typeface="Garamond"/>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31A974-09B0-47C8-9FF8-1AB735E61488}"/>
              </a:ext>
            </a:extLst>
          </p:cNvPr>
          <p:cNvPicPr>
            <a:picLocks noChangeAspect="1"/>
          </p:cNvPicPr>
          <p:nvPr/>
        </p:nvPicPr>
        <p:blipFill>
          <a:blip r:embed="rId2"/>
          <a:stretch>
            <a:fillRect/>
          </a:stretch>
        </p:blipFill>
        <p:spPr>
          <a:xfrm>
            <a:off x="0" y="0"/>
            <a:ext cx="4169664" cy="6858000"/>
          </a:xfrm>
          <a:prstGeom prst="rect">
            <a:avLst/>
          </a:prstGeom>
        </p:spPr>
      </p:pic>
      <p:sp>
        <p:nvSpPr>
          <p:cNvPr id="6" name="Text Placeholder 5">
            <a:extLst>
              <a:ext uri="{FF2B5EF4-FFF2-40B4-BE49-F238E27FC236}">
                <a16:creationId xmlns:a16="http://schemas.microsoft.com/office/drawing/2014/main" id="{340E72D2-46DD-4F9A-9CD0-C27ACF0095B1}"/>
              </a:ext>
            </a:extLst>
          </p:cNvPr>
          <p:cNvSpPr>
            <a:spLocks noGrp="1"/>
          </p:cNvSpPr>
          <p:nvPr>
            <p:ph type="body" idx="4"/>
          </p:nvPr>
        </p:nvSpPr>
        <p:spPr>
          <a:xfrm>
            <a:off x="4234649" y="248575"/>
            <a:ext cx="7682143" cy="6507332"/>
          </a:xfrm>
        </p:spPr>
        <p:txBody>
          <a:bodyPr>
            <a:normAutofit lnSpcReduction="10000"/>
          </a:bodyPr>
          <a:lstStyle/>
          <a:p>
            <a:pPr marL="114300" indent="0">
              <a:buNone/>
            </a:pPr>
            <a:r>
              <a:rPr lang="en-US" b="1" dirty="0"/>
              <a:t>Home healthcare workers can be at risk for needlestick or sharps injuries when they:</a:t>
            </a:r>
          </a:p>
          <a:p>
            <a:r>
              <a:rPr lang="en-US" sz="2400" dirty="0"/>
              <a:t>Handle needles that must be taken part or manipulated after use.</a:t>
            </a:r>
          </a:p>
          <a:p>
            <a:r>
              <a:rPr lang="en-US" sz="2400" dirty="0"/>
              <a:t>Dispose of needles attached to tubing.</a:t>
            </a:r>
          </a:p>
          <a:p>
            <a:r>
              <a:rPr lang="en-US" sz="2400" dirty="0"/>
              <a:t>Manipulate the needle on the client.</a:t>
            </a:r>
          </a:p>
          <a:p>
            <a:r>
              <a:rPr lang="en-US" sz="2400" dirty="0"/>
              <a:t>Recap a needle.</a:t>
            </a:r>
          </a:p>
          <a:p>
            <a:r>
              <a:rPr lang="en-US" sz="2400" dirty="0"/>
              <a:t>Use needles or glass equipment to transfer fluid between containers.</a:t>
            </a:r>
          </a:p>
          <a:p>
            <a:r>
              <a:rPr lang="en-US" sz="2400" dirty="0"/>
              <a:t>Fail to dispose of used needles in a puncture-resistant sharps container.</a:t>
            </a:r>
          </a:p>
          <a:p>
            <a:r>
              <a:rPr lang="en-US" sz="2400" dirty="0"/>
              <a:t>Lack proper workstations for procedures using sharps containers.</a:t>
            </a:r>
          </a:p>
          <a:p>
            <a:r>
              <a:rPr lang="en-US" sz="2400" dirty="0"/>
              <a:t>Work quickly.</a:t>
            </a:r>
          </a:p>
          <a:p>
            <a:r>
              <a:rPr lang="en-US" sz="2400" dirty="0"/>
              <a:t>Bump into a needle, a sharp, or another worker while either person is holding the sharp. </a:t>
            </a:r>
          </a:p>
          <a:p>
            <a:endParaRPr lang="en-US" sz="2000" dirty="0"/>
          </a:p>
          <a:p>
            <a:pPr marL="114300" indent="0">
              <a:buNone/>
            </a:pPr>
            <a:endParaRPr lang="en-US" dirty="0"/>
          </a:p>
        </p:txBody>
      </p:sp>
      <p:sp>
        <p:nvSpPr>
          <p:cNvPr id="10" name="TextBox 9">
            <a:extLst>
              <a:ext uri="{FF2B5EF4-FFF2-40B4-BE49-F238E27FC236}">
                <a16:creationId xmlns:a16="http://schemas.microsoft.com/office/drawing/2014/main" id="{7B0A5A7A-5262-459A-932E-C47492D9C884}"/>
              </a:ext>
            </a:extLst>
          </p:cNvPr>
          <p:cNvSpPr txBox="1"/>
          <p:nvPr/>
        </p:nvSpPr>
        <p:spPr>
          <a:xfrm>
            <a:off x="275208" y="1322773"/>
            <a:ext cx="2689934" cy="2862322"/>
          </a:xfrm>
          <a:prstGeom prst="rect">
            <a:avLst/>
          </a:prstGeom>
          <a:noFill/>
        </p:spPr>
        <p:txBody>
          <a:bodyPr wrap="square" rtlCol="0">
            <a:spAutoFit/>
          </a:bodyPr>
          <a:lstStyle/>
          <a:p>
            <a:r>
              <a:rPr lang="en-US" sz="3600" dirty="0"/>
              <a:t>Activities with Potential for Needlestick Injuries.</a:t>
            </a:r>
          </a:p>
        </p:txBody>
      </p:sp>
    </p:spTree>
    <p:extLst>
      <p:ext uri="{BB962C8B-B14F-4D97-AF65-F5344CB8AC3E}">
        <p14:creationId xmlns:p14="http://schemas.microsoft.com/office/powerpoint/2010/main" val="36086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F391C0-659E-49DB-9A34-C66E4BE27FAD}"/>
              </a:ext>
            </a:extLst>
          </p:cNvPr>
          <p:cNvPicPr>
            <a:picLocks noChangeAspect="1"/>
          </p:cNvPicPr>
          <p:nvPr/>
        </p:nvPicPr>
        <p:blipFill>
          <a:blip r:embed="rId2"/>
          <a:stretch>
            <a:fillRect/>
          </a:stretch>
        </p:blipFill>
        <p:spPr>
          <a:xfrm>
            <a:off x="0" y="12059"/>
            <a:ext cx="4169664" cy="6858000"/>
          </a:xfrm>
          <a:prstGeom prst="rect">
            <a:avLst/>
          </a:prstGeom>
        </p:spPr>
      </p:pic>
      <p:sp>
        <p:nvSpPr>
          <p:cNvPr id="4" name="Text Placeholder 3">
            <a:extLst>
              <a:ext uri="{FF2B5EF4-FFF2-40B4-BE49-F238E27FC236}">
                <a16:creationId xmlns:a16="http://schemas.microsoft.com/office/drawing/2014/main" id="{2009A067-8255-46C1-8B47-EA2A5CA49184}"/>
              </a:ext>
            </a:extLst>
          </p:cNvPr>
          <p:cNvSpPr>
            <a:spLocks noGrp="1"/>
          </p:cNvSpPr>
          <p:nvPr>
            <p:ph type="body" idx="2"/>
          </p:nvPr>
        </p:nvSpPr>
        <p:spPr>
          <a:xfrm>
            <a:off x="275209" y="1686757"/>
            <a:ext cx="2849732" cy="3879542"/>
          </a:xfrm>
        </p:spPr>
        <p:txBody>
          <a:bodyPr>
            <a:normAutofit/>
          </a:bodyPr>
          <a:lstStyle/>
          <a:p>
            <a:pPr marL="114300" indent="0">
              <a:buNone/>
            </a:pPr>
            <a:r>
              <a:rPr lang="en-US" sz="4400" dirty="0"/>
              <a:t>Employees should!!</a:t>
            </a:r>
          </a:p>
        </p:txBody>
      </p:sp>
      <p:sp>
        <p:nvSpPr>
          <p:cNvPr id="6" name="Text Placeholder 5">
            <a:extLst>
              <a:ext uri="{FF2B5EF4-FFF2-40B4-BE49-F238E27FC236}">
                <a16:creationId xmlns:a16="http://schemas.microsoft.com/office/drawing/2014/main" id="{4CE83C10-C472-4EA5-9E68-9EF66CA9DDBA}"/>
              </a:ext>
            </a:extLst>
          </p:cNvPr>
          <p:cNvSpPr>
            <a:spLocks noGrp="1"/>
          </p:cNvSpPr>
          <p:nvPr>
            <p:ph type="body" idx="4"/>
          </p:nvPr>
        </p:nvSpPr>
        <p:spPr>
          <a:xfrm>
            <a:off x="4509856" y="577049"/>
            <a:ext cx="6845532" cy="5612613"/>
          </a:xfrm>
        </p:spPr>
        <p:txBody>
          <a:bodyPr>
            <a:normAutofit lnSpcReduction="10000"/>
          </a:bodyPr>
          <a:lstStyle/>
          <a:p>
            <a:r>
              <a:rPr lang="en-US" dirty="0"/>
              <a:t>Avoid using needles whenever safe and effective alternatives are available.</a:t>
            </a:r>
          </a:p>
          <a:p>
            <a:r>
              <a:rPr lang="en-US" dirty="0"/>
              <a:t>Avoid recapping or bending needles.</a:t>
            </a:r>
          </a:p>
          <a:p>
            <a:r>
              <a:rPr lang="en-US" dirty="0"/>
              <a:t>Plan for the safe handling and disposal of needles before use.</a:t>
            </a:r>
          </a:p>
          <a:p>
            <a:r>
              <a:rPr lang="en-US" dirty="0"/>
              <a:t>Store sharps containers out of reach of children, pets, and other not needing access.</a:t>
            </a:r>
          </a:p>
          <a:p>
            <a:r>
              <a:rPr lang="en-US" dirty="0"/>
              <a:t>Secure used sharps containers during transport to prevent spills.</a:t>
            </a:r>
          </a:p>
          <a:p>
            <a:r>
              <a:rPr lang="en-US" dirty="0"/>
              <a:t>Follow standard precautions, infection prevention and general hygiene practices.</a:t>
            </a:r>
          </a:p>
          <a:p>
            <a:r>
              <a:rPr lang="en-US" dirty="0"/>
              <a:t>Report needlesticks and other sharps injury immediately to your employer. </a:t>
            </a:r>
          </a:p>
          <a:p>
            <a:endParaRPr lang="en-US" dirty="0"/>
          </a:p>
        </p:txBody>
      </p:sp>
      <p:sp>
        <p:nvSpPr>
          <p:cNvPr id="8" name="TextBox 7">
            <a:extLst>
              <a:ext uri="{FF2B5EF4-FFF2-40B4-BE49-F238E27FC236}">
                <a16:creationId xmlns:a16="http://schemas.microsoft.com/office/drawing/2014/main" id="{8FFCDCB5-2101-4BA9-A9F7-012757E8CB11}"/>
              </a:ext>
            </a:extLst>
          </p:cNvPr>
          <p:cNvSpPr txBox="1"/>
          <p:nvPr/>
        </p:nvSpPr>
        <p:spPr>
          <a:xfrm>
            <a:off x="1349406" y="4909351"/>
            <a:ext cx="2377574" cy="307777"/>
          </a:xfrm>
          <a:prstGeom prst="rect">
            <a:avLst/>
          </a:prstGeom>
          <a:noFill/>
        </p:spPr>
        <p:txBody>
          <a:bodyPr wrap="none" rtlCol="0">
            <a:spAutoFit/>
          </a:bodyPr>
          <a:lstStyle/>
          <a:p>
            <a:r>
              <a:rPr lang="en-US" dirty="0"/>
              <a:t>Provided by DHHS(NIOSH)</a:t>
            </a:r>
          </a:p>
        </p:txBody>
      </p:sp>
    </p:spTree>
    <p:extLst>
      <p:ext uri="{BB962C8B-B14F-4D97-AF65-F5344CB8AC3E}">
        <p14:creationId xmlns:p14="http://schemas.microsoft.com/office/powerpoint/2010/main" val="734358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1"/>
        <p:cNvGrpSpPr/>
        <p:nvPr/>
      </p:nvGrpSpPr>
      <p:grpSpPr>
        <a:xfrm>
          <a:off x="0" y="0"/>
          <a:ext cx="0" cy="0"/>
          <a:chOff x="0" y="0"/>
          <a:chExt cx="0" cy="0"/>
        </a:xfrm>
      </p:grpSpPr>
      <p:sp>
        <p:nvSpPr>
          <p:cNvPr id="892" name="Google Shape;892;p81"/>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2800"/>
              <a:buNone/>
            </a:pPr>
            <a:r>
              <a:rPr lang="en-US" sz="6000">
                <a:solidFill>
                  <a:schemeClr val="dk1"/>
                </a:solidFill>
                <a:latin typeface="Garamond"/>
                <a:ea typeface="Garamond"/>
                <a:cs typeface="Garamond"/>
                <a:sym typeface="Garamond"/>
              </a:rPr>
              <a:t>Hand Washing</a:t>
            </a:r>
            <a:endParaRPr sz="6000">
              <a:solidFill>
                <a:schemeClr val="dk1"/>
              </a:solidFill>
              <a:latin typeface="Garamond"/>
              <a:ea typeface="Garamond"/>
              <a:cs typeface="Garamond"/>
              <a:sym typeface="Garamond"/>
            </a:endParaRPr>
          </a:p>
        </p:txBody>
      </p:sp>
      <p:sp>
        <p:nvSpPr>
          <p:cNvPr id="893" name="Google Shape;893;p81"/>
          <p:cNvSpPr txBox="1">
            <a:spLocks noGrp="1"/>
          </p:cNvSpPr>
          <p:nvPr>
            <p:ph type="body" idx="1"/>
          </p:nvPr>
        </p:nvSpPr>
        <p:spPr>
          <a:xfrm>
            <a:off x="4965431" y="2438400"/>
            <a:ext cx="6586489" cy="3785419"/>
          </a:xfrm>
          <a:prstGeom prst="rect">
            <a:avLst/>
          </a:prstGeom>
          <a:noFill/>
          <a:ln>
            <a:noFill/>
          </a:ln>
        </p:spPr>
        <p:txBody>
          <a:bodyPr spcFirstLastPara="1" wrap="square" lIns="91425" tIns="45700" rIns="91425" bIns="45700" anchor="t" anchorCtr="0">
            <a:noAutofit/>
          </a:bodyPr>
          <a:lstStyle/>
          <a:p>
            <a:pPr marL="0" lvl="0" indent="-82550" algn="l" rtl="0">
              <a:lnSpc>
                <a:spcPct val="90000"/>
              </a:lnSpc>
              <a:spcBef>
                <a:spcPts val="0"/>
              </a:spcBef>
              <a:spcAft>
                <a:spcPts val="0"/>
              </a:spcAft>
              <a:buClr>
                <a:schemeClr val="dk1"/>
              </a:buClr>
              <a:buSzPts val="1300"/>
              <a:buFont typeface="Arial"/>
              <a:buChar char="•"/>
            </a:pPr>
            <a:r>
              <a:rPr lang="en-US" sz="2400">
                <a:solidFill>
                  <a:schemeClr val="dk1"/>
                </a:solidFill>
                <a:latin typeface="Garamond"/>
                <a:ea typeface="Garamond"/>
                <a:cs typeface="Garamond"/>
                <a:sym typeface="Garamond"/>
              </a:rPr>
              <a:t>Frequent, thorough, and vigorous hand washing will help in decreasing the spread of infection.</a:t>
            </a:r>
            <a:br>
              <a:rPr lang="en-US" sz="2400">
                <a:solidFill>
                  <a:schemeClr val="dk1"/>
                </a:solidFill>
                <a:latin typeface="Garamond"/>
                <a:ea typeface="Garamond"/>
                <a:cs typeface="Garamond"/>
                <a:sym typeface="Garamond"/>
              </a:rPr>
            </a:br>
            <a:endParaRPr sz="2400">
              <a:solidFill>
                <a:schemeClr val="dk1"/>
              </a:solidFill>
              <a:latin typeface="Garamond"/>
              <a:ea typeface="Garamond"/>
              <a:cs typeface="Garamond"/>
              <a:sym typeface="Garamond"/>
            </a:endParaRPr>
          </a:p>
          <a:p>
            <a:pPr marL="609585" lvl="0" indent="-228600" algn="l" rtl="0">
              <a:lnSpc>
                <a:spcPct val="90000"/>
              </a:lnSpc>
              <a:spcBef>
                <a:spcPts val="600"/>
              </a:spcBef>
              <a:spcAft>
                <a:spcPts val="0"/>
              </a:spcAft>
              <a:buClr>
                <a:schemeClr val="dk1"/>
              </a:buClr>
              <a:buSzPts val="1800"/>
              <a:buFont typeface="Arial"/>
              <a:buChar char="•"/>
            </a:pPr>
            <a:r>
              <a:rPr lang="en-US" sz="2400" b="1">
                <a:solidFill>
                  <a:schemeClr val="dk1"/>
                </a:solidFill>
                <a:latin typeface="Garamond"/>
                <a:ea typeface="Garamond"/>
                <a:cs typeface="Garamond"/>
                <a:sym typeface="Garamond"/>
              </a:rPr>
              <a:t>Before: leaving work, </a:t>
            </a:r>
            <a:r>
              <a:rPr lang="en-US" sz="2400">
                <a:solidFill>
                  <a:schemeClr val="dk1"/>
                </a:solidFill>
                <a:latin typeface="Garamond"/>
                <a:ea typeface="Garamond"/>
                <a:cs typeface="Garamond"/>
                <a:sym typeface="Garamond"/>
              </a:rPr>
              <a:t>touching food, medicine, kitchen utensils, skin with cuts, sores or wounds, and putting on gloves.</a:t>
            </a:r>
            <a:br>
              <a:rPr lang="en-US" sz="2400">
                <a:solidFill>
                  <a:schemeClr val="dk1"/>
                </a:solidFill>
                <a:latin typeface="Garamond"/>
                <a:ea typeface="Garamond"/>
                <a:cs typeface="Garamond"/>
                <a:sym typeface="Garamond"/>
              </a:rPr>
            </a:br>
            <a:endParaRPr sz="2400">
              <a:solidFill>
                <a:schemeClr val="dk1"/>
              </a:solidFill>
              <a:latin typeface="Garamond"/>
              <a:ea typeface="Garamond"/>
              <a:cs typeface="Garamond"/>
              <a:sym typeface="Garamond"/>
            </a:endParaRPr>
          </a:p>
          <a:p>
            <a:pPr marL="609585" lvl="0" indent="-228600" algn="l" rtl="0">
              <a:lnSpc>
                <a:spcPct val="90000"/>
              </a:lnSpc>
              <a:spcBef>
                <a:spcPts val="600"/>
              </a:spcBef>
              <a:spcAft>
                <a:spcPts val="600"/>
              </a:spcAft>
              <a:buClr>
                <a:schemeClr val="dk1"/>
              </a:buClr>
              <a:buSzPts val="1800"/>
              <a:buFont typeface="Arial"/>
              <a:buChar char="•"/>
            </a:pPr>
            <a:r>
              <a:rPr lang="en-US" sz="2400" b="1">
                <a:solidFill>
                  <a:schemeClr val="dk1"/>
                </a:solidFill>
                <a:latin typeface="Garamond"/>
                <a:ea typeface="Garamond"/>
                <a:cs typeface="Garamond"/>
                <a:sym typeface="Garamond"/>
              </a:rPr>
              <a:t>After: coming to work, </a:t>
            </a:r>
            <a:r>
              <a:rPr lang="en-US" sz="2400">
                <a:solidFill>
                  <a:schemeClr val="dk1"/>
                </a:solidFill>
                <a:latin typeface="Garamond"/>
                <a:ea typeface="Garamond"/>
                <a:cs typeface="Garamond"/>
                <a:sym typeface="Garamond"/>
              </a:rPr>
              <a:t>using the bathroom, sneezing, coughing, or blowing one’s nose; touching one’s eyes, nose, mouth or other body part; touching bodily fluids or </a:t>
            </a:r>
            <a:r>
              <a:rPr lang="en-US" sz="2400"/>
              <a:t>secretions</a:t>
            </a:r>
            <a:r>
              <a:rPr lang="en-US" sz="2400">
                <a:solidFill>
                  <a:schemeClr val="dk1"/>
                </a:solidFill>
                <a:latin typeface="Garamond"/>
                <a:ea typeface="Garamond"/>
                <a:cs typeface="Garamond"/>
                <a:sym typeface="Garamond"/>
              </a:rPr>
              <a:t>; touching soiled clothing or bed linens</a:t>
            </a:r>
            <a:endParaRPr sz="2400"/>
          </a:p>
        </p:txBody>
      </p:sp>
      <p:pic>
        <p:nvPicPr>
          <p:cNvPr id="894" name="Google Shape;894;p81" descr="A picture containing holding, girl, monitor, phone&#10;&#10;Description automatically generated"/>
          <p:cNvPicPr preferRelativeResize="0"/>
          <p:nvPr/>
        </p:nvPicPr>
        <p:blipFill rotWithShape="1">
          <a:blip r:embed="rId3">
            <a:alphaModFix/>
          </a:blip>
          <a:srcRect t="4207"/>
          <a:stretch/>
        </p:blipFill>
        <p:spPr>
          <a:xfrm>
            <a:off x="20" y="10"/>
            <a:ext cx="4635571" cy="6857990"/>
          </a:xfrm>
          <a:prstGeom prst="rect">
            <a:avLst/>
          </a:prstGeom>
          <a:noFill/>
          <a:ln>
            <a:noFill/>
          </a:ln>
        </p:spPr>
      </p:pic>
      <p:cxnSp>
        <p:nvCxnSpPr>
          <p:cNvPr id="895" name="Google Shape;895;p81"/>
          <p:cNvCxnSpPr/>
          <p:nvPr/>
        </p:nvCxnSpPr>
        <p:spPr>
          <a:xfrm>
            <a:off x="5080934" y="2115117"/>
            <a:ext cx="6309360" cy="0"/>
          </a:xfrm>
          <a:prstGeom prst="straightConnector1">
            <a:avLst/>
          </a:prstGeom>
          <a:noFill/>
          <a:ln w="19050" cap="flat" cmpd="sng">
            <a:solidFill>
              <a:srgbClr val="7BE2FF"/>
            </a:solidFill>
            <a:prstDash val="solid"/>
            <a:round/>
            <a:headEnd type="none" w="sm" len="sm"/>
            <a:tailEnd type="none" w="sm" len="sm"/>
          </a:ln>
        </p:spPr>
      </p:cxnSp>
      <p:sp>
        <p:nvSpPr>
          <p:cNvPr id="896" name="Google Shape;896;p8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00"/>
        <p:cNvGrpSpPr/>
        <p:nvPr/>
      </p:nvGrpSpPr>
      <p:grpSpPr>
        <a:xfrm>
          <a:off x="0" y="0"/>
          <a:ext cx="0" cy="0"/>
          <a:chOff x="0" y="0"/>
          <a:chExt cx="0" cy="0"/>
        </a:xfrm>
      </p:grpSpPr>
      <p:pic>
        <p:nvPicPr>
          <p:cNvPr id="901" name="Google Shape;901;p82" descr="Protect yourself from infection with good hand hygiene. Lauren Hinkle, Nebraska Medicine infection preventionist, demonstrates the proper technique, as recommended by the World Health Organization." title="Hand-washing demonstration - Nebraska Medicine">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
        <p:nvSpPr>
          <p:cNvPr id="902" name="Google Shape;902;p8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21</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6"/>
        <p:cNvGrpSpPr/>
        <p:nvPr/>
      </p:nvGrpSpPr>
      <p:grpSpPr>
        <a:xfrm>
          <a:off x="0" y="0"/>
          <a:ext cx="0" cy="0"/>
          <a:chOff x="0" y="0"/>
          <a:chExt cx="0" cy="0"/>
        </a:xfrm>
      </p:grpSpPr>
      <p:sp>
        <p:nvSpPr>
          <p:cNvPr id="907" name="Google Shape;907;p8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08" name="Google Shape;908;p83"/>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09" name="Google Shape;909;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6000">
                <a:solidFill>
                  <a:schemeClr val="dk1"/>
                </a:solidFill>
              </a:rPr>
              <a:t>Gloves</a:t>
            </a:r>
            <a:endParaRPr sz="6000"/>
          </a:p>
        </p:txBody>
      </p:sp>
      <p:sp>
        <p:nvSpPr>
          <p:cNvPr id="910" name="Google Shape;910;p83"/>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911" name="Google Shape;911;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300"/>
              <a:buNone/>
            </a:pPr>
            <a:r>
              <a:rPr lang="en-US" sz="3000"/>
              <a:t>Putting on disposable gloves and taking them off correctly is especially important in preventing the spread of germs and infection.  </a:t>
            </a:r>
            <a:endParaRPr sz="3000"/>
          </a:p>
          <a:p>
            <a:pPr marL="0" lvl="0" indent="0" algn="l" rtl="0">
              <a:lnSpc>
                <a:spcPct val="90000"/>
              </a:lnSpc>
              <a:spcBef>
                <a:spcPts val="2133"/>
              </a:spcBef>
              <a:spcAft>
                <a:spcPts val="0"/>
              </a:spcAft>
              <a:buClr>
                <a:schemeClr val="dk1"/>
              </a:buClr>
              <a:buSzPts val="1300"/>
              <a:buNone/>
            </a:pPr>
            <a:r>
              <a:rPr lang="en-US" sz="3000"/>
              <a:t>Throw away used or contaminated gloves, with new gloves for each individual.</a:t>
            </a:r>
            <a:endParaRPr sz="3000"/>
          </a:p>
          <a:p>
            <a:pPr marL="0" lvl="0" indent="0" algn="l" rtl="0">
              <a:lnSpc>
                <a:spcPct val="90000"/>
              </a:lnSpc>
              <a:spcBef>
                <a:spcPts val="2133"/>
              </a:spcBef>
              <a:spcAft>
                <a:spcPts val="2133"/>
              </a:spcAft>
              <a:buClr>
                <a:schemeClr val="dk1"/>
              </a:buClr>
              <a:buSzPts val="1300"/>
              <a:buNone/>
            </a:pPr>
            <a:r>
              <a:rPr lang="en-US" sz="3000"/>
              <a:t>Gloves become contaminated after each use and can spread germs between individuals if used more than once and if they are not properly disposed of.</a:t>
            </a:r>
            <a:endParaRPr sz="3000"/>
          </a:p>
        </p:txBody>
      </p:sp>
      <p:sp>
        <p:nvSpPr>
          <p:cNvPr id="912" name="Google Shape;912;p8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6"/>
        <p:cNvGrpSpPr/>
        <p:nvPr/>
      </p:nvGrpSpPr>
      <p:grpSpPr>
        <a:xfrm>
          <a:off x="0" y="0"/>
          <a:ext cx="0" cy="0"/>
          <a:chOff x="0" y="0"/>
          <a:chExt cx="0" cy="0"/>
        </a:xfrm>
      </p:grpSpPr>
      <p:sp>
        <p:nvSpPr>
          <p:cNvPr id="917" name="Google Shape;917;p8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18" name="Google Shape;918;p8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19" name="Google Shape;919;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6000">
                <a:solidFill>
                  <a:schemeClr val="dk1"/>
                </a:solidFill>
              </a:rPr>
              <a:t>Wear Gloves When</a:t>
            </a:r>
            <a:endParaRPr sz="6000"/>
          </a:p>
        </p:txBody>
      </p:sp>
      <p:sp>
        <p:nvSpPr>
          <p:cNvPr id="920" name="Google Shape;920;p85"/>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921" name="Google Shape;921;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09585" lvl="0" indent="-228600" algn="l" rtl="0">
              <a:lnSpc>
                <a:spcPct val="90000"/>
              </a:lnSpc>
              <a:spcBef>
                <a:spcPts val="2133"/>
              </a:spcBef>
              <a:spcAft>
                <a:spcPts val="0"/>
              </a:spcAft>
              <a:buClr>
                <a:schemeClr val="dk1"/>
              </a:buClr>
              <a:buSzPts val="1800"/>
              <a:buFont typeface="Arial"/>
              <a:buChar char="•"/>
            </a:pPr>
            <a:r>
              <a:rPr lang="en-US" sz="3000"/>
              <a:t>Assisting with rectal/genital/oral care, menstrual care, bathing</a:t>
            </a:r>
            <a:endParaRPr sz="3000"/>
          </a:p>
          <a:p>
            <a:pPr marL="609585" lvl="0" indent="-228600" algn="l" rtl="0">
              <a:lnSpc>
                <a:spcPct val="90000"/>
              </a:lnSpc>
              <a:spcBef>
                <a:spcPts val="0"/>
              </a:spcBef>
              <a:spcAft>
                <a:spcPts val="0"/>
              </a:spcAft>
              <a:buSzPts val="1800"/>
              <a:buFont typeface="Arial"/>
              <a:buChar char="•"/>
            </a:pPr>
            <a:r>
              <a:rPr lang="en-US" sz="3000"/>
              <a:t>Cleaning bathrooms, toilets, bed pans or urinals; or bodily fluids</a:t>
            </a:r>
            <a:endParaRPr sz="3000"/>
          </a:p>
          <a:p>
            <a:pPr marL="609585" lvl="0" indent="-228600" algn="l" rtl="0">
              <a:lnSpc>
                <a:spcPct val="90000"/>
              </a:lnSpc>
              <a:spcBef>
                <a:spcPts val="0"/>
              </a:spcBef>
              <a:spcAft>
                <a:spcPts val="0"/>
              </a:spcAft>
              <a:buClr>
                <a:schemeClr val="dk1"/>
              </a:buClr>
              <a:buSzPts val="1800"/>
              <a:buFont typeface="Arial"/>
              <a:buChar char="•"/>
            </a:pPr>
            <a:r>
              <a:rPr lang="en-US" sz="3000"/>
              <a:t>Giving care when you have open cuts/sores on your hands</a:t>
            </a:r>
            <a:endParaRPr sz="3000"/>
          </a:p>
          <a:p>
            <a:pPr marL="609585" lvl="0" indent="-228600" algn="l" rtl="0">
              <a:lnSpc>
                <a:spcPct val="90000"/>
              </a:lnSpc>
              <a:spcBef>
                <a:spcPts val="0"/>
              </a:spcBef>
              <a:spcAft>
                <a:spcPts val="0"/>
              </a:spcAft>
              <a:buClr>
                <a:schemeClr val="dk1"/>
              </a:buClr>
              <a:buSzPts val="1800"/>
              <a:buFont typeface="Arial"/>
              <a:buChar char="•"/>
            </a:pPr>
            <a:r>
              <a:rPr lang="en-US" sz="3000"/>
              <a:t>Providing first aid</a:t>
            </a:r>
            <a:endParaRPr sz="3000"/>
          </a:p>
          <a:p>
            <a:pPr marL="609585" lvl="0" indent="-228600" algn="l" rtl="0">
              <a:lnSpc>
                <a:spcPct val="90000"/>
              </a:lnSpc>
              <a:spcBef>
                <a:spcPts val="0"/>
              </a:spcBef>
              <a:spcAft>
                <a:spcPts val="0"/>
              </a:spcAft>
              <a:buClr>
                <a:schemeClr val="dk1"/>
              </a:buClr>
              <a:buSzPts val="1800"/>
              <a:buFont typeface="Arial"/>
              <a:buChar char="•"/>
            </a:pPr>
            <a:r>
              <a:rPr lang="en-US" sz="3000"/>
              <a:t>Disposing of waste</a:t>
            </a:r>
            <a:endParaRPr sz="3000"/>
          </a:p>
        </p:txBody>
      </p:sp>
      <p:sp>
        <p:nvSpPr>
          <p:cNvPr id="922" name="Google Shape;922;p8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6"/>
        <p:cNvGrpSpPr/>
        <p:nvPr/>
      </p:nvGrpSpPr>
      <p:grpSpPr>
        <a:xfrm>
          <a:off x="0" y="0"/>
          <a:ext cx="0" cy="0"/>
          <a:chOff x="0" y="0"/>
          <a:chExt cx="0" cy="0"/>
        </a:xfrm>
      </p:grpSpPr>
      <p:pic>
        <p:nvPicPr>
          <p:cNvPr id="927" name="Google Shape;927;p84" title="The Ins and Outs of Gloves - Equipment Demonstration">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
        <p:nvSpPr>
          <p:cNvPr id="928" name="Google Shape;928;p8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22</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0"/>
        <p:cNvGrpSpPr/>
        <p:nvPr/>
      </p:nvGrpSpPr>
      <p:grpSpPr>
        <a:xfrm>
          <a:off x="0" y="0"/>
          <a:ext cx="0" cy="0"/>
          <a:chOff x="0" y="0"/>
          <a:chExt cx="0" cy="0"/>
        </a:xfrm>
      </p:grpSpPr>
      <p:pic>
        <p:nvPicPr>
          <p:cNvPr id="1071" name="Google Shape;1071;p39" descr="The CDC recently updated its coronavirus guidelines to recommend the use of cloth face coverings in public settings where other social distancing measures are difficult to maintain – like at grocery stores and pharmacies.&#10;&#10;Masks aren't just for those who have obvious symptoms of illness. A person may be contagious long before symptoms arise, and some may be infected and transmitting the virus without ever having symptoms.&#10;&#10;We asked Jeanne Noble, UCSF assistant professor in emergency medicine, to explain how masks work, why they're important, and how to properly put on and take off different types of masks without contaminating yourself." title="Face masks and COVID-19: Why, when and how to use masks properly">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fade">
                                      <p:cBhvr>
                                        <p:cTn id="7" dur="1000"/>
                                        <p:tgtEl>
                                          <p:spTgt spid="1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2"/>
        <p:cNvGrpSpPr/>
        <p:nvPr/>
      </p:nvGrpSpPr>
      <p:grpSpPr>
        <a:xfrm>
          <a:off x="0" y="0"/>
          <a:ext cx="0" cy="0"/>
          <a:chOff x="0" y="0"/>
          <a:chExt cx="0" cy="0"/>
        </a:xfrm>
      </p:grpSpPr>
      <p:sp>
        <p:nvSpPr>
          <p:cNvPr id="933" name="Google Shape;933;p8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34" name="Google Shape;934;p86"/>
          <p:cNvSpPr/>
          <p:nvPr/>
        </p:nvSpPr>
        <p:spPr>
          <a:xfrm rot="1790889" flipH="1">
            <a:off x="715850" y="795372"/>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935" name="Google Shape;935;p86"/>
          <p:cNvSpPr txBox="1">
            <a:spLocks noGrp="1"/>
          </p:cNvSpPr>
          <p:nvPr>
            <p:ph type="body" idx="1"/>
          </p:nvPr>
        </p:nvSpPr>
        <p:spPr>
          <a:xfrm>
            <a:off x="838200" y="1461360"/>
            <a:ext cx="5536397" cy="39352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300"/>
              <a:buNone/>
            </a:pPr>
            <a:r>
              <a:rPr lang="en-US"/>
              <a:t>You may be expected to wear other Personal Protective Equipment (PPE), such as a face mask or eye shields.  </a:t>
            </a:r>
            <a:endParaRPr/>
          </a:p>
          <a:p>
            <a:pPr marL="0" lvl="0" indent="0" algn="l" rtl="0">
              <a:lnSpc>
                <a:spcPct val="90000"/>
              </a:lnSpc>
              <a:spcBef>
                <a:spcPts val="0"/>
              </a:spcBef>
              <a:spcAft>
                <a:spcPts val="0"/>
              </a:spcAft>
              <a:buClr>
                <a:schemeClr val="dk1"/>
              </a:buClr>
              <a:buSzPts val="1300"/>
              <a:buNone/>
            </a:pPr>
            <a:endParaRPr/>
          </a:p>
          <a:p>
            <a:pPr marL="0" lvl="0" indent="0" algn="l" rtl="0">
              <a:lnSpc>
                <a:spcPct val="90000"/>
              </a:lnSpc>
              <a:spcBef>
                <a:spcPts val="0"/>
              </a:spcBef>
              <a:spcAft>
                <a:spcPts val="0"/>
              </a:spcAft>
              <a:buClr>
                <a:schemeClr val="dk1"/>
              </a:buClr>
              <a:buSzPts val="1300"/>
              <a:buNone/>
            </a:pPr>
            <a:r>
              <a:rPr lang="en-US"/>
              <a:t>Type of PPE used will vary based on the level of precautions required; e.g., Standard and Contact, Droplet or Airborne Infection Isolation.</a:t>
            </a:r>
            <a:endParaRPr/>
          </a:p>
          <a:p>
            <a:pPr marL="609585" lvl="0" indent="-228600" algn="l" rtl="0">
              <a:lnSpc>
                <a:spcPct val="90000"/>
              </a:lnSpc>
              <a:spcBef>
                <a:spcPts val="2133"/>
              </a:spcBef>
              <a:spcAft>
                <a:spcPts val="0"/>
              </a:spcAft>
              <a:buClr>
                <a:schemeClr val="dk1"/>
              </a:buClr>
              <a:buSzPts val="1800"/>
              <a:buFont typeface="Arial"/>
              <a:buChar char="•"/>
            </a:pPr>
            <a:r>
              <a:rPr lang="en-US"/>
              <a:t>Gown</a:t>
            </a:r>
            <a:endParaRPr/>
          </a:p>
          <a:p>
            <a:pPr marL="609585" lvl="0" indent="-228600" algn="l" rtl="0">
              <a:lnSpc>
                <a:spcPct val="90000"/>
              </a:lnSpc>
              <a:spcBef>
                <a:spcPts val="0"/>
              </a:spcBef>
              <a:spcAft>
                <a:spcPts val="0"/>
              </a:spcAft>
              <a:buClr>
                <a:schemeClr val="dk1"/>
              </a:buClr>
              <a:buSzPts val="1800"/>
              <a:buFont typeface="Arial"/>
              <a:buChar char="•"/>
            </a:pPr>
            <a:r>
              <a:rPr lang="en-US"/>
              <a:t>Mask or Respirator</a:t>
            </a:r>
            <a:endParaRPr/>
          </a:p>
          <a:p>
            <a:pPr marL="609585" lvl="0" indent="-228600" algn="l" rtl="0">
              <a:lnSpc>
                <a:spcPct val="90000"/>
              </a:lnSpc>
              <a:spcBef>
                <a:spcPts val="0"/>
              </a:spcBef>
              <a:spcAft>
                <a:spcPts val="0"/>
              </a:spcAft>
              <a:buClr>
                <a:schemeClr val="dk1"/>
              </a:buClr>
              <a:buSzPts val="1800"/>
              <a:buFont typeface="Arial"/>
              <a:buChar char="•"/>
            </a:pPr>
            <a:r>
              <a:rPr lang="en-US"/>
              <a:t>Goggles or Face Shield</a:t>
            </a:r>
            <a:endParaRPr/>
          </a:p>
          <a:p>
            <a:pPr marL="609585" lvl="0" indent="-228600" algn="l" rtl="0">
              <a:lnSpc>
                <a:spcPct val="90000"/>
              </a:lnSpc>
              <a:spcBef>
                <a:spcPts val="0"/>
              </a:spcBef>
              <a:spcAft>
                <a:spcPts val="0"/>
              </a:spcAft>
              <a:buClr>
                <a:schemeClr val="dk1"/>
              </a:buClr>
              <a:buSzPts val="1800"/>
              <a:buFont typeface="Arial"/>
              <a:buChar char="•"/>
            </a:pPr>
            <a:r>
              <a:rPr lang="en-US"/>
              <a:t>Gloves</a:t>
            </a:r>
            <a:endParaRPr/>
          </a:p>
        </p:txBody>
      </p:sp>
      <p:sp>
        <p:nvSpPr>
          <p:cNvPr id="936" name="Google Shape;936;p86"/>
          <p:cNvSpPr/>
          <p:nvPr/>
        </p:nvSpPr>
        <p:spPr>
          <a:xfrm>
            <a:off x="6792396" y="1119031"/>
            <a:ext cx="4619938" cy="46199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37" name="Google Shape;937;p86"/>
          <p:cNvSpPr/>
          <p:nvPr/>
        </p:nvSpPr>
        <p:spPr>
          <a:xfrm>
            <a:off x="10517460" y="4737713"/>
            <a:ext cx="546100" cy="5461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Garamond"/>
              <a:ea typeface="Garamond"/>
              <a:cs typeface="Garamond"/>
              <a:sym typeface="Garamond"/>
            </a:endParaRPr>
          </a:p>
        </p:txBody>
      </p:sp>
      <p:sp>
        <p:nvSpPr>
          <p:cNvPr id="938" name="Google Shape;938;p86"/>
          <p:cNvSpPr txBox="1">
            <a:spLocks noGrp="1"/>
          </p:cNvSpPr>
          <p:nvPr>
            <p:ph type="title"/>
          </p:nvPr>
        </p:nvSpPr>
        <p:spPr>
          <a:xfrm>
            <a:off x="7474281" y="1396686"/>
            <a:ext cx="3240506" cy="40646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5400">
                <a:solidFill>
                  <a:srgbClr val="FFFFFF"/>
                </a:solidFill>
              </a:rPr>
              <a:t>Personal Protective Equipment</a:t>
            </a:r>
            <a:endParaRPr sz="5400"/>
          </a:p>
        </p:txBody>
      </p:sp>
      <p:sp>
        <p:nvSpPr>
          <p:cNvPr id="939" name="Google Shape;939;p8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3"/>
        <p:cNvGrpSpPr/>
        <p:nvPr/>
      </p:nvGrpSpPr>
      <p:grpSpPr>
        <a:xfrm>
          <a:off x="0" y="0"/>
          <a:ext cx="0" cy="0"/>
          <a:chOff x="0" y="0"/>
          <a:chExt cx="0" cy="0"/>
        </a:xfrm>
      </p:grpSpPr>
      <p:sp>
        <p:nvSpPr>
          <p:cNvPr id="944" name="Google Shape;944;p8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45" name="Google Shape;945;p8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946" name="Google Shape;946;p87"/>
          <p:cNvSpPr txBox="1">
            <a:spLocks noGrp="1"/>
          </p:cNvSpPr>
          <p:nvPr>
            <p:ph type="title"/>
          </p:nvPr>
        </p:nvSpPr>
        <p:spPr>
          <a:xfrm>
            <a:off x="0" y="1153572"/>
            <a:ext cx="3887234"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800"/>
              <a:buFont typeface="Calibri"/>
              <a:buNone/>
            </a:pPr>
            <a:r>
              <a:rPr lang="en-US" sz="6000">
                <a:solidFill>
                  <a:srgbClr val="FFFFFF"/>
                </a:solidFill>
              </a:rPr>
              <a:t>Cleaning and Disinfecting</a:t>
            </a:r>
            <a:endParaRPr sz="6000"/>
          </a:p>
        </p:txBody>
      </p:sp>
      <p:sp>
        <p:nvSpPr>
          <p:cNvPr id="947" name="Google Shape;947;p8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948" name="Google Shape;948;p87"/>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300"/>
              <a:buNone/>
            </a:pPr>
            <a:r>
              <a:rPr lang="en-US" sz="3000"/>
              <a:t>Prevent the spread of germs through cleaning and disinfecting the environment.  </a:t>
            </a:r>
            <a:endParaRPr sz="3000"/>
          </a:p>
          <a:p>
            <a:pPr marL="0" lvl="0" indent="0" algn="l" rtl="0">
              <a:lnSpc>
                <a:spcPct val="90000"/>
              </a:lnSpc>
              <a:spcBef>
                <a:spcPts val="0"/>
              </a:spcBef>
              <a:spcAft>
                <a:spcPts val="0"/>
              </a:spcAft>
              <a:buClr>
                <a:schemeClr val="dk1"/>
              </a:buClr>
              <a:buSzPts val="1300"/>
              <a:buNone/>
            </a:pPr>
            <a:endParaRPr sz="3000"/>
          </a:p>
          <a:p>
            <a:pPr marL="0" lvl="0" indent="0" algn="l" rtl="0">
              <a:lnSpc>
                <a:spcPct val="90000"/>
              </a:lnSpc>
              <a:spcBef>
                <a:spcPts val="2133"/>
              </a:spcBef>
              <a:spcAft>
                <a:spcPts val="2133"/>
              </a:spcAft>
              <a:buClr>
                <a:schemeClr val="dk1"/>
              </a:buClr>
              <a:buSzPts val="1300"/>
              <a:buNone/>
            </a:pPr>
            <a:r>
              <a:rPr lang="en-US" sz="3000"/>
              <a:t>Be careful not to transfer infections to others and/or become infected yourself.</a:t>
            </a:r>
            <a:endParaRPr sz="3000"/>
          </a:p>
        </p:txBody>
      </p:sp>
      <p:sp>
        <p:nvSpPr>
          <p:cNvPr id="949" name="Google Shape;949;p8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89" name="Google Shape;289;p8"/>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90" name="Google Shape;29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Gill Sans"/>
              <a:buNone/>
            </a:pPr>
            <a:r>
              <a:rPr lang="en-US" sz="6000">
                <a:solidFill>
                  <a:schemeClr val="dk1"/>
                </a:solidFill>
                <a:latin typeface="Garamond"/>
                <a:ea typeface="Garamond"/>
                <a:cs typeface="Garamond"/>
                <a:sym typeface="Garamond"/>
              </a:rPr>
              <a:t>Release of Information</a:t>
            </a:r>
            <a:endParaRPr sz="6000"/>
          </a:p>
        </p:txBody>
      </p:sp>
      <p:sp>
        <p:nvSpPr>
          <p:cNvPr id="291" name="Google Shape;291;p8"/>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292" name="Google Shape;29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142240" algn="l" rtl="0">
              <a:lnSpc>
                <a:spcPct val="90000"/>
              </a:lnSpc>
              <a:spcBef>
                <a:spcPts val="1333"/>
              </a:spcBef>
              <a:spcAft>
                <a:spcPts val="0"/>
              </a:spcAft>
              <a:buClr>
                <a:schemeClr val="dk1"/>
              </a:buClr>
              <a:buSzPts val="2240"/>
              <a:buFont typeface="Arial"/>
              <a:buChar char="•"/>
            </a:pPr>
            <a:r>
              <a:rPr lang="en-US" sz="3000">
                <a:latin typeface="Garamond"/>
                <a:ea typeface="Garamond"/>
                <a:cs typeface="Garamond"/>
                <a:sym typeface="Garamond"/>
              </a:rPr>
              <a:t>Information can only be released with </a:t>
            </a:r>
            <a:r>
              <a:rPr lang="en-US" sz="3000" u="sng">
                <a:latin typeface="Garamond"/>
                <a:ea typeface="Garamond"/>
                <a:cs typeface="Garamond"/>
                <a:sym typeface="Garamond"/>
              </a:rPr>
              <a:t>Informed</a:t>
            </a:r>
            <a:r>
              <a:rPr lang="en-US" sz="3000">
                <a:latin typeface="Garamond"/>
                <a:ea typeface="Garamond"/>
                <a:cs typeface="Garamond"/>
                <a:sym typeface="Garamond"/>
              </a:rPr>
              <a:t> Consent:</a:t>
            </a:r>
            <a:endParaRPr sz="3000"/>
          </a:p>
          <a:p>
            <a:pPr marL="609585" lvl="1" indent="-228600" algn="l" rtl="0">
              <a:lnSpc>
                <a:spcPct val="90000"/>
              </a:lnSpc>
              <a:spcBef>
                <a:spcPts val="1333"/>
              </a:spcBef>
              <a:spcAft>
                <a:spcPts val="0"/>
              </a:spcAft>
              <a:buClr>
                <a:schemeClr val="dk1"/>
              </a:buClr>
              <a:buSzPts val="2240"/>
              <a:buFont typeface="Arial"/>
              <a:buChar char="•"/>
            </a:pPr>
            <a:r>
              <a:rPr lang="en-US" sz="3000">
                <a:latin typeface="Garamond"/>
                <a:ea typeface="Garamond"/>
                <a:cs typeface="Garamond"/>
                <a:sym typeface="Garamond"/>
              </a:rPr>
              <a:t>Not pressured</a:t>
            </a:r>
            <a:endParaRPr sz="3000">
              <a:latin typeface="Garamond"/>
              <a:ea typeface="Garamond"/>
              <a:cs typeface="Garamond"/>
              <a:sym typeface="Garamond"/>
            </a:endParaRPr>
          </a:p>
          <a:p>
            <a:pPr marL="609585" lvl="0" indent="-228600" algn="l" rtl="0">
              <a:lnSpc>
                <a:spcPct val="90000"/>
              </a:lnSpc>
              <a:spcBef>
                <a:spcPts val="1333"/>
              </a:spcBef>
              <a:spcAft>
                <a:spcPts val="0"/>
              </a:spcAft>
              <a:buClr>
                <a:schemeClr val="dk1"/>
              </a:buClr>
              <a:buSzPts val="2240"/>
              <a:buFont typeface="Arial"/>
              <a:buChar char="•"/>
            </a:pPr>
            <a:r>
              <a:rPr lang="en-US" sz="3000">
                <a:latin typeface="Garamond"/>
                <a:ea typeface="Garamond"/>
                <a:cs typeface="Garamond"/>
                <a:sym typeface="Garamond"/>
              </a:rPr>
              <a:t>Understands what agreeing to release</a:t>
            </a:r>
            <a:endParaRPr sz="3000"/>
          </a:p>
          <a:p>
            <a:pPr marL="609585" lvl="0" indent="-228600" algn="l" rtl="0">
              <a:lnSpc>
                <a:spcPct val="90000"/>
              </a:lnSpc>
              <a:spcBef>
                <a:spcPts val="1333"/>
              </a:spcBef>
              <a:spcAft>
                <a:spcPts val="0"/>
              </a:spcAft>
              <a:buClr>
                <a:schemeClr val="dk1"/>
              </a:buClr>
              <a:buSzPts val="2240"/>
              <a:buFont typeface="Arial"/>
              <a:buChar char="•"/>
            </a:pPr>
            <a:r>
              <a:rPr lang="en-US" sz="3000">
                <a:latin typeface="Garamond"/>
                <a:ea typeface="Garamond"/>
                <a:cs typeface="Garamond"/>
                <a:sym typeface="Garamond"/>
              </a:rPr>
              <a:t>Understands risks, benefits and consequences</a:t>
            </a:r>
            <a:endParaRPr sz="3000"/>
          </a:p>
          <a:p>
            <a:pPr marL="380985" lvl="0" indent="0" algn="l" rtl="0">
              <a:lnSpc>
                <a:spcPct val="90000"/>
              </a:lnSpc>
              <a:spcBef>
                <a:spcPts val="1333"/>
              </a:spcBef>
              <a:spcAft>
                <a:spcPts val="0"/>
              </a:spcAft>
              <a:buClr>
                <a:schemeClr val="dk1"/>
              </a:buClr>
              <a:buSzPts val="2240"/>
              <a:buNone/>
            </a:pPr>
            <a:r>
              <a:rPr lang="en-US" sz="3000">
                <a:latin typeface="Garamond"/>
                <a:ea typeface="Garamond"/>
                <a:cs typeface="Garamond"/>
                <a:sym typeface="Garamond"/>
              </a:rPr>
              <a:t>NOTE:  A person who has a guardian is not legally capable of giving informed consent.</a:t>
            </a:r>
            <a:endParaRPr sz="3000"/>
          </a:p>
        </p:txBody>
      </p:sp>
      <p:sp>
        <p:nvSpPr>
          <p:cNvPr id="293" name="Google Shape;293;p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6</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3"/>
        <p:cNvGrpSpPr/>
        <p:nvPr/>
      </p:nvGrpSpPr>
      <p:grpSpPr>
        <a:xfrm>
          <a:off x="0" y="0"/>
          <a:ext cx="0" cy="0"/>
          <a:chOff x="0" y="0"/>
          <a:chExt cx="0" cy="0"/>
        </a:xfrm>
      </p:grpSpPr>
      <p:sp>
        <p:nvSpPr>
          <p:cNvPr id="954" name="Google Shape;954;p3"/>
          <p:cNvSpPr/>
          <p:nvPr/>
        </p:nvSpPr>
        <p:spPr>
          <a:xfrm>
            <a:off x="321564" y="320040"/>
            <a:ext cx="11548872" cy="6217920"/>
          </a:xfrm>
          <a:prstGeom prst="rect">
            <a:avLst/>
          </a:prstGeom>
          <a:solidFill>
            <a:schemeClr val="dk1">
              <a:alpha val="705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5" name="Google Shape;955;p3"/>
          <p:cNvSpPr txBox="1">
            <a:spLocks noGrp="1"/>
          </p:cNvSpPr>
          <p:nvPr>
            <p:ph type="ctrTitle"/>
          </p:nvPr>
        </p:nvSpPr>
        <p:spPr>
          <a:xfrm>
            <a:off x="838200" y="963877"/>
            <a:ext cx="3494362" cy="493024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6000"/>
              <a:buNone/>
            </a:pPr>
            <a:r>
              <a:rPr lang="en-US" sz="4400" dirty="0">
                <a:solidFill>
                  <a:schemeClr val="accent1"/>
                </a:solidFill>
                <a:latin typeface="Garamond"/>
                <a:ea typeface="Garamond"/>
                <a:cs typeface="Garamond"/>
                <a:sym typeface="Garamond"/>
              </a:rPr>
              <a:t>COVID-19 Training</a:t>
            </a:r>
            <a:endParaRPr dirty="0"/>
          </a:p>
        </p:txBody>
      </p:sp>
      <p:cxnSp>
        <p:nvCxnSpPr>
          <p:cNvPr id="956" name="Google Shape;956;p3"/>
          <p:cNvCxnSpPr/>
          <p:nvPr/>
        </p:nvCxnSpPr>
        <p:spPr>
          <a:xfrm>
            <a:off x="4654296" y="2057400"/>
            <a:ext cx="0" cy="2743200"/>
          </a:xfrm>
          <a:prstGeom prst="straightConnector1">
            <a:avLst/>
          </a:prstGeom>
          <a:noFill/>
          <a:ln w="19050" cap="flat" cmpd="sng">
            <a:solidFill>
              <a:srgbClr val="262626"/>
            </a:solidFill>
            <a:prstDash val="solid"/>
            <a:round/>
            <a:headEnd type="none" w="sm" len="sm"/>
            <a:tailEnd type="none" w="sm" len="sm"/>
          </a:ln>
        </p:spPr>
      </p:cxnSp>
      <p:sp>
        <p:nvSpPr>
          <p:cNvPr id="957" name="Google Shape;957;p3"/>
          <p:cNvSpPr txBox="1">
            <a:spLocks noGrp="1"/>
          </p:cNvSpPr>
          <p:nvPr>
            <p:ph type="subTitle" idx="1"/>
          </p:nvPr>
        </p:nvSpPr>
        <p:spPr>
          <a:xfrm>
            <a:off x="4976031" y="963877"/>
            <a:ext cx="6377769" cy="4930246"/>
          </a:xfrm>
          <a:prstGeom prst="rect">
            <a:avLst/>
          </a:prstGeom>
          <a:noFill/>
          <a:ln>
            <a:noFill/>
          </a:ln>
        </p:spPr>
        <p:txBody>
          <a:bodyPr spcFirstLastPara="1" wrap="square" lIns="91425" tIns="45700" rIns="91425" bIns="45700" anchor="ctr" anchorCtr="0">
            <a:noAutofit/>
          </a:bodyPr>
          <a:lstStyle/>
          <a:p>
            <a:pPr marL="457200" lvl="0" indent="-76200" algn="l" rtl="0">
              <a:lnSpc>
                <a:spcPct val="90000"/>
              </a:lnSpc>
              <a:spcBef>
                <a:spcPts val="1000"/>
              </a:spcBef>
              <a:spcAft>
                <a:spcPts val="0"/>
              </a:spcAft>
              <a:buSzPts val="2400"/>
              <a:buFont typeface="Arial"/>
              <a:buNone/>
            </a:pPr>
            <a:endParaRPr sz="3000" dirty="0">
              <a:solidFill>
                <a:schemeClr val="dk1"/>
              </a:solidFill>
              <a:latin typeface="Garamond"/>
              <a:ea typeface="Garamond"/>
              <a:cs typeface="Garamond"/>
              <a:sym typeface="Garamond"/>
            </a:endParaRPr>
          </a:p>
          <a:p>
            <a:pPr marL="457200" lvl="0" indent="-228600" algn="l" rtl="0">
              <a:lnSpc>
                <a:spcPct val="90000"/>
              </a:lnSpc>
              <a:spcBef>
                <a:spcPts val="1000"/>
              </a:spcBef>
              <a:spcAft>
                <a:spcPts val="0"/>
              </a:spcAft>
              <a:buSzPts val="2400"/>
              <a:buFont typeface="Arial"/>
              <a:buChar char="•"/>
            </a:pPr>
            <a:r>
              <a:rPr lang="en-US" sz="3000" dirty="0">
                <a:solidFill>
                  <a:schemeClr val="dk1"/>
                </a:solidFill>
                <a:latin typeface="Garamond"/>
                <a:ea typeface="Garamond"/>
                <a:cs typeface="Garamond"/>
                <a:sym typeface="Garamond"/>
              </a:rPr>
              <a:t>COVID-19 is thought to spread mainly through close contact from person-to-person. </a:t>
            </a:r>
            <a:endParaRPr dirty="0"/>
          </a:p>
          <a:p>
            <a:pPr marL="457200" lvl="0" indent="-228600" algn="l" rtl="0">
              <a:lnSpc>
                <a:spcPct val="90000"/>
              </a:lnSpc>
              <a:spcBef>
                <a:spcPts val="1000"/>
              </a:spcBef>
              <a:spcAft>
                <a:spcPts val="0"/>
              </a:spcAft>
              <a:buSzPts val="2400"/>
              <a:buFont typeface="Arial"/>
              <a:buChar char="•"/>
            </a:pPr>
            <a:r>
              <a:rPr lang="en-US" sz="3000" dirty="0">
                <a:solidFill>
                  <a:schemeClr val="dk1"/>
                </a:solidFill>
                <a:latin typeface="Garamond"/>
                <a:ea typeface="Garamond"/>
                <a:cs typeface="Garamond"/>
                <a:sym typeface="Garamond"/>
              </a:rPr>
              <a:t>Some people without symptoms may be able to spread the virus. Person-to-person spread</a:t>
            </a:r>
            <a:endParaRPr dirty="0"/>
          </a:p>
          <a:p>
            <a:pPr marL="457200" lvl="0" indent="-228600" algn="l" rtl="0">
              <a:lnSpc>
                <a:spcPct val="90000"/>
              </a:lnSpc>
              <a:spcBef>
                <a:spcPts val="1000"/>
              </a:spcBef>
              <a:spcAft>
                <a:spcPts val="0"/>
              </a:spcAft>
              <a:buSzPts val="2400"/>
              <a:buFont typeface="Arial"/>
              <a:buChar char="•"/>
            </a:pPr>
            <a:r>
              <a:rPr lang="en-US" sz="3000" dirty="0">
                <a:solidFill>
                  <a:schemeClr val="dk1"/>
                </a:solidFill>
                <a:latin typeface="Garamond"/>
                <a:ea typeface="Garamond"/>
                <a:cs typeface="Garamond"/>
                <a:sym typeface="Garamond"/>
              </a:rPr>
              <a:t>Between people who are in close contact with one another (within about 6 feet).</a:t>
            </a:r>
            <a:endParaRPr dirty="0"/>
          </a:p>
          <a:p>
            <a:pPr marL="457200" lvl="0" indent="-76200" algn="l" rtl="0">
              <a:lnSpc>
                <a:spcPct val="90000"/>
              </a:lnSpc>
              <a:spcBef>
                <a:spcPts val="1000"/>
              </a:spcBef>
              <a:spcAft>
                <a:spcPts val="0"/>
              </a:spcAft>
              <a:buSzPts val="2400"/>
              <a:buFont typeface="Arial"/>
              <a:buNone/>
            </a:pPr>
            <a:endParaRPr sz="3000" dirty="0">
              <a:solidFill>
                <a:schemeClr val="dk1"/>
              </a:solidFill>
              <a:latin typeface="Garamond"/>
              <a:ea typeface="Garamond"/>
              <a:cs typeface="Garamond"/>
              <a:sym typeface="Garamond"/>
            </a:endParaRPr>
          </a:p>
        </p:txBody>
      </p:sp>
      <p:sp>
        <p:nvSpPr>
          <p:cNvPr id="958" name="Google Shape;958;p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sp>
        <p:nvSpPr>
          <p:cNvPr id="964" name="Google Shape;964;p7"/>
          <p:cNvSpPr/>
          <p:nvPr/>
        </p:nvSpPr>
        <p:spPr>
          <a:xfrm>
            <a:off x="0" y="0"/>
            <a:ext cx="1218895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965" name="Google Shape;965;p7"/>
          <p:cNvGrpSpPr/>
          <p:nvPr/>
        </p:nvGrpSpPr>
        <p:grpSpPr>
          <a:xfrm>
            <a:off x="-417513" y="0"/>
            <a:ext cx="12584114" cy="6853238"/>
            <a:chOff x="-417513" y="0"/>
            <a:chExt cx="12584114" cy="6853238"/>
          </a:xfrm>
        </p:grpSpPr>
        <p:sp>
          <p:nvSpPr>
            <p:cNvPr id="966" name="Google Shape;966;p7"/>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7"/>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7"/>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7"/>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lt1">
                  <a:alpha val="34117"/>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7"/>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lt1">
                  <a:alpha val="34117"/>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7"/>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lt1">
                  <a:alpha val="34117"/>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7"/>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7"/>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7"/>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7"/>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7"/>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7"/>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7"/>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7"/>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7"/>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7"/>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lt1">
                  <a:alpha val="34117"/>
                </a:schemeClr>
              </a:solidFill>
              <a:prstDash val="dashDot"/>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7"/>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lt1">
                  <a:alpha val="34117"/>
                </a:schemeClr>
              </a:solidFill>
              <a:prstDash val="lg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7"/>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7"/>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7"/>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7"/>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lt1">
                  <a:alpha val="34117"/>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7" name="Google Shape;987;p7"/>
          <p:cNvSpPr/>
          <p:nvPr/>
        </p:nvSpPr>
        <p:spPr>
          <a:xfrm>
            <a:off x="1923664" y="0"/>
            <a:ext cx="10268336" cy="68692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88" name="Google Shape;988;p7"/>
          <p:cNvSpPr txBox="1">
            <a:spLocks noGrp="1"/>
          </p:cNvSpPr>
          <p:nvPr>
            <p:ph type="ctrTitle"/>
          </p:nvPr>
        </p:nvSpPr>
        <p:spPr>
          <a:xfrm>
            <a:off x="2872421" y="497205"/>
            <a:ext cx="7614603" cy="12344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6000"/>
              <a:buNone/>
            </a:pPr>
            <a:r>
              <a:rPr lang="en-US">
                <a:solidFill>
                  <a:schemeClr val="accent1"/>
                </a:solidFill>
                <a:latin typeface="Garamond"/>
                <a:ea typeface="Garamond"/>
                <a:cs typeface="Garamond"/>
                <a:sym typeface="Garamond"/>
              </a:rPr>
              <a:t>COVID-19</a:t>
            </a:r>
            <a:endParaRPr/>
          </a:p>
        </p:txBody>
      </p:sp>
      <p:sp>
        <p:nvSpPr>
          <p:cNvPr id="989" name="Google Shape;989;p7"/>
          <p:cNvSpPr/>
          <p:nvPr/>
        </p:nvSpPr>
        <p:spPr>
          <a:xfrm rot="5400000">
            <a:off x="1797903" y="954813"/>
            <a:ext cx="300774" cy="259288"/>
          </a:xfrm>
          <a:prstGeom prst="triangle">
            <a:avLst>
              <a:gd name="adj" fmla="val 5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0" name="Google Shape;990;p7"/>
          <p:cNvSpPr txBox="1">
            <a:spLocks noGrp="1"/>
          </p:cNvSpPr>
          <p:nvPr>
            <p:ph type="subTitle" idx="1"/>
          </p:nvPr>
        </p:nvSpPr>
        <p:spPr>
          <a:xfrm>
            <a:off x="1902332" y="1084457"/>
            <a:ext cx="9494330" cy="2486961"/>
          </a:xfrm>
          <a:prstGeom prst="rect">
            <a:avLst/>
          </a:prstGeom>
          <a:noFill/>
          <a:ln>
            <a:noFill/>
          </a:ln>
        </p:spPr>
        <p:txBody>
          <a:bodyPr spcFirstLastPara="1" wrap="square" lIns="91425" tIns="45700" rIns="91425" bIns="45700" anchor="t" anchorCtr="0">
            <a:noAutofit/>
          </a:bodyPr>
          <a:lstStyle/>
          <a:p>
            <a:pPr marL="457200" lvl="0" indent="-76200" algn="l" rtl="0">
              <a:lnSpc>
                <a:spcPct val="90000"/>
              </a:lnSpc>
              <a:spcBef>
                <a:spcPts val="1000"/>
              </a:spcBef>
              <a:spcAft>
                <a:spcPts val="0"/>
              </a:spcAft>
              <a:buSzPts val="2400"/>
              <a:buFont typeface="Arial"/>
              <a:buNone/>
            </a:pPr>
            <a:endParaRPr sz="3000">
              <a:solidFill>
                <a:schemeClr val="dk1"/>
              </a:solidFill>
              <a:latin typeface="Garamond"/>
              <a:ea typeface="Garamond"/>
              <a:cs typeface="Garamond"/>
              <a:sym typeface="Garamond"/>
            </a:endParaRPr>
          </a:p>
          <a:p>
            <a:pPr marL="457200" lvl="0" indent="-228600" algn="l" rtl="0">
              <a:lnSpc>
                <a:spcPct val="90000"/>
              </a:lnSpc>
              <a:spcBef>
                <a:spcPts val="1000"/>
              </a:spcBef>
              <a:spcAft>
                <a:spcPts val="0"/>
              </a:spcAft>
              <a:buSzPts val="2400"/>
              <a:buFont typeface="Arial"/>
              <a:buChar char="•"/>
            </a:pPr>
            <a:r>
              <a:rPr lang="en-US" sz="3000" b="1">
                <a:solidFill>
                  <a:schemeClr val="dk1"/>
                </a:solidFill>
                <a:latin typeface="Garamond"/>
                <a:ea typeface="Garamond"/>
                <a:cs typeface="Garamond"/>
                <a:sym typeface="Garamond"/>
              </a:rPr>
              <a:t>The virus that causes COVID-19 is spreading very easily and sustainably between people.</a:t>
            </a:r>
            <a:r>
              <a:rPr lang="en-US" sz="3000">
                <a:solidFill>
                  <a:schemeClr val="dk1"/>
                </a:solidFill>
                <a:latin typeface="Garamond"/>
                <a:ea typeface="Garamond"/>
                <a:cs typeface="Garamond"/>
                <a:sym typeface="Garamond"/>
              </a:rPr>
              <a:t> </a:t>
            </a:r>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Currently spreading more efficiently than influenza, but not as efficiently as measles.</a:t>
            </a:r>
            <a:endParaRPr/>
          </a:p>
          <a:p>
            <a:pPr marL="457200" lvl="0" indent="-228600" algn="l" rtl="0">
              <a:lnSpc>
                <a:spcPct val="90000"/>
              </a:lnSpc>
              <a:spcBef>
                <a:spcPts val="1000"/>
              </a:spcBef>
              <a:spcAft>
                <a:spcPts val="0"/>
              </a:spcAft>
              <a:buSzPts val="2400"/>
              <a:buFont typeface="Arial"/>
              <a:buChar char="•"/>
            </a:pPr>
            <a:r>
              <a:rPr lang="en-US" sz="3000" b="1">
                <a:solidFill>
                  <a:schemeClr val="dk1"/>
                </a:solidFill>
                <a:latin typeface="Garamond"/>
                <a:ea typeface="Garamond"/>
                <a:cs typeface="Garamond"/>
                <a:sym typeface="Garamond"/>
              </a:rPr>
              <a:t>The more closely a person interacts with others and the longer that interaction, the higher the risk of COVID-19 spread.</a:t>
            </a:r>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May spread in other ways, like by </a:t>
            </a:r>
            <a:r>
              <a:rPr lang="en-US" sz="3000" b="1">
                <a:solidFill>
                  <a:schemeClr val="dk1"/>
                </a:solidFill>
                <a:latin typeface="Garamond"/>
                <a:ea typeface="Garamond"/>
                <a:cs typeface="Garamond"/>
                <a:sym typeface="Garamond"/>
              </a:rPr>
              <a:t>touching a surface or object that has the virus on it</a:t>
            </a:r>
            <a:r>
              <a:rPr lang="en-US" sz="3000">
                <a:solidFill>
                  <a:schemeClr val="dk1"/>
                </a:solidFill>
                <a:latin typeface="Garamond"/>
                <a:ea typeface="Garamond"/>
                <a:cs typeface="Garamond"/>
                <a:sym typeface="Garamond"/>
              </a:rPr>
              <a:t> and then touching their own mouth, nose, or possibly their eyes. </a:t>
            </a:r>
            <a:endParaRPr/>
          </a:p>
        </p:txBody>
      </p:sp>
      <p:sp>
        <p:nvSpPr>
          <p:cNvPr id="991" name="Google Shape;991;p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5"/>
        <p:cNvGrpSpPr/>
        <p:nvPr/>
      </p:nvGrpSpPr>
      <p:grpSpPr>
        <a:xfrm>
          <a:off x="0" y="0"/>
          <a:ext cx="0" cy="0"/>
          <a:chOff x="0" y="0"/>
          <a:chExt cx="0" cy="0"/>
        </a:xfrm>
      </p:grpSpPr>
      <p:sp>
        <p:nvSpPr>
          <p:cNvPr id="996" name="Google Shape;996;p29"/>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7" name="Google Shape;997;p29"/>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8" name="Google Shape;998;p29"/>
          <p:cNvSpPr txBox="1">
            <a:spLocks noGrp="1"/>
          </p:cNvSpPr>
          <p:nvPr>
            <p:ph type="ctr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US">
                <a:solidFill>
                  <a:schemeClr val="dk1"/>
                </a:solidFill>
                <a:latin typeface="Garamond"/>
                <a:ea typeface="Garamond"/>
                <a:cs typeface="Garamond"/>
                <a:sym typeface="Garamond"/>
              </a:rPr>
              <a:t>COVID-19</a:t>
            </a:r>
            <a:endParaRPr/>
          </a:p>
        </p:txBody>
      </p:sp>
      <p:sp>
        <p:nvSpPr>
          <p:cNvPr id="999" name="Google Shape;999;p29"/>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0" name="Google Shape;1000;p29"/>
          <p:cNvSpPr txBox="1">
            <a:spLocks noGrp="1"/>
          </p:cNvSpPr>
          <p:nvPr>
            <p:ph type="subTitle" idx="1"/>
          </p:nvPr>
        </p:nvSpPr>
        <p:spPr>
          <a:xfrm>
            <a:off x="1120690" y="1253331"/>
            <a:ext cx="10515600" cy="4351338"/>
          </a:xfrm>
          <a:prstGeom prst="rect">
            <a:avLst/>
          </a:prstGeom>
          <a:noFill/>
          <a:ln>
            <a:noFill/>
          </a:ln>
        </p:spPr>
        <p:txBody>
          <a:bodyPr spcFirstLastPara="1" wrap="square" lIns="91425" tIns="45700" rIns="91425" bIns="45700" anchor="t" anchorCtr="0">
            <a:noAutofit/>
          </a:bodyPr>
          <a:lstStyle/>
          <a:p>
            <a:pPr marL="457200" lvl="0" indent="-76200" algn="l" rtl="0">
              <a:lnSpc>
                <a:spcPct val="90000"/>
              </a:lnSpc>
              <a:spcBef>
                <a:spcPts val="1000"/>
              </a:spcBef>
              <a:spcAft>
                <a:spcPts val="0"/>
              </a:spcAft>
              <a:buSzPts val="2400"/>
              <a:buFont typeface="Arial"/>
              <a:buNone/>
            </a:pPr>
            <a:endParaRPr sz="3000">
              <a:solidFill>
                <a:schemeClr val="dk1"/>
              </a:solidFill>
              <a:latin typeface="Garamond"/>
              <a:ea typeface="Garamond"/>
              <a:cs typeface="Garamond"/>
              <a:sym typeface="Garamond"/>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Through respiratory droplets produced when an infected person coughs, sneezes, or talks.</a:t>
            </a:r>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These droplets can land in the mouths or noses of people who are nearby or possibly be inhaled into the lungs.</a:t>
            </a:r>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May be spread by people who are not showing symptoms.</a:t>
            </a:r>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Some viruses are highly contagious, like measles, while other viruses do not spread as easily. </a:t>
            </a:r>
            <a:endParaRPr/>
          </a:p>
          <a:p>
            <a:pPr marL="457200" lvl="0" indent="-228600" algn="l" rtl="0">
              <a:lnSpc>
                <a:spcPct val="90000"/>
              </a:lnSpc>
              <a:spcBef>
                <a:spcPts val="1000"/>
              </a:spcBef>
              <a:spcAft>
                <a:spcPts val="0"/>
              </a:spcAft>
              <a:buSzPts val="2400"/>
              <a:buFont typeface="Arial"/>
              <a:buChar char="•"/>
            </a:pPr>
            <a:r>
              <a:rPr lang="en-US" sz="3000">
                <a:solidFill>
                  <a:schemeClr val="dk1"/>
                </a:solidFill>
                <a:latin typeface="Garamond"/>
                <a:ea typeface="Garamond"/>
                <a:cs typeface="Garamond"/>
                <a:sym typeface="Garamond"/>
              </a:rPr>
              <a:t>Another factor is whether the spread is sustained (goes from person-to-person without stopping).</a:t>
            </a:r>
            <a:endParaRPr/>
          </a:p>
        </p:txBody>
      </p:sp>
      <p:sp>
        <p:nvSpPr>
          <p:cNvPr id="1001" name="Google Shape;1001;p2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5"/>
        <p:cNvGrpSpPr/>
        <p:nvPr/>
      </p:nvGrpSpPr>
      <p:grpSpPr>
        <a:xfrm>
          <a:off x="0" y="0"/>
          <a:ext cx="0" cy="0"/>
          <a:chOff x="0" y="0"/>
          <a:chExt cx="0" cy="0"/>
        </a:xfrm>
      </p:grpSpPr>
      <p:sp>
        <p:nvSpPr>
          <p:cNvPr id="1006" name="Google Shape;1006;p3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7" name="Google Shape;1007;p33"/>
          <p:cNvSpPr txBox="1">
            <a:spLocks noGrp="1"/>
          </p:cNvSpPr>
          <p:nvPr>
            <p:ph type="title"/>
          </p:nvPr>
        </p:nvSpPr>
        <p:spPr>
          <a:xfrm>
            <a:off x="808638" y="386930"/>
            <a:ext cx="9236700" cy="1188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US" sz="5400"/>
              <a:t>COVID-19</a:t>
            </a:r>
            <a:endParaRPr/>
          </a:p>
        </p:txBody>
      </p:sp>
      <p:grpSp>
        <p:nvGrpSpPr>
          <p:cNvPr id="1008" name="Google Shape;1008;p33"/>
          <p:cNvGrpSpPr/>
          <p:nvPr/>
        </p:nvGrpSpPr>
        <p:grpSpPr>
          <a:xfrm>
            <a:off x="-2" y="1998368"/>
            <a:ext cx="11695084" cy="782176"/>
            <a:chOff x="-2" y="1998368"/>
            <a:chExt cx="11695084" cy="782176"/>
          </a:xfrm>
        </p:grpSpPr>
        <p:sp>
          <p:nvSpPr>
            <p:cNvPr id="1009" name="Google Shape;1009;p33"/>
            <p:cNvSpPr/>
            <p:nvPr/>
          </p:nvSpPr>
          <p:spPr>
            <a:xfrm rot="5400000">
              <a:off x="11228040" y="2313027"/>
              <a:ext cx="781700"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0" name="Google Shape;1010;p33"/>
            <p:cNvSpPr/>
            <p:nvPr/>
          </p:nvSpPr>
          <p:spPr>
            <a:xfrm rot="10800000">
              <a:off x="-2" y="1998845"/>
              <a:ext cx="11454595" cy="7816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011" name="Google Shape;1011;p33"/>
          <p:cNvSpPr/>
          <p:nvPr/>
        </p:nvSpPr>
        <p:spPr>
          <a:xfrm>
            <a:off x="0" y="2203079"/>
            <a:ext cx="11383362" cy="4147845"/>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2" name="Google Shape;1012;p33"/>
          <p:cNvSpPr txBox="1">
            <a:spLocks noGrp="1"/>
          </p:cNvSpPr>
          <p:nvPr>
            <p:ph type="body" idx="1"/>
          </p:nvPr>
        </p:nvSpPr>
        <p:spPr>
          <a:xfrm>
            <a:off x="808638" y="2780068"/>
            <a:ext cx="10143668" cy="3435531"/>
          </a:xfrm>
          <a:prstGeom prst="rect">
            <a:avLst/>
          </a:prstGeom>
          <a:noFill/>
          <a:ln>
            <a:noFill/>
          </a:ln>
        </p:spPr>
        <p:txBody>
          <a:bodyPr spcFirstLastPara="1" wrap="square" lIns="91425" tIns="45700" rIns="91425" bIns="45700" anchor="ctr" anchorCtr="0">
            <a:noAutofit/>
          </a:bodyPr>
          <a:lstStyle/>
          <a:p>
            <a:pPr marL="457200" lvl="0" indent="-457200" algn="l" rtl="0">
              <a:lnSpc>
                <a:spcPct val="90000"/>
              </a:lnSpc>
              <a:spcBef>
                <a:spcPts val="1000"/>
              </a:spcBef>
              <a:spcAft>
                <a:spcPts val="0"/>
              </a:spcAft>
              <a:buSzPts val="1800"/>
              <a:buChar char="•"/>
            </a:pPr>
            <a:r>
              <a:rPr lang="en-US" sz="3000"/>
              <a:t>Spread between animals and people</a:t>
            </a:r>
            <a:endParaRPr/>
          </a:p>
          <a:p>
            <a:pPr marL="457200" lvl="0" indent="-457200" algn="l" rtl="0">
              <a:lnSpc>
                <a:spcPct val="90000"/>
              </a:lnSpc>
              <a:spcBef>
                <a:spcPts val="1000"/>
              </a:spcBef>
              <a:spcAft>
                <a:spcPts val="0"/>
              </a:spcAft>
              <a:buSzPts val="1800"/>
              <a:buChar char="•"/>
            </a:pPr>
            <a:r>
              <a:rPr lang="en-US" sz="3000"/>
              <a:t>Currently, the risk of COVID-19 spreading </a:t>
            </a:r>
            <a:r>
              <a:rPr lang="en-US" sz="3000" b="1"/>
              <a:t>from animals to people</a:t>
            </a:r>
            <a:r>
              <a:rPr lang="en-US" sz="3000"/>
              <a:t> is low. Learn about </a:t>
            </a:r>
            <a:r>
              <a:rPr lang="en-US" sz="3000" u="sng">
                <a:solidFill>
                  <a:schemeClr val="hlink"/>
                </a:solidFill>
                <a:hlinkClick r:id="rId3"/>
              </a:rPr>
              <a:t>COVID-19 and pets and other animals</a:t>
            </a:r>
            <a:r>
              <a:rPr lang="en-US" sz="3000"/>
              <a:t>.</a:t>
            </a:r>
            <a:endParaRPr/>
          </a:p>
          <a:p>
            <a:pPr marL="457200" lvl="0" indent="-457200" algn="l" rtl="0">
              <a:lnSpc>
                <a:spcPct val="90000"/>
              </a:lnSpc>
              <a:spcBef>
                <a:spcPts val="1000"/>
              </a:spcBef>
              <a:spcAft>
                <a:spcPts val="0"/>
              </a:spcAft>
              <a:buSzPts val="1800"/>
              <a:buChar char="•"/>
            </a:pPr>
            <a:r>
              <a:rPr lang="en-US" sz="3000"/>
              <a:t>The virus that causes COVID-19 can spread </a:t>
            </a:r>
            <a:r>
              <a:rPr lang="en-US" sz="3000" b="1"/>
              <a:t>from people to animals</a:t>
            </a:r>
            <a:r>
              <a:rPr lang="en-US" sz="3000"/>
              <a:t> in some situations. </a:t>
            </a:r>
            <a:endParaRPr/>
          </a:p>
          <a:p>
            <a:pPr marL="457200" lvl="0" indent="-457200" algn="l" rtl="0">
              <a:lnSpc>
                <a:spcPct val="90000"/>
              </a:lnSpc>
              <a:spcBef>
                <a:spcPts val="1000"/>
              </a:spcBef>
              <a:spcAft>
                <a:spcPts val="0"/>
              </a:spcAft>
              <a:buSzPts val="1800"/>
              <a:buChar char="•"/>
            </a:pPr>
            <a:r>
              <a:rPr lang="en-US" sz="3000"/>
              <a:t>Learn what you should do </a:t>
            </a:r>
            <a:r>
              <a:rPr lang="en-US" sz="3000" u="sng">
                <a:solidFill>
                  <a:schemeClr val="hlink"/>
                </a:solidFill>
                <a:hlinkClick r:id="rId4"/>
              </a:rPr>
              <a:t>if you have pets</a:t>
            </a:r>
            <a:r>
              <a:rPr lang="en-US" sz="3000"/>
              <a:t>.</a:t>
            </a:r>
            <a:endParaRPr/>
          </a:p>
          <a:p>
            <a:pPr marL="0" lvl="0" indent="0" algn="l" rtl="0">
              <a:lnSpc>
                <a:spcPct val="90000"/>
              </a:lnSpc>
              <a:spcBef>
                <a:spcPts val="1000"/>
              </a:spcBef>
              <a:spcAft>
                <a:spcPts val="0"/>
              </a:spcAft>
              <a:buSzPts val="1800"/>
              <a:buNone/>
            </a:pPr>
            <a:endParaRPr sz="3000"/>
          </a:p>
          <a:p>
            <a:pPr marL="457200" lvl="0" indent="-228600" algn="l" rtl="0">
              <a:lnSpc>
                <a:spcPct val="90000"/>
              </a:lnSpc>
              <a:spcBef>
                <a:spcPts val="1000"/>
              </a:spcBef>
              <a:spcAft>
                <a:spcPts val="0"/>
              </a:spcAft>
              <a:buClr>
                <a:schemeClr val="dk1"/>
              </a:buClr>
              <a:buSzPts val="1800"/>
              <a:buNone/>
            </a:pPr>
            <a:endParaRPr sz="3000"/>
          </a:p>
        </p:txBody>
      </p:sp>
      <p:sp>
        <p:nvSpPr>
          <p:cNvPr id="1013" name="Google Shape;1013;p3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23</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7"/>
        <p:cNvGrpSpPr/>
        <p:nvPr/>
      </p:nvGrpSpPr>
      <p:grpSpPr>
        <a:xfrm>
          <a:off x="0" y="0"/>
          <a:ext cx="0" cy="0"/>
          <a:chOff x="0" y="0"/>
          <a:chExt cx="0" cy="0"/>
        </a:xfrm>
      </p:grpSpPr>
      <p:sp>
        <p:nvSpPr>
          <p:cNvPr id="1018" name="Google Shape;1018;p115"/>
          <p:cNvSpPr/>
          <p:nvPr/>
        </p:nvSpPr>
        <p:spPr>
          <a:xfrm>
            <a:off x="1" y="3726"/>
            <a:ext cx="5614875" cy="6858000"/>
          </a:xfrm>
          <a:prstGeom prst="rect">
            <a:avLst/>
          </a:prstGeom>
          <a:gradFill>
            <a:gsLst>
              <a:gs pos="0">
                <a:srgbClr val="4472C3">
                  <a:alpha val="81960"/>
                </a:srgbClr>
              </a:gs>
              <a:gs pos="25000">
                <a:srgbClr val="4472C4">
                  <a:alpha val="60000"/>
                </a:srgbClr>
              </a:gs>
              <a:gs pos="94000">
                <a:srgbClr val="323F4F"/>
              </a:gs>
              <a:gs pos="100000">
                <a:srgbClr val="323F4F"/>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19" name="Google Shape;1019;p1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0" name="Google Shape;1020;p115"/>
          <p:cNvSpPr txBox="1">
            <a:spLocks noGrp="1"/>
          </p:cNvSpPr>
          <p:nvPr>
            <p:ph type="ctrTitle"/>
          </p:nvPr>
        </p:nvSpPr>
        <p:spPr>
          <a:xfrm>
            <a:off x="5368600" y="519957"/>
            <a:ext cx="7601980"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US" sz="5400">
                <a:solidFill>
                  <a:srgbClr val="000000"/>
                </a:solidFill>
                <a:latin typeface="Garamond"/>
                <a:ea typeface="Garamond"/>
                <a:cs typeface="Garamond"/>
                <a:sym typeface="Garamond"/>
              </a:rPr>
              <a:t>Employee Expectations</a:t>
            </a:r>
            <a:endParaRPr/>
          </a:p>
        </p:txBody>
      </p:sp>
      <p:sp>
        <p:nvSpPr>
          <p:cNvPr id="1021" name="Google Shape;1021;p115"/>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w="25400" cap="flat" cmpd="sng">
            <a:solidFill>
              <a:srgbClr val="B3C6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22" name="Google Shape;1022;p115" descr="Users"/>
          <p:cNvPicPr preferRelativeResize="0"/>
          <p:nvPr/>
        </p:nvPicPr>
        <p:blipFill rotWithShape="1">
          <a:blip r:embed="rId4">
            <a:alphaModFix/>
          </a:blip>
          <a:srcRect/>
          <a:stretch/>
        </p:blipFill>
        <p:spPr>
          <a:xfrm>
            <a:off x="450254" y="1629089"/>
            <a:ext cx="3620021" cy="3620021"/>
          </a:xfrm>
          <a:prstGeom prst="rect">
            <a:avLst/>
          </a:prstGeom>
          <a:noFill/>
          <a:ln>
            <a:noFill/>
          </a:ln>
        </p:spPr>
      </p:pic>
      <p:sp>
        <p:nvSpPr>
          <p:cNvPr id="1023" name="Google Shape;1023;p115"/>
          <p:cNvSpPr txBox="1">
            <a:spLocks noGrp="1"/>
          </p:cNvSpPr>
          <p:nvPr>
            <p:ph type="subTitle" idx="1"/>
          </p:nvPr>
        </p:nvSpPr>
        <p:spPr>
          <a:xfrm>
            <a:off x="5368600" y="1974008"/>
            <a:ext cx="6741308" cy="363928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400"/>
              <a:buFont typeface="Arial"/>
              <a:buChar char="•"/>
            </a:pPr>
            <a:r>
              <a:rPr lang="en-US" sz="3000">
                <a:solidFill>
                  <a:srgbClr val="000000"/>
                </a:solidFill>
                <a:latin typeface="Garamond"/>
                <a:ea typeface="Garamond"/>
                <a:cs typeface="Garamond"/>
                <a:sym typeface="Garamond"/>
              </a:rPr>
              <a:t>Cleansing and Disinfecting</a:t>
            </a:r>
            <a:endParaRPr/>
          </a:p>
          <a:p>
            <a:pPr marL="457200" lvl="0" indent="-228600" algn="l" rtl="0">
              <a:lnSpc>
                <a:spcPct val="90000"/>
              </a:lnSpc>
              <a:spcBef>
                <a:spcPts val="1000"/>
              </a:spcBef>
              <a:spcAft>
                <a:spcPts val="0"/>
              </a:spcAft>
              <a:buSzPts val="2400"/>
              <a:buFont typeface="Arial"/>
              <a:buChar char="•"/>
            </a:pPr>
            <a:r>
              <a:rPr lang="en-US" sz="3000">
                <a:solidFill>
                  <a:srgbClr val="000000"/>
                </a:solidFill>
                <a:latin typeface="Garamond"/>
                <a:ea typeface="Garamond"/>
                <a:cs typeface="Garamond"/>
                <a:sym typeface="Garamond"/>
              </a:rPr>
              <a:t>Frequent Handwashing / Hand Sanitizer </a:t>
            </a:r>
            <a:endParaRPr/>
          </a:p>
          <a:p>
            <a:pPr marL="457200" lvl="0" indent="-228600" algn="l" rtl="0">
              <a:lnSpc>
                <a:spcPct val="90000"/>
              </a:lnSpc>
              <a:spcBef>
                <a:spcPts val="1000"/>
              </a:spcBef>
              <a:spcAft>
                <a:spcPts val="0"/>
              </a:spcAft>
              <a:buSzPts val="2400"/>
              <a:buFont typeface="Arial"/>
              <a:buChar char="•"/>
            </a:pPr>
            <a:r>
              <a:rPr lang="en-US" sz="3000">
                <a:solidFill>
                  <a:srgbClr val="000000"/>
                </a:solidFill>
                <a:latin typeface="Garamond"/>
                <a:ea typeface="Garamond"/>
                <a:cs typeface="Garamond"/>
                <a:sym typeface="Garamond"/>
              </a:rPr>
              <a:t>Avoid touching</a:t>
            </a:r>
            <a:endParaRPr/>
          </a:p>
          <a:p>
            <a:pPr marL="457200" lvl="0" indent="-228600" algn="l" rtl="0">
              <a:lnSpc>
                <a:spcPct val="90000"/>
              </a:lnSpc>
              <a:spcBef>
                <a:spcPts val="1000"/>
              </a:spcBef>
              <a:spcAft>
                <a:spcPts val="0"/>
              </a:spcAft>
              <a:buSzPts val="2400"/>
              <a:buFont typeface="Arial"/>
              <a:buChar char="•"/>
            </a:pPr>
            <a:r>
              <a:rPr lang="en-US" sz="3000">
                <a:solidFill>
                  <a:srgbClr val="000000"/>
                </a:solidFill>
                <a:latin typeface="Garamond"/>
                <a:ea typeface="Garamond"/>
                <a:cs typeface="Garamond"/>
                <a:sym typeface="Garamond"/>
              </a:rPr>
              <a:t>Cover coughs/sneezes</a:t>
            </a:r>
            <a:endParaRPr/>
          </a:p>
          <a:p>
            <a:pPr marL="457200" lvl="0" indent="-228600" algn="l" rtl="0">
              <a:lnSpc>
                <a:spcPct val="90000"/>
              </a:lnSpc>
              <a:spcBef>
                <a:spcPts val="1000"/>
              </a:spcBef>
              <a:spcAft>
                <a:spcPts val="0"/>
              </a:spcAft>
              <a:buSzPts val="2400"/>
              <a:buFont typeface="Arial"/>
              <a:buChar char="•"/>
            </a:pPr>
            <a:r>
              <a:rPr lang="en-US" sz="3000">
                <a:solidFill>
                  <a:srgbClr val="000000"/>
                </a:solidFill>
                <a:latin typeface="Garamond"/>
                <a:ea typeface="Garamond"/>
                <a:cs typeface="Garamond"/>
                <a:sym typeface="Garamond"/>
              </a:rPr>
              <a:t>Complete daily screening</a:t>
            </a:r>
            <a:endParaRPr/>
          </a:p>
        </p:txBody>
      </p:sp>
      <p:sp>
        <p:nvSpPr>
          <p:cNvPr id="1024" name="Google Shape;1024;p11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8"/>
        <p:cNvGrpSpPr/>
        <p:nvPr/>
      </p:nvGrpSpPr>
      <p:grpSpPr>
        <a:xfrm>
          <a:off x="0" y="0"/>
          <a:ext cx="0" cy="0"/>
          <a:chOff x="0" y="0"/>
          <a:chExt cx="0" cy="0"/>
        </a:xfrm>
      </p:grpSpPr>
      <p:sp>
        <p:nvSpPr>
          <p:cNvPr id="1029" name="Google Shape;1029;p116"/>
          <p:cNvSpPr/>
          <p:nvPr/>
        </p:nvSpPr>
        <p:spPr>
          <a:xfrm>
            <a:off x="475488" y="0"/>
            <a:ext cx="10910292" cy="6858000"/>
          </a:xfrm>
          <a:prstGeom prst="rect">
            <a:avLst/>
          </a:prstGeom>
          <a:gradFill>
            <a:gsLst>
              <a:gs pos="0">
                <a:srgbClr val="3865B4"/>
              </a:gs>
              <a:gs pos="25000">
                <a:srgbClr val="3865B4"/>
              </a:gs>
              <a:gs pos="94000">
                <a:srgbClr val="11151A"/>
              </a:gs>
              <a:gs pos="100000">
                <a:srgbClr val="11151A"/>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30" name="Google Shape;1030;p1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31" name="Google Shape;1031;p116"/>
          <p:cNvSpPr txBox="1">
            <a:spLocks noGrp="1"/>
          </p:cNvSpPr>
          <p:nvPr>
            <p:ph type="ctrTitle"/>
          </p:nvPr>
        </p:nvSpPr>
        <p:spPr>
          <a:xfrm>
            <a:off x="3045368" y="2043663"/>
            <a:ext cx="6105194" cy="203105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4700">
                <a:solidFill>
                  <a:srgbClr val="FFFFFF"/>
                </a:solidFill>
              </a:rPr>
              <a:t>IF YOU THINK YOU’VE BEEN EXPOSED</a:t>
            </a:r>
            <a:endParaRPr/>
          </a:p>
        </p:txBody>
      </p:sp>
      <p:sp>
        <p:nvSpPr>
          <p:cNvPr id="1032" name="Google Shape;1032;p116"/>
          <p:cNvSpPr txBox="1">
            <a:spLocks noGrp="1"/>
          </p:cNvSpPr>
          <p:nvPr>
            <p:ph type="subTitle" idx="1"/>
          </p:nvPr>
        </p:nvSpPr>
        <p:spPr>
          <a:xfrm>
            <a:off x="3045368" y="4074718"/>
            <a:ext cx="6105194" cy="682079"/>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r>
              <a:rPr lang="en-US">
                <a:solidFill>
                  <a:srgbClr val="FFFFFF"/>
                </a:solidFill>
              </a:rPr>
              <a:t>CONTACT INFO IN APPENDIX A</a:t>
            </a:r>
            <a:endParaRPr/>
          </a:p>
        </p:txBody>
      </p:sp>
      <p:sp>
        <p:nvSpPr>
          <p:cNvPr id="1033" name="Google Shape;1033;p11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7"/>
        <p:cNvGrpSpPr/>
        <p:nvPr/>
      </p:nvGrpSpPr>
      <p:grpSpPr>
        <a:xfrm>
          <a:off x="0" y="0"/>
          <a:ext cx="0" cy="0"/>
          <a:chOff x="0" y="0"/>
          <a:chExt cx="0" cy="0"/>
        </a:xfrm>
      </p:grpSpPr>
      <p:sp>
        <p:nvSpPr>
          <p:cNvPr id="1038" name="Google Shape;1038;p117"/>
          <p:cNvSpPr/>
          <p:nvPr/>
        </p:nvSpPr>
        <p:spPr>
          <a:xfrm>
            <a:off x="1" y="0"/>
            <a:ext cx="608211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9" name="Google Shape;1039;p117"/>
          <p:cNvSpPr/>
          <p:nvPr/>
        </p:nvSpPr>
        <p:spPr>
          <a:xfrm>
            <a:off x="1" y="0"/>
            <a:ext cx="12191998" cy="6858000"/>
          </a:xfrm>
          <a:prstGeom prst="rect">
            <a:avLst/>
          </a:prstGeom>
          <a:gradFill>
            <a:gsLst>
              <a:gs pos="0">
                <a:srgbClr val="3865B4"/>
              </a:gs>
              <a:gs pos="25000">
                <a:srgbClr val="3865B4"/>
              </a:gs>
              <a:gs pos="94000">
                <a:srgbClr val="11151A"/>
              </a:gs>
              <a:gs pos="100000">
                <a:srgbClr val="11151A"/>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40" name="Google Shape;1040;p1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41" name="Google Shape;1041;p117"/>
          <p:cNvSpPr txBox="1">
            <a:spLocks noGrp="1"/>
          </p:cNvSpPr>
          <p:nvPr>
            <p:ph type="ctrTitle"/>
          </p:nvPr>
        </p:nvSpPr>
        <p:spPr>
          <a:xfrm>
            <a:off x="234462" y="1350255"/>
            <a:ext cx="4220307" cy="3948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US" sz="5400">
                <a:solidFill>
                  <a:srgbClr val="FFFFFF"/>
                </a:solidFill>
                <a:latin typeface="Garamond"/>
                <a:ea typeface="Garamond"/>
                <a:cs typeface="Garamond"/>
                <a:sym typeface="Garamond"/>
              </a:rPr>
              <a:t>PAO ACTIONS</a:t>
            </a:r>
            <a:br>
              <a:rPr lang="en-US" sz="5400">
                <a:solidFill>
                  <a:srgbClr val="FFFFFF"/>
                </a:solidFill>
                <a:latin typeface="Garamond"/>
                <a:ea typeface="Garamond"/>
                <a:cs typeface="Garamond"/>
                <a:sym typeface="Garamond"/>
              </a:rPr>
            </a:br>
            <a:br>
              <a:rPr lang="en-US" sz="5400">
                <a:solidFill>
                  <a:srgbClr val="FFFFFF"/>
                </a:solidFill>
                <a:latin typeface="Garamond"/>
                <a:ea typeface="Garamond"/>
                <a:cs typeface="Garamond"/>
                <a:sym typeface="Garamond"/>
              </a:rPr>
            </a:br>
            <a:r>
              <a:rPr lang="en-US" sz="3200">
                <a:solidFill>
                  <a:srgbClr val="FFFFFF"/>
                </a:solidFill>
                <a:latin typeface="Garamond"/>
                <a:ea typeface="Garamond"/>
                <a:cs typeface="Garamond"/>
                <a:sym typeface="Garamond"/>
              </a:rPr>
              <a:t>AFTER CONFIRMED DIAGNOSIS</a:t>
            </a:r>
            <a:endParaRPr sz="5400">
              <a:solidFill>
                <a:srgbClr val="FFFFFF"/>
              </a:solidFill>
              <a:latin typeface="Garamond"/>
              <a:ea typeface="Garamond"/>
              <a:cs typeface="Garamond"/>
              <a:sym typeface="Garamond"/>
            </a:endParaRPr>
          </a:p>
        </p:txBody>
      </p:sp>
      <p:sp>
        <p:nvSpPr>
          <p:cNvPr id="1042" name="Google Shape;1042;p117"/>
          <p:cNvSpPr txBox="1">
            <a:spLocks noGrp="1"/>
          </p:cNvSpPr>
          <p:nvPr>
            <p:ph type="subTitle" idx="1"/>
          </p:nvPr>
        </p:nvSpPr>
        <p:spPr>
          <a:xfrm>
            <a:off x="5875428" y="801865"/>
            <a:ext cx="6082110" cy="5716165"/>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SzPts val="2400"/>
              <a:buFont typeface="Arial"/>
              <a:buChar char="•"/>
            </a:pPr>
            <a:r>
              <a:rPr lang="en-US" sz="3600">
                <a:solidFill>
                  <a:srgbClr val="000000"/>
                </a:solidFill>
                <a:latin typeface="Garamond"/>
                <a:ea typeface="Garamond"/>
                <a:cs typeface="Garamond"/>
                <a:sym typeface="Garamond"/>
              </a:rPr>
              <a:t>IMMEDIATE REMOVAL FROM WORKSITE</a:t>
            </a:r>
            <a:endParaRPr/>
          </a:p>
          <a:p>
            <a:pPr marL="457200" lvl="0" indent="-228600" algn="l" rtl="0">
              <a:lnSpc>
                <a:spcPct val="90000"/>
              </a:lnSpc>
              <a:spcBef>
                <a:spcPts val="1000"/>
              </a:spcBef>
              <a:spcAft>
                <a:spcPts val="0"/>
              </a:spcAft>
              <a:buSzPts val="2400"/>
              <a:buFont typeface="Arial"/>
              <a:buChar char="•"/>
            </a:pPr>
            <a:r>
              <a:rPr lang="en-US" sz="3600">
                <a:solidFill>
                  <a:srgbClr val="000000"/>
                </a:solidFill>
                <a:latin typeface="Garamond"/>
                <a:ea typeface="Garamond"/>
                <a:cs typeface="Garamond"/>
                <a:sym typeface="Garamond"/>
              </a:rPr>
              <a:t>PARTNER WITH DEPT. OF PUBLIC HEALTH</a:t>
            </a:r>
            <a:endParaRPr/>
          </a:p>
          <a:p>
            <a:pPr marL="457200" lvl="0" indent="-228600" algn="l" rtl="0">
              <a:lnSpc>
                <a:spcPct val="90000"/>
              </a:lnSpc>
              <a:spcBef>
                <a:spcPts val="1000"/>
              </a:spcBef>
              <a:spcAft>
                <a:spcPts val="0"/>
              </a:spcAft>
              <a:buSzPts val="2400"/>
              <a:buFont typeface="Arial"/>
              <a:buChar char="•"/>
            </a:pPr>
            <a:r>
              <a:rPr lang="en-US" sz="3600">
                <a:solidFill>
                  <a:srgbClr val="000000"/>
                </a:solidFill>
                <a:latin typeface="Garamond"/>
                <a:ea typeface="Garamond"/>
                <a:cs typeface="Garamond"/>
                <a:sym typeface="Garamond"/>
              </a:rPr>
              <a:t> INFORM IMPACTED EMPLOYEES – 14 DAY QUARANTINE</a:t>
            </a:r>
            <a:endParaRPr/>
          </a:p>
          <a:p>
            <a:pPr marL="457200" lvl="0" indent="-228600" algn="l" rtl="0">
              <a:lnSpc>
                <a:spcPct val="90000"/>
              </a:lnSpc>
              <a:spcBef>
                <a:spcPts val="1000"/>
              </a:spcBef>
              <a:spcAft>
                <a:spcPts val="0"/>
              </a:spcAft>
              <a:buSzPts val="2400"/>
              <a:buFont typeface="Arial"/>
              <a:buChar char="•"/>
            </a:pPr>
            <a:r>
              <a:rPr lang="en-US" sz="3600">
                <a:solidFill>
                  <a:srgbClr val="000000"/>
                </a:solidFill>
                <a:latin typeface="Garamond"/>
                <a:ea typeface="Garamond"/>
                <a:cs typeface="Garamond"/>
                <a:sym typeface="Garamond"/>
              </a:rPr>
              <a:t>MAINTAIN CONFIDENTIALITY </a:t>
            </a:r>
            <a:endParaRPr/>
          </a:p>
          <a:p>
            <a:pPr marL="457200" lvl="0" indent="-76200" algn="l" rtl="0">
              <a:lnSpc>
                <a:spcPct val="90000"/>
              </a:lnSpc>
              <a:spcBef>
                <a:spcPts val="1000"/>
              </a:spcBef>
              <a:spcAft>
                <a:spcPts val="0"/>
              </a:spcAft>
              <a:buSzPts val="2400"/>
              <a:buFont typeface="Arial"/>
              <a:buNone/>
            </a:pPr>
            <a:endParaRPr sz="3600">
              <a:solidFill>
                <a:srgbClr val="000000"/>
              </a:solidFill>
              <a:latin typeface="Garamond"/>
              <a:ea typeface="Garamond"/>
              <a:cs typeface="Garamond"/>
              <a:sym typeface="Garamond"/>
            </a:endParaRPr>
          </a:p>
        </p:txBody>
      </p:sp>
      <p:sp>
        <p:nvSpPr>
          <p:cNvPr id="1043" name="Google Shape;1043;p11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7"/>
        <p:cNvGrpSpPr/>
        <p:nvPr/>
      </p:nvGrpSpPr>
      <p:grpSpPr>
        <a:xfrm>
          <a:off x="0" y="0"/>
          <a:ext cx="0" cy="0"/>
          <a:chOff x="0" y="0"/>
          <a:chExt cx="0" cy="0"/>
        </a:xfrm>
      </p:grpSpPr>
      <p:sp>
        <p:nvSpPr>
          <p:cNvPr id="1048" name="Google Shape;1048;p3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9" name="Google Shape;1049;p3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0" name="Google Shape;1050;p37"/>
          <p:cNvSpPr txBox="1">
            <a:spLocks noGrp="1"/>
          </p:cNvSpPr>
          <p:nvPr>
            <p:ph type="title"/>
          </p:nvPr>
        </p:nvSpPr>
        <p:spPr>
          <a:xfrm>
            <a:off x="214313" y="1153572"/>
            <a:ext cx="3672921"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6000">
                <a:solidFill>
                  <a:srgbClr val="FFFFFF"/>
                </a:solidFill>
              </a:rPr>
              <a:t>COVID-19</a:t>
            </a:r>
            <a:endParaRPr/>
          </a:p>
        </p:txBody>
      </p:sp>
      <p:sp>
        <p:nvSpPr>
          <p:cNvPr id="1051" name="Google Shape;1051;p3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52" name="Google Shape;1052;p37"/>
          <p:cNvSpPr txBox="1">
            <a:spLocks noGrp="1"/>
          </p:cNvSpPr>
          <p:nvPr>
            <p:ph type="body" idx="1"/>
          </p:nvPr>
        </p:nvSpPr>
        <p:spPr>
          <a:xfrm>
            <a:off x="4461596" y="1153572"/>
            <a:ext cx="6906491" cy="55856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en-US" sz="3000"/>
              <a:t>The best way to prevent illness is to avoid being exposed to this virus.</a:t>
            </a:r>
            <a:endParaRPr/>
          </a:p>
          <a:p>
            <a:pPr marL="0" lvl="0" indent="0" algn="l" rtl="0">
              <a:lnSpc>
                <a:spcPct val="90000"/>
              </a:lnSpc>
              <a:spcBef>
                <a:spcPts val="1000"/>
              </a:spcBef>
              <a:spcAft>
                <a:spcPts val="0"/>
              </a:spcAft>
              <a:buSzPts val="1800"/>
              <a:buNone/>
            </a:pPr>
            <a:r>
              <a:rPr lang="en-US" sz="3000"/>
              <a:t>You can take steps to slow the spread:</a:t>
            </a:r>
            <a:endParaRPr/>
          </a:p>
          <a:p>
            <a:pPr marL="914400" lvl="1" indent="-457200" algn="l" rtl="0">
              <a:lnSpc>
                <a:spcPct val="90000"/>
              </a:lnSpc>
              <a:spcBef>
                <a:spcPts val="500"/>
              </a:spcBef>
              <a:spcAft>
                <a:spcPts val="0"/>
              </a:spcAft>
              <a:buSzPts val="1800"/>
              <a:buChar char="•"/>
            </a:pPr>
            <a:r>
              <a:rPr lang="en-US" sz="3000">
                <a:latin typeface="Garamond"/>
                <a:ea typeface="Garamond"/>
                <a:cs typeface="Garamond"/>
                <a:sym typeface="Garamond"/>
              </a:rPr>
              <a:t>Maintain social distance (6 feet). </a:t>
            </a:r>
            <a:endParaRPr/>
          </a:p>
          <a:p>
            <a:pPr marL="914400" lvl="1" indent="-457200" algn="l" rtl="0">
              <a:lnSpc>
                <a:spcPct val="90000"/>
              </a:lnSpc>
              <a:spcBef>
                <a:spcPts val="500"/>
              </a:spcBef>
              <a:spcAft>
                <a:spcPts val="0"/>
              </a:spcAft>
              <a:buSzPts val="1800"/>
              <a:buChar char="•"/>
            </a:pPr>
            <a:r>
              <a:rPr lang="en-US" sz="3000">
                <a:latin typeface="Garamond"/>
                <a:ea typeface="Garamond"/>
                <a:cs typeface="Garamond"/>
                <a:sym typeface="Garamond"/>
              </a:rPr>
              <a:t>Wash your hands often with soap and water. If unavailable use hand sanitizer with at least 60% alcohol.</a:t>
            </a:r>
            <a:endParaRPr/>
          </a:p>
          <a:p>
            <a:pPr marL="914400" lvl="1" indent="-457200" algn="l" rtl="0">
              <a:lnSpc>
                <a:spcPct val="90000"/>
              </a:lnSpc>
              <a:spcBef>
                <a:spcPts val="500"/>
              </a:spcBef>
              <a:spcAft>
                <a:spcPts val="0"/>
              </a:spcAft>
              <a:buSzPts val="1800"/>
              <a:buChar char="•"/>
            </a:pPr>
            <a:r>
              <a:rPr lang="en-US" sz="3000">
                <a:latin typeface="Garamond"/>
                <a:ea typeface="Garamond"/>
                <a:cs typeface="Garamond"/>
                <a:sym typeface="Garamond"/>
              </a:rPr>
              <a:t>Routinely clean and disinfect frequently touched surfaces.</a:t>
            </a:r>
            <a:endParaRPr/>
          </a:p>
          <a:p>
            <a:pPr marL="914400" lvl="1" indent="-457200" algn="l" rtl="0">
              <a:lnSpc>
                <a:spcPct val="90000"/>
              </a:lnSpc>
              <a:spcBef>
                <a:spcPts val="500"/>
              </a:spcBef>
              <a:spcAft>
                <a:spcPts val="0"/>
              </a:spcAft>
              <a:buSzPts val="1800"/>
              <a:buChar char="•"/>
            </a:pPr>
            <a:r>
              <a:rPr lang="en-US" sz="3000">
                <a:latin typeface="Garamond"/>
                <a:ea typeface="Garamond"/>
                <a:cs typeface="Garamond"/>
                <a:sym typeface="Garamond"/>
              </a:rPr>
              <a:t>Cover your mouth and nose with a mask when around others.</a:t>
            </a:r>
            <a:endParaRPr/>
          </a:p>
          <a:p>
            <a:pPr marL="0" lvl="0" indent="0" algn="l" rtl="0">
              <a:lnSpc>
                <a:spcPct val="90000"/>
              </a:lnSpc>
              <a:spcBef>
                <a:spcPts val="1000"/>
              </a:spcBef>
              <a:spcAft>
                <a:spcPts val="0"/>
              </a:spcAft>
              <a:buSzPts val="1800"/>
              <a:buNone/>
            </a:pPr>
            <a:r>
              <a:rPr lang="en-US" sz="3000"/>
              <a:t>Learn more about what you can do to protect yourself and others.</a:t>
            </a:r>
            <a:endParaRPr/>
          </a:p>
          <a:p>
            <a:pPr marL="457200" lvl="0" indent="-228600" algn="l" rtl="0">
              <a:lnSpc>
                <a:spcPct val="90000"/>
              </a:lnSpc>
              <a:spcBef>
                <a:spcPts val="1000"/>
              </a:spcBef>
              <a:spcAft>
                <a:spcPts val="0"/>
              </a:spcAft>
              <a:buClr>
                <a:schemeClr val="dk1"/>
              </a:buClr>
              <a:buSzPts val="1800"/>
              <a:buNone/>
            </a:pPr>
            <a:endParaRPr sz="3000"/>
          </a:p>
          <a:p>
            <a:pPr marL="457200" lvl="0" indent="-228600" algn="l" rtl="0">
              <a:lnSpc>
                <a:spcPct val="90000"/>
              </a:lnSpc>
              <a:spcBef>
                <a:spcPts val="1000"/>
              </a:spcBef>
              <a:spcAft>
                <a:spcPts val="0"/>
              </a:spcAft>
              <a:buClr>
                <a:schemeClr val="dk1"/>
              </a:buClr>
              <a:buSzPts val="1800"/>
              <a:buNone/>
            </a:pPr>
            <a:endParaRPr sz="3000"/>
          </a:p>
        </p:txBody>
      </p:sp>
      <p:sp>
        <p:nvSpPr>
          <p:cNvPr id="1053" name="Google Shape;1053;p37"/>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8"/>
        <p:cNvGrpSpPr/>
        <p:nvPr/>
      </p:nvGrpSpPr>
      <p:grpSpPr>
        <a:xfrm>
          <a:off x="0" y="0"/>
          <a:ext cx="0" cy="0"/>
          <a:chOff x="0" y="0"/>
          <a:chExt cx="0" cy="0"/>
        </a:xfrm>
      </p:grpSpPr>
      <p:sp>
        <p:nvSpPr>
          <p:cNvPr id="1059" name="Google Shape;1059;ga23dd38e87_0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0" name="Google Shape;1060;ga23dd38e87_0_0"/>
          <p:cNvSpPr/>
          <p:nvPr/>
        </p:nvSpPr>
        <p:spPr>
          <a:xfrm>
            <a:off x="321732" y="321733"/>
            <a:ext cx="11546828" cy="6214534"/>
          </a:xfrm>
          <a:custGeom>
            <a:avLst/>
            <a:gdLst/>
            <a:ahLst/>
            <a:cxnLst/>
            <a:rect l="l" t="t" r="r" b="b"/>
            <a:pathLst>
              <a:path w="11546828" h="6214534" extrusionOk="0">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1" name="Google Shape;1061;ga23dd38e87_0_0"/>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2" name="Google Shape;1062;ga23dd38e87_0_0"/>
          <p:cNvSpPr/>
          <p:nvPr/>
        </p:nvSpPr>
        <p:spPr>
          <a:xfrm>
            <a:off x="641774" y="623275"/>
            <a:ext cx="10905053" cy="560788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63" name="Google Shape;1063;ga23dd38e87_0_0"/>
          <p:cNvSpPr txBox="1">
            <a:spLocks noGrp="1"/>
          </p:cNvSpPr>
          <p:nvPr>
            <p:ph type="title"/>
          </p:nvPr>
        </p:nvSpPr>
        <p:spPr>
          <a:xfrm>
            <a:off x="641774" y="1188637"/>
            <a:ext cx="3506556"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en-US" sz="6600"/>
              <a:t>Covid-19 </a:t>
            </a:r>
            <a:endParaRPr/>
          </a:p>
        </p:txBody>
      </p:sp>
      <p:cxnSp>
        <p:nvCxnSpPr>
          <p:cNvPr id="1064" name="Google Shape;1064;ga23dd38e87_0_0"/>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1065" name="Google Shape;1065;ga23dd38e87_0_0"/>
          <p:cNvSpPr txBox="1">
            <a:spLocks noGrp="1"/>
          </p:cNvSpPr>
          <p:nvPr>
            <p:ph type="body" idx="1"/>
          </p:nvPr>
        </p:nvSpPr>
        <p:spPr>
          <a:xfrm>
            <a:off x="4795364" y="639986"/>
            <a:ext cx="5964297" cy="50293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200"/>
              </a:spcBef>
              <a:spcAft>
                <a:spcPts val="0"/>
              </a:spcAft>
              <a:buClr>
                <a:schemeClr val="dk1"/>
              </a:buClr>
              <a:buSzPts val="1100"/>
              <a:buFont typeface="Arial"/>
              <a:buNone/>
            </a:pPr>
            <a:r>
              <a:rPr lang="en-US" sz="1500" b="1" dirty="0">
                <a:latin typeface="Times New Roman"/>
                <a:ea typeface="Times New Roman"/>
                <a:cs typeface="Times New Roman"/>
                <a:sym typeface="Times New Roman"/>
              </a:rPr>
              <a:t>PAO</a:t>
            </a:r>
            <a:r>
              <a:rPr lang="en-US" sz="1500" b="1" dirty="0">
                <a:highlight>
                  <a:srgbClr val="FFFFFF"/>
                </a:highlight>
                <a:latin typeface="Times New Roman"/>
                <a:ea typeface="Times New Roman"/>
                <a:cs typeface="Times New Roman"/>
                <a:sym typeface="Times New Roman"/>
              </a:rPr>
              <a:t> COVID-19 Preparedness and Response Plan</a:t>
            </a:r>
            <a:endParaRPr sz="1500" dirty="0">
              <a:latin typeface="Times New Roman"/>
              <a:ea typeface="Times New Roman"/>
              <a:cs typeface="Times New Roman"/>
              <a:sym typeface="Times New Roman"/>
            </a:endParaRPr>
          </a:p>
          <a:p>
            <a:pPr marL="0" lvl="0" indent="0" algn="l" rtl="0">
              <a:lnSpc>
                <a:spcPct val="90000"/>
              </a:lnSpc>
              <a:spcBef>
                <a:spcPts val="1200"/>
              </a:spcBef>
              <a:spcAft>
                <a:spcPts val="0"/>
              </a:spcAft>
              <a:buClr>
                <a:schemeClr val="dk1"/>
              </a:buClr>
              <a:buSzPts val="1100"/>
              <a:buFont typeface="Arial"/>
              <a:buNone/>
            </a:pPr>
            <a:r>
              <a:rPr lang="en-US" sz="1500" dirty="0">
                <a:latin typeface="Times New Roman"/>
                <a:ea typeface="Times New Roman"/>
                <a:cs typeface="Times New Roman"/>
                <a:sym typeface="Times New Roman"/>
              </a:rPr>
              <a:t>PAO aims to protect its workforce by enacting all appropriate prevention efforts.  We are continually monitoring guidance from local, state, and federal health officials and will monitor workplace and Plan modifications where/when appropriate. </a:t>
            </a:r>
            <a:endParaRPr dirty="0"/>
          </a:p>
          <a:p>
            <a:pPr marL="0" lvl="0" indent="0" algn="l" rtl="0">
              <a:lnSpc>
                <a:spcPct val="90000"/>
              </a:lnSpc>
              <a:spcBef>
                <a:spcPts val="1200"/>
              </a:spcBef>
              <a:spcAft>
                <a:spcPts val="0"/>
              </a:spcAft>
              <a:buClr>
                <a:schemeClr val="dk1"/>
              </a:buClr>
              <a:buSzPts val="1100"/>
              <a:buFont typeface="Arial"/>
              <a:buNone/>
            </a:pPr>
            <a:r>
              <a:rPr lang="en-US" sz="1500" dirty="0">
                <a:latin typeface="Times New Roman"/>
                <a:ea typeface="Times New Roman"/>
                <a:cs typeface="Times New Roman"/>
                <a:sym typeface="Times New Roman"/>
              </a:rPr>
              <a:t>Employees with questions are encouraged to contact our Services Supervisor via phone at (989) 837-8350 and/or email at Ireland@paomidland.org</a:t>
            </a:r>
            <a:endParaRPr sz="1500" dirty="0">
              <a:latin typeface="Times New Roman"/>
              <a:ea typeface="Times New Roman"/>
              <a:cs typeface="Times New Roman"/>
              <a:sym typeface="Times New Roman"/>
            </a:endParaRPr>
          </a:p>
          <a:p>
            <a:pPr marL="0" lvl="0" indent="0" algn="l" rtl="0">
              <a:lnSpc>
                <a:spcPct val="90000"/>
              </a:lnSpc>
              <a:spcBef>
                <a:spcPts val="1200"/>
              </a:spcBef>
              <a:spcAft>
                <a:spcPts val="0"/>
              </a:spcAft>
              <a:buClr>
                <a:schemeClr val="dk1"/>
              </a:buClr>
              <a:buSzPts val="1100"/>
              <a:buFont typeface="Arial"/>
              <a:buNone/>
            </a:pPr>
            <a:r>
              <a:rPr lang="en-US" sz="1500" dirty="0">
                <a:highlight>
                  <a:srgbClr val="FFFFFF"/>
                </a:highlight>
                <a:latin typeface="Times New Roman"/>
                <a:ea typeface="Times New Roman"/>
                <a:cs typeface="Times New Roman"/>
                <a:sym typeface="Times New Roman"/>
              </a:rPr>
              <a:t>COVID-19 Safety Coordinators: </a:t>
            </a:r>
            <a:br>
              <a:rPr lang="en-US" sz="1500" dirty="0">
                <a:highlight>
                  <a:srgbClr val="FFFFFF"/>
                </a:highlight>
                <a:latin typeface="Times New Roman"/>
                <a:ea typeface="Times New Roman"/>
                <a:cs typeface="Times New Roman"/>
                <a:sym typeface="Times New Roman"/>
              </a:rPr>
            </a:br>
            <a:r>
              <a:rPr lang="en-US" sz="1500" dirty="0">
                <a:highlight>
                  <a:srgbClr val="FFFFFF"/>
                </a:highlight>
                <a:latin typeface="Times New Roman"/>
                <a:ea typeface="Times New Roman"/>
                <a:cs typeface="Times New Roman"/>
                <a:sym typeface="Times New Roman"/>
              </a:rPr>
              <a:t>Jennie Ireland (Services Supervisor), </a:t>
            </a:r>
            <a:br>
              <a:rPr lang="en-US" sz="1500" dirty="0">
                <a:highlight>
                  <a:srgbClr val="FFFFFF"/>
                </a:highlight>
                <a:latin typeface="Times New Roman"/>
                <a:ea typeface="Times New Roman"/>
                <a:cs typeface="Times New Roman"/>
                <a:sym typeface="Times New Roman"/>
              </a:rPr>
            </a:br>
            <a:r>
              <a:rPr lang="en-US" sz="1500" dirty="0">
                <a:highlight>
                  <a:srgbClr val="FFFFFF"/>
                </a:highlight>
                <a:latin typeface="Times New Roman"/>
                <a:ea typeface="Times New Roman"/>
                <a:cs typeface="Times New Roman"/>
                <a:sym typeface="Times New Roman"/>
              </a:rPr>
              <a:t>Kim Armstrong (Quality Assurance/Training Coordinator), Services Coordinators: Amanda Yats, Mike Laskowski, Susan Patterson, Sarah Schardin </a:t>
            </a:r>
            <a:r>
              <a:rPr lang="en-US" sz="1500">
                <a:highlight>
                  <a:srgbClr val="FFFFFF"/>
                </a:highlight>
                <a:latin typeface="Times New Roman"/>
                <a:ea typeface="Times New Roman"/>
                <a:cs typeface="Times New Roman"/>
                <a:sym typeface="Times New Roman"/>
              </a:rPr>
              <a:t>and Stephanie </a:t>
            </a:r>
            <a:r>
              <a:rPr lang="en-US" sz="1500" dirty="0">
                <a:highlight>
                  <a:srgbClr val="FFFFFF"/>
                </a:highlight>
                <a:latin typeface="Times New Roman"/>
                <a:ea typeface="Times New Roman"/>
                <a:cs typeface="Times New Roman"/>
                <a:sym typeface="Times New Roman"/>
              </a:rPr>
              <a:t>Grove.  </a:t>
            </a:r>
            <a:endParaRPr dirty="0"/>
          </a:p>
        </p:txBody>
      </p:sp>
      <p:sp>
        <p:nvSpPr>
          <p:cNvPr id="1066" name="Google Shape;1066;ga23dd38e87_0_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24</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5"/>
        <p:cNvGrpSpPr/>
        <p:nvPr/>
      </p:nvGrpSpPr>
      <p:grpSpPr>
        <a:xfrm>
          <a:off x="0" y="0"/>
          <a:ext cx="0" cy="0"/>
          <a:chOff x="0" y="0"/>
          <a:chExt cx="0" cy="0"/>
        </a:xfrm>
      </p:grpSpPr>
      <p:pic>
        <p:nvPicPr>
          <p:cNvPr id="1076" name="Google Shape;1076;p110" descr="PLEASE NOTE: We have an updated video on this tutorial. Please watch the newer video here: https://youtu.be/iwvnA_b9Q8Y &#10;&#10;Donning and removing (doffing) PPE (personal protective equipment) such as gloves, gown, mask/respirator (N95 mask), and goggles/face shield. &#10;&#10;In this video, I will demonstrate how to don (putting on) and doff PPE in preparation for the NCLEX exam. You will learn the sequence of donning (applying) PPE (Hand Hygiene, Gown, Mask/Respirator, Goggles/Face Shield, Gloves), and the sequence of taking off or doffing personal protective equipment (Gloves, Goggles/Face Shield, Gown, Mask/Respirator, Hand Hygiene). When applying and removing PPE it is important to remember the following highlights: don the PPE outside the patient's room, when in the patient's room keep hands away from face and don't touch your PPE, try to minimize touching unnecessary areas in the patient's room to avoid contamination, remove PPE at the patient's doorway or outside the room and perform hand hygiene immediately, always remove respirator (if worn) outside the patient's room after closing the patient's door, and if at any time your hands become contaminated while removing articles of PPE perform hand hygiene before proceeding with removing other articles of PPE.&#10;&#10;Disclaimer: PPE guidelines and sequences can change, so always follow the latest protocols for your area, as well as the latest instructions from the manufacturers of PPE equipment.&#10;&#10;Quiz on PPE: http://www.registerednursern.com/personal-protective-equipment-ppe-nclex-practice-quiz/&#10;&#10;Lecture Notes: http://www.registerednursern.com/donning-and-doffing-ppe-nclex-review/&#10;&#10;Nursing Gear: https://teespring.com/stores/registerednursern&#10;&#10;Standard and Isolation Precautions NCLEX Review: https://www.youtube.com/watch?v=vLq6B3Qjy98&#10;&#10;Isolation Precaution Mnemonics: https://www.youtube.com/watch?v=esE1T39KgqY&#10;&#10;Instagram: https://www.instagram.com/registerednursern_com/&#10;Facebook: https://www.facebook.com/RegisteredNurseRNs&#10;Twitter: https://twitter.com/NursesRN&#10;&#10;Subscribe: http://www.youtube.com/subscription_center?add_user=registerednursern&#10;&#10;Nursing School Supplies: http://www.registerednursern.com/the-ultimate-list-of-nursing-medical-supplies-and-items-a-new-nurse-student-nurse-needs-to-buy/&#10;&#10;Nursing Job Search: http://www.registerednursern.com/nursing-career-help/&#10;&#10;Visit our website RegisteredNurseRN.com for free quizzes, nursing care plans, salary information, job search, and much more: http://www.registerednursern.com&#10;&#10;Check out other Videos: https://www.youtube.com/user/RegisteredNurseRN/videos&#10;All of our videos in a playlist: https://www.youtube.com/watch?v=pAhHxt663pU&amp;list=PLQrdx7rRsKfXMveRcN4df0bad3ugEaQnk&#10;&#10;Popular Playlists:&#10;&#10;NCLEX Reviews: https://www.youtube.com/playlist?list=PLQrdx7rRsKfWtwCDmLHyX2UeHofCIcgo0&#10;Fluid &amp; Electrolytes: https://www.youtube.com/playlist?list=PLQrdx7rRsKfWJSZ9pL8L3Q1dzdlxUzeKv&#10;Nursing Skills: https://www.youtube.com/playlist?list=PLQrdx7rRsKfUhd_qQYEbp0Eab3uUKhgKb&#10;Nursing School Study Tips: https://www.youtube.com/playlist?list=PLQrdx7rRsKfWBO40qeDmmaMwMHJEWc9Ms&#10;Nursing School Tips &amp; Questions&quot; https://www.youtube.com/playlist?list=PLQrdx7rRsKfVQok-t1X5ZMGgQr3IMBY9M&#10;Teaching Tutorials: https://www.youtube.com/playlist?list=PLQrdx7rRsKfUkW_DpJekN_Y0lFkVNFyVF&#10;Types of Nursing Specialties: https://www.youtube.com/playlist?list=PLQrdx7rRsKfW8dRD72gUFa5W7XdfoxArp&#10;Healthcare Salary Information: https://www.youtube.com/playlist?list=PLQrdx7rRsKfVN0vmEP59Tx2bIaB_3Qhdh&#10;New Nurse Tips: https://www.youtube.com/playlist?list=PLQrdx7rRsKfVTqH6LIoAD2zROuzX9GXZy&#10;Nursing Career Help: https://www.youtube.com/playlist?list=PLQrdx7rRsKfVXjptWyvj2sx1k1587B_pj&#10;EKG Teaching Tutorials: https://www.youtube.com/playlist?list=PLQrdx7rRsKfU-A9UTclI0tOYrNJ1N5SNt&#10;Personality Types: https://www.youtube.com/playlist?list=PLQrdx7rRsKfU0qHnOjj2jf4Hw8aJaxbtm&#10;Dosage &amp; Calculations for Nurses: https://www.youtube.com/playlist?list=PLQrdx7rRsKfUYdl0TZQ0Tc2-hLlXlHNXq&#10;Diabetes Health Managment: https://www.youtube.com/playlist?list=PLQrdx7rRsKfXtEx17D7zC1efmWIX-iIs9" title="Donning and Removing PPE | Donning and Doffing PPE: Gown, Gloves, Mask, Respirator, Goggles">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animEffect transition="in" filter="fade">
                                      <p:cBhvr>
                                        <p:cTn id="7" dur="10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7"/>
        <p:cNvGrpSpPr/>
        <p:nvPr/>
      </p:nvGrpSpPr>
      <p:grpSpPr>
        <a:xfrm>
          <a:off x="0" y="0"/>
          <a:ext cx="0" cy="0"/>
          <a:chOff x="0" y="0"/>
          <a:chExt cx="0" cy="0"/>
        </a:xfrm>
      </p:grpSpPr>
      <p:sp>
        <p:nvSpPr>
          <p:cNvPr id="298" name="Google Shape;298;p9"/>
          <p:cNvSpPr/>
          <p:nvPr/>
        </p:nvSpPr>
        <p:spPr>
          <a:xfrm>
            <a:off x="355601" y="0"/>
            <a:ext cx="11480494" cy="2753936"/>
          </a:xfrm>
          <a:prstGeom prst="rect">
            <a:avLst/>
          </a:prstGeom>
          <a:gradFill>
            <a:gsLst>
              <a:gs pos="0">
                <a:schemeClr val="accent5"/>
              </a:gs>
              <a:gs pos="25000">
                <a:schemeClr val="accent5"/>
              </a:gs>
              <a:gs pos="94000">
                <a:srgbClr val="3A3838"/>
              </a:gs>
              <a:gs pos="100000">
                <a:srgbClr val="3A3838"/>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299" name="Google Shape;299;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0" name="Google Shape;300;p9"/>
          <p:cNvSpPr txBox="1">
            <a:spLocks noGrp="1"/>
          </p:cNvSpPr>
          <p:nvPr>
            <p:ph type="title"/>
          </p:nvPr>
        </p:nvSpPr>
        <p:spPr>
          <a:xfrm>
            <a:off x="1179226" y="826680"/>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800"/>
              <a:buFont typeface="Gill Sans"/>
              <a:buNone/>
            </a:pPr>
            <a:r>
              <a:rPr lang="en-US" sz="6000">
                <a:solidFill>
                  <a:srgbClr val="FFFFFF"/>
                </a:solidFill>
                <a:latin typeface="Garamond"/>
                <a:ea typeface="Garamond"/>
                <a:cs typeface="Garamond"/>
                <a:sym typeface="Garamond"/>
              </a:rPr>
              <a:t>Dignity and Respect</a:t>
            </a:r>
            <a:endParaRPr sz="6000"/>
          </a:p>
        </p:txBody>
      </p:sp>
      <p:grpSp>
        <p:nvGrpSpPr>
          <p:cNvPr id="301" name="Google Shape;301;p9"/>
          <p:cNvGrpSpPr/>
          <p:nvPr/>
        </p:nvGrpSpPr>
        <p:grpSpPr>
          <a:xfrm>
            <a:off x="1167258" y="2901349"/>
            <a:ext cx="9857482" cy="3128577"/>
            <a:chOff x="130938" y="1393"/>
            <a:chExt cx="9857482" cy="3128577"/>
          </a:xfrm>
        </p:grpSpPr>
        <p:sp>
          <p:nvSpPr>
            <p:cNvPr id="302" name="Google Shape;302;p9"/>
            <p:cNvSpPr/>
            <p:nvPr/>
          </p:nvSpPr>
          <p:spPr>
            <a:xfrm>
              <a:off x="130938" y="1393"/>
              <a:ext cx="4224635" cy="2682643"/>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303" name="Google Shape;303;p9"/>
            <p:cNvSpPr/>
            <p:nvPr/>
          </p:nvSpPr>
          <p:spPr>
            <a:xfrm>
              <a:off x="600342" y="447327"/>
              <a:ext cx="4224635" cy="2682643"/>
            </a:xfrm>
            <a:prstGeom prst="roundRect">
              <a:avLst>
                <a:gd name="adj" fmla="val 10000"/>
              </a:avLst>
            </a:prstGeom>
            <a:solidFill>
              <a:schemeClr val="lt1">
                <a:alpha val="8784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304" name="Google Shape;304;p9"/>
            <p:cNvSpPr txBox="1"/>
            <p:nvPr/>
          </p:nvSpPr>
          <p:spPr>
            <a:xfrm>
              <a:off x="678914" y="525899"/>
              <a:ext cx="4067491" cy="2525499"/>
            </a:xfrm>
            <a:prstGeom prst="rect">
              <a:avLst/>
            </a:prstGeom>
            <a:noFill/>
            <a:ln>
              <a:noFill/>
            </a:ln>
          </p:spPr>
          <p:txBody>
            <a:bodyPr spcFirstLastPara="1" wrap="square" lIns="80000" tIns="80000" rIns="80000" bIns="80000" anchor="t" anchorCtr="0">
              <a:noAutofit/>
            </a:bodyPr>
            <a:lstStyle/>
            <a:p>
              <a:pPr marL="0" marR="0" lvl="0" indent="0" algn="ctr" rtl="0">
                <a:lnSpc>
                  <a:spcPct val="90000"/>
                </a:lnSpc>
                <a:spcBef>
                  <a:spcPts val="0"/>
                </a:spcBef>
                <a:spcAft>
                  <a:spcPts val="0"/>
                </a:spcAft>
                <a:buClr>
                  <a:schemeClr val="dk1"/>
                </a:buClr>
                <a:buSzPts val="2100"/>
                <a:buFont typeface="Gill Sans"/>
                <a:buNone/>
              </a:pPr>
              <a:r>
                <a:rPr lang="en-US" sz="2000" b="1" i="0" u="none" strike="noStrike" cap="none">
                  <a:solidFill>
                    <a:schemeClr val="dk1"/>
                  </a:solidFill>
                  <a:latin typeface="Garamond"/>
                  <a:ea typeface="Garamond"/>
                  <a:cs typeface="Garamond"/>
                  <a:sym typeface="Garamond"/>
                </a:rPr>
                <a:t>Dignity</a:t>
              </a:r>
              <a:endParaRPr sz="2000" b="0" i="0" u="none" strike="noStrike" cap="none">
                <a:solidFill>
                  <a:srgbClr val="000000"/>
                </a:solidFill>
                <a:latin typeface="Garamond"/>
                <a:ea typeface="Garamond"/>
                <a:cs typeface="Garamond"/>
                <a:sym typeface="Garamond"/>
              </a:endParaRPr>
            </a:p>
            <a:p>
              <a:pPr marL="0" marR="0" lvl="0" indent="0" algn="ctr" rtl="0">
                <a:lnSpc>
                  <a:spcPct val="90000"/>
                </a:lnSpc>
                <a:spcBef>
                  <a:spcPts val="0"/>
                </a:spcBef>
                <a:spcAft>
                  <a:spcPts val="0"/>
                </a:spcAft>
                <a:buClr>
                  <a:schemeClr val="dk1"/>
                </a:buClr>
                <a:buSzPts val="2100"/>
                <a:buFont typeface="Gill Sans"/>
                <a:buNone/>
              </a:pPr>
              <a:endParaRPr sz="2000" b="0" i="0" u="none" strike="noStrike" cap="none">
                <a:solidFill>
                  <a:srgbClr val="000000"/>
                </a:solidFill>
                <a:latin typeface="Garamond"/>
                <a:ea typeface="Garamond"/>
                <a:cs typeface="Garamond"/>
                <a:sym typeface="Garamond"/>
              </a:endParaRPr>
            </a:p>
            <a:p>
              <a:pPr marL="0" marR="0" lvl="0" indent="0" algn="ctr" rtl="0">
                <a:lnSpc>
                  <a:spcPct val="90000"/>
                </a:lnSpc>
                <a:spcBef>
                  <a:spcPts val="735"/>
                </a:spcBef>
                <a:spcAft>
                  <a:spcPts val="0"/>
                </a:spcAft>
                <a:buClr>
                  <a:schemeClr val="dk1"/>
                </a:buClr>
                <a:buSzPts val="2100"/>
                <a:buFont typeface="Gill Sans"/>
                <a:buNone/>
              </a:pPr>
              <a:r>
                <a:rPr lang="en-US" sz="2000" b="0" i="0" u="none" strike="noStrike" cap="none">
                  <a:solidFill>
                    <a:schemeClr val="dk1"/>
                  </a:solidFill>
                  <a:latin typeface="Garamond"/>
                  <a:ea typeface="Garamond"/>
                  <a:cs typeface="Garamond"/>
                  <a:sym typeface="Garamond"/>
                </a:rPr>
                <a:t> be treated with esteem, honor, politeness, or honesty</a:t>
              </a:r>
              <a:endParaRPr sz="2000" b="0" i="0" u="none" strike="noStrike" cap="none">
                <a:solidFill>
                  <a:srgbClr val="000000"/>
                </a:solidFill>
                <a:latin typeface="Garamond"/>
                <a:ea typeface="Garamond"/>
                <a:cs typeface="Garamond"/>
                <a:sym typeface="Garamond"/>
              </a:endParaRPr>
            </a:p>
            <a:p>
              <a:pPr marL="0" marR="0" lvl="0" indent="0" algn="ctr" rtl="0">
                <a:lnSpc>
                  <a:spcPct val="90000"/>
                </a:lnSpc>
                <a:spcBef>
                  <a:spcPts val="735"/>
                </a:spcBef>
                <a:spcAft>
                  <a:spcPts val="0"/>
                </a:spcAft>
                <a:buClr>
                  <a:schemeClr val="dk1"/>
                </a:buClr>
                <a:buSzPts val="2100"/>
                <a:buFont typeface="Gill Sans"/>
                <a:buNone/>
              </a:pPr>
              <a:r>
                <a:rPr lang="en-US" sz="2000" b="0" i="0" u="none" strike="noStrike" cap="none">
                  <a:solidFill>
                    <a:schemeClr val="dk1"/>
                  </a:solidFill>
                  <a:latin typeface="Garamond"/>
                  <a:ea typeface="Garamond"/>
                  <a:cs typeface="Garamond"/>
                  <a:sym typeface="Garamond"/>
                </a:rPr>
                <a:t>to be treated the way you would want to be treated.</a:t>
              </a:r>
              <a:endParaRPr sz="2000" b="0" i="0" u="none" strike="noStrike" cap="none">
                <a:solidFill>
                  <a:srgbClr val="000000"/>
                </a:solidFill>
                <a:latin typeface="Garamond"/>
                <a:ea typeface="Garamond"/>
                <a:cs typeface="Garamond"/>
                <a:sym typeface="Garamond"/>
              </a:endParaRPr>
            </a:p>
          </p:txBody>
        </p:sp>
        <p:sp>
          <p:nvSpPr>
            <p:cNvPr id="305" name="Google Shape;305;p9"/>
            <p:cNvSpPr/>
            <p:nvPr/>
          </p:nvSpPr>
          <p:spPr>
            <a:xfrm>
              <a:off x="5294381" y="1393"/>
              <a:ext cx="4224635" cy="2682643"/>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306" name="Google Shape;306;p9"/>
            <p:cNvSpPr/>
            <p:nvPr/>
          </p:nvSpPr>
          <p:spPr>
            <a:xfrm>
              <a:off x="5763785" y="447327"/>
              <a:ext cx="4224635" cy="2682643"/>
            </a:xfrm>
            <a:prstGeom prst="roundRect">
              <a:avLst>
                <a:gd name="adj" fmla="val 10000"/>
              </a:avLst>
            </a:prstGeom>
            <a:solidFill>
              <a:schemeClr val="lt1">
                <a:alpha val="8784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307" name="Google Shape;307;p9"/>
            <p:cNvSpPr txBox="1"/>
            <p:nvPr/>
          </p:nvSpPr>
          <p:spPr>
            <a:xfrm>
              <a:off x="5842357" y="525899"/>
              <a:ext cx="4067491" cy="2525499"/>
            </a:xfrm>
            <a:prstGeom prst="rect">
              <a:avLst/>
            </a:prstGeom>
            <a:noFill/>
            <a:ln>
              <a:noFill/>
            </a:ln>
          </p:spPr>
          <p:txBody>
            <a:bodyPr spcFirstLastPara="1" wrap="square" lIns="80000" tIns="80000" rIns="80000" bIns="80000" anchor="t" anchorCtr="0">
              <a:noAutofit/>
            </a:bodyPr>
            <a:lstStyle/>
            <a:p>
              <a:pPr marL="0" marR="0" lvl="0" indent="0" algn="ctr" rtl="0">
                <a:lnSpc>
                  <a:spcPct val="90000"/>
                </a:lnSpc>
                <a:spcBef>
                  <a:spcPts val="0"/>
                </a:spcBef>
                <a:spcAft>
                  <a:spcPts val="0"/>
                </a:spcAft>
                <a:buClr>
                  <a:schemeClr val="dk1"/>
                </a:buClr>
                <a:buSzPts val="2100"/>
                <a:buFont typeface="Gill Sans"/>
                <a:buNone/>
              </a:pPr>
              <a:r>
                <a:rPr lang="en-US" sz="2100" b="1" i="0" u="none" strike="noStrike" cap="none">
                  <a:solidFill>
                    <a:schemeClr val="dk1"/>
                  </a:solidFill>
                  <a:latin typeface="Garamond"/>
                  <a:ea typeface="Garamond"/>
                  <a:cs typeface="Garamond"/>
                  <a:sym typeface="Garamond"/>
                </a:rPr>
                <a:t>Respect </a:t>
              </a:r>
              <a:endParaRPr sz="1400" b="0" i="0" u="none" strike="noStrike" cap="none">
                <a:solidFill>
                  <a:srgbClr val="000000"/>
                </a:solidFill>
                <a:latin typeface="Garamond"/>
                <a:ea typeface="Garamond"/>
                <a:cs typeface="Garamond"/>
                <a:sym typeface="Garamond"/>
              </a:endParaRPr>
            </a:p>
            <a:p>
              <a:pPr marL="0" marR="0" lvl="0" indent="0" algn="ctr" rtl="0">
                <a:lnSpc>
                  <a:spcPct val="90000"/>
                </a:lnSpc>
                <a:spcBef>
                  <a:spcPts val="0"/>
                </a:spcBef>
                <a:spcAft>
                  <a:spcPts val="0"/>
                </a:spcAft>
                <a:buClr>
                  <a:schemeClr val="dk1"/>
                </a:buClr>
                <a:buSzPts val="2100"/>
                <a:buFont typeface="Gill Sans"/>
                <a:buNone/>
              </a:pPr>
              <a:endParaRPr sz="1400" b="0" i="0" u="none" strike="noStrike" cap="none">
                <a:solidFill>
                  <a:srgbClr val="000000"/>
                </a:solidFill>
                <a:latin typeface="Garamond"/>
                <a:ea typeface="Garamond"/>
                <a:cs typeface="Garamond"/>
                <a:sym typeface="Garamond"/>
              </a:endParaRPr>
            </a:p>
            <a:p>
              <a:pPr marL="0" marR="0" lvl="0" indent="0" algn="ctr" rtl="0">
                <a:lnSpc>
                  <a:spcPct val="90000"/>
                </a:lnSpc>
                <a:spcBef>
                  <a:spcPts val="735"/>
                </a:spcBef>
                <a:spcAft>
                  <a:spcPts val="0"/>
                </a:spcAft>
                <a:buClr>
                  <a:schemeClr val="dk1"/>
                </a:buClr>
                <a:buSzPts val="2100"/>
                <a:buFont typeface="Gill Sans"/>
                <a:buNone/>
              </a:pPr>
              <a:r>
                <a:rPr lang="en-US" sz="2100" b="0" i="0" u="none" strike="noStrike" cap="none">
                  <a:solidFill>
                    <a:schemeClr val="dk1"/>
                  </a:solidFill>
                  <a:latin typeface="Garamond"/>
                  <a:ea typeface="Garamond"/>
                  <a:cs typeface="Garamond"/>
                  <a:sym typeface="Garamond"/>
                </a:rPr>
                <a:t>be treated with esteem, concern &amp; or appreciation </a:t>
              </a:r>
              <a:endParaRPr sz="1400" b="0" i="0" u="none" strike="noStrike" cap="none">
                <a:solidFill>
                  <a:srgbClr val="000000"/>
                </a:solidFill>
                <a:latin typeface="Garamond"/>
                <a:ea typeface="Garamond"/>
                <a:cs typeface="Garamond"/>
                <a:sym typeface="Garamond"/>
              </a:endParaRPr>
            </a:p>
            <a:p>
              <a:pPr marL="0" marR="0" lvl="0" indent="0" algn="ctr" rtl="0">
                <a:lnSpc>
                  <a:spcPct val="90000"/>
                </a:lnSpc>
                <a:spcBef>
                  <a:spcPts val="735"/>
                </a:spcBef>
                <a:spcAft>
                  <a:spcPts val="0"/>
                </a:spcAft>
                <a:buClr>
                  <a:schemeClr val="dk1"/>
                </a:buClr>
                <a:buSzPts val="2100"/>
                <a:buFont typeface="Gill Sans"/>
                <a:buNone/>
              </a:pPr>
              <a:r>
                <a:rPr lang="en-US" sz="2100" b="0" i="0" u="none" strike="noStrike" cap="none">
                  <a:solidFill>
                    <a:schemeClr val="dk1"/>
                  </a:solidFill>
                  <a:latin typeface="Garamond"/>
                  <a:ea typeface="Garamond"/>
                  <a:cs typeface="Garamond"/>
                  <a:sym typeface="Garamond"/>
                </a:rPr>
                <a:t>protect privacy </a:t>
              </a:r>
              <a:endParaRPr sz="1400" b="0" i="0" u="none" strike="noStrike" cap="none">
                <a:solidFill>
                  <a:srgbClr val="000000"/>
                </a:solidFill>
                <a:latin typeface="Garamond"/>
                <a:ea typeface="Garamond"/>
                <a:cs typeface="Garamond"/>
                <a:sym typeface="Garamond"/>
              </a:endParaRPr>
            </a:p>
            <a:p>
              <a:pPr marL="0" marR="0" lvl="0" indent="0" algn="ctr" rtl="0">
                <a:lnSpc>
                  <a:spcPct val="90000"/>
                </a:lnSpc>
                <a:spcBef>
                  <a:spcPts val="735"/>
                </a:spcBef>
                <a:spcAft>
                  <a:spcPts val="0"/>
                </a:spcAft>
                <a:buClr>
                  <a:schemeClr val="dk1"/>
                </a:buClr>
                <a:buSzPts val="2100"/>
                <a:buFont typeface="Gill Sans"/>
                <a:buNone/>
              </a:pPr>
              <a:r>
                <a:rPr lang="en-US" sz="2100" b="0" i="0" u="none" strike="noStrike" cap="none">
                  <a:solidFill>
                    <a:schemeClr val="dk1"/>
                  </a:solidFill>
                  <a:latin typeface="Garamond"/>
                  <a:ea typeface="Garamond"/>
                  <a:cs typeface="Garamond"/>
                  <a:sym typeface="Garamond"/>
                </a:rPr>
                <a:t>be sensitive to cultural differences  </a:t>
              </a:r>
              <a:endParaRPr sz="1400" b="0" i="0" u="none" strike="noStrike" cap="none">
                <a:solidFill>
                  <a:srgbClr val="000000"/>
                </a:solidFill>
                <a:latin typeface="Garamond"/>
                <a:ea typeface="Garamond"/>
                <a:cs typeface="Garamond"/>
                <a:sym typeface="Garamond"/>
              </a:endParaRPr>
            </a:p>
            <a:p>
              <a:pPr marL="0" marR="0" lvl="0" indent="0" algn="ctr" rtl="0">
                <a:lnSpc>
                  <a:spcPct val="90000"/>
                </a:lnSpc>
                <a:spcBef>
                  <a:spcPts val="735"/>
                </a:spcBef>
                <a:spcAft>
                  <a:spcPts val="0"/>
                </a:spcAft>
                <a:buClr>
                  <a:schemeClr val="dk1"/>
                </a:buClr>
                <a:buSzPts val="2100"/>
                <a:buFont typeface="Gill Sans"/>
                <a:buNone/>
              </a:pPr>
              <a:r>
                <a:rPr lang="en-US" sz="2100" b="0" i="0" u="none" strike="noStrike" cap="none">
                  <a:solidFill>
                    <a:schemeClr val="dk1"/>
                  </a:solidFill>
                  <a:latin typeface="Garamond"/>
                  <a:ea typeface="Garamond"/>
                  <a:cs typeface="Garamond"/>
                  <a:sym typeface="Garamond"/>
                </a:rPr>
                <a:t>to allow the individual to make choices.</a:t>
              </a:r>
              <a:endParaRPr sz="1400" b="0" i="0" u="none" strike="noStrike" cap="none">
                <a:solidFill>
                  <a:srgbClr val="000000"/>
                </a:solidFill>
                <a:latin typeface="Garamond"/>
                <a:ea typeface="Garamond"/>
                <a:cs typeface="Garamond"/>
                <a:sym typeface="Garamond"/>
              </a:endParaRPr>
            </a:p>
          </p:txBody>
        </p:sp>
      </p:grpSp>
      <p:sp>
        <p:nvSpPr>
          <p:cNvPr id="308" name="Google Shape;308;p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aramond"/>
                <a:ea typeface="Garamond"/>
                <a:cs typeface="Garamond"/>
                <a:sym typeface="Garamond"/>
              </a:rPr>
              <a:t>6</a:t>
            </a:r>
            <a:endParaRPr sz="14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0"/>
        <p:cNvGrpSpPr/>
        <p:nvPr/>
      </p:nvGrpSpPr>
      <p:grpSpPr>
        <a:xfrm>
          <a:off x="0" y="0"/>
          <a:ext cx="0" cy="0"/>
          <a:chOff x="0" y="0"/>
          <a:chExt cx="0" cy="0"/>
        </a:xfrm>
      </p:grpSpPr>
      <p:sp>
        <p:nvSpPr>
          <p:cNvPr id="1081" name="Google Shape;1081;p88"/>
          <p:cNvSpPr txBox="1">
            <a:spLocks noGrp="1"/>
          </p:cNvSpPr>
          <p:nvPr>
            <p:ph type="ctrTitle"/>
          </p:nvPr>
        </p:nvSpPr>
        <p:spPr>
          <a:xfrm>
            <a:off x="1094095" y="851517"/>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Safety &amp; Fire Prevention</a:t>
            </a:r>
            <a:endParaRPr/>
          </a:p>
        </p:txBody>
      </p:sp>
      <p:sp>
        <p:nvSpPr>
          <p:cNvPr id="1082" name="Google Shape;1082;p88"/>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1083" name="Google Shape;1083;p88" descr="Chat"/>
          <p:cNvPicPr preferRelativeResize="0"/>
          <p:nvPr/>
        </p:nvPicPr>
        <p:blipFill rotWithShape="1">
          <a:blip r:embed="rId3">
            <a:alphaModFix/>
          </a:blip>
          <a:srcRect/>
          <a:stretch/>
        </p:blipFill>
        <p:spPr>
          <a:xfrm>
            <a:off x="7531503" y="2129307"/>
            <a:ext cx="3217333" cy="3217333"/>
          </a:xfrm>
          <a:prstGeom prst="rect">
            <a:avLst/>
          </a:prstGeom>
          <a:noFill/>
          <a:ln>
            <a:noFill/>
          </a:ln>
        </p:spPr>
      </p:pic>
      <p:sp>
        <p:nvSpPr>
          <p:cNvPr id="1084" name="Google Shape;1084;p88"/>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96"/>
        <p:cNvGrpSpPr/>
        <p:nvPr/>
      </p:nvGrpSpPr>
      <p:grpSpPr>
        <a:xfrm>
          <a:off x="0" y="0"/>
          <a:ext cx="0" cy="0"/>
          <a:chOff x="0" y="0"/>
          <a:chExt cx="0" cy="0"/>
        </a:xfrm>
      </p:grpSpPr>
      <p:pic>
        <p:nvPicPr>
          <p:cNvPr id="1097" name="Google Shape;1097;g8fc5073da2_0_10" descr="Subscribe Now:&#10;http://www.youtube.com/subscription_center?add_user=EHowatHomeChannel&#10;&#10;Watch More:&#10;http://www.youtube.com/EHowatHomeChannel&#10;&#10;You can prevent a house fire effectively by keeping a few basic things in mind. Learn about basic house fire prevention with help from a goal-oriented health care provider in this free video clip.&#10;&#10;Expert: Gabriel Williams&#10;Filmmaker: Gabriel Williams&#10;&#10;Series Description: A number of different things can lead to a house fire, so you need to be as cautious as possible. Get tips on fire prevention and learn how to make sure your home is as safe as it can be with help from a goal-oriented health care provider in this free video series." title="Basic House Fire Prevention : Fire Prevention">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
        <p:nvSpPr>
          <p:cNvPr id="1098" name="Google Shape;1098;g8fc5073da2_0_10"/>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25</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2"/>
        <p:cNvGrpSpPr/>
        <p:nvPr/>
      </p:nvGrpSpPr>
      <p:grpSpPr>
        <a:xfrm>
          <a:off x="0" y="0"/>
          <a:ext cx="0" cy="0"/>
          <a:chOff x="0" y="0"/>
          <a:chExt cx="0" cy="0"/>
        </a:xfrm>
      </p:grpSpPr>
      <p:sp>
        <p:nvSpPr>
          <p:cNvPr id="1103" name="Google Shape;1103;p8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pic>
        <p:nvPicPr>
          <p:cNvPr id="1104" name="Google Shape;1104;p89"/>
          <p:cNvPicPr preferRelativeResize="0"/>
          <p:nvPr/>
        </p:nvPicPr>
        <p:blipFill rotWithShape="1">
          <a:blip r:embed="rId3">
            <a:alphaModFix/>
          </a:blip>
          <a:srcRect l="20017" r="39136" b="-1"/>
          <a:stretch/>
        </p:blipFill>
        <p:spPr>
          <a:xfrm>
            <a:off x="1" y="10"/>
            <a:ext cx="4196496" cy="6857990"/>
          </a:xfrm>
          <a:prstGeom prst="rect">
            <a:avLst/>
          </a:prstGeom>
          <a:noFill/>
          <a:ln>
            <a:noFill/>
          </a:ln>
        </p:spPr>
      </p:pic>
      <p:sp>
        <p:nvSpPr>
          <p:cNvPr id="1105" name="Google Shape;1105;p89"/>
          <p:cNvSpPr txBox="1">
            <a:spLocks noGrp="1"/>
          </p:cNvSpPr>
          <p:nvPr>
            <p:ph type="body" idx="1"/>
          </p:nvPr>
        </p:nvSpPr>
        <p:spPr>
          <a:xfrm>
            <a:off x="4553734" y="2409830"/>
            <a:ext cx="6798539" cy="37052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3600"/>
              <a:t>You must understand how to react to a fire or smoke emergency.</a:t>
            </a:r>
            <a:endParaRPr/>
          </a:p>
          <a:p>
            <a:pPr marL="0" lvl="0" indent="0" algn="l" rtl="0">
              <a:lnSpc>
                <a:spcPct val="90000"/>
              </a:lnSpc>
              <a:spcBef>
                <a:spcPts val="0"/>
              </a:spcBef>
              <a:spcAft>
                <a:spcPts val="0"/>
              </a:spcAft>
              <a:buClr>
                <a:schemeClr val="dk1"/>
              </a:buClr>
              <a:buSzPts val="2000"/>
              <a:buNone/>
            </a:pPr>
            <a:endParaRPr sz="3600"/>
          </a:p>
          <a:p>
            <a:pPr marL="0" lvl="0" indent="0" algn="l" rtl="0">
              <a:lnSpc>
                <a:spcPct val="90000"/>
              </a:lnSpc>
              <a:spcBef>
                <a:spcPts val="0"/>
              </a:spcBef>
              <a:spcAft>
                <a:spcPts val="0"/>
              </a:spcAft>
              <a:buClr>
                <a:schemeClr val="dk1"/>
              </a:buClr>
              <a:buSzPts val="2000"/>
              <a:buNone/>
            </a:pPr>
            <a:r>
              <a:rPr lang="en-US" sz="3600"/>
              <a:t>EVACUATE IMMEDIATELY –at first sign of smoke or fire. Time is the most important factor </a:t>
            </a:r>
            <a:endParaRPr/>
          </a:p>
        </p:txBody>
      </p:sp>
      <p:sp>
        <p:nvSpPr>
          <p:cNvPr id="1106" name="Google Shape;1106;p89"/>
          <p:cNvSpPr/>
          <p:nvPr/>
        </p:nvSpPr>
        <p:spPr>
          <a:xfrm rot="-1790889">
            <a:off x="8683720" y="941148"/>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Garamond"/>
              <a:ea typeface="Garamond"/>
              <a:cs typeface="Garamond"/>
              <a:sym typeface="Garamond"/>
            </a:endParaRPr>
          </a:p>
        </p:txBody>
      </p:sp>
      <p:sp>
        <p:nvSpPr>
          <p:cNvPr id="1107" name="Google Shape;1107;p89"/>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1111"/>
        <p:cNvGrpSpPr/>
        <p:nvPr/>
      </p:nvGrpSpPr>
      <p:grpSpPr>
        <a:xfrm>
          <a:off x="0" y="0"/>
          <a:ext cx="0" cy="0"/>
          <a:chOff x="0" y="0"/>
          <a:chExt cx="0" cy="0"/>
        </a:xfrm>
      </p:grpSpPr>
      <p:sp>
        <p:nvSpPr>
          <p:cNvPr id="1112" name="Google Shape;1112;p91"/>
          <p:cNvSpPr txBox="1">
            <a:spLocks noGrp="1"/>
          </p:cNvSpPr>
          <p:nvPr>
            <p:ph type="title"/>
          </p:nvPr>
        </p:nvSpPr>
        <p:spPr>
          <a:xfrm>
            <a:off x="541900" y="2409100"/>
            <a:ext cx="11062400" cy="2056000"/>
          </a:xfrm>
          <a:prstGeom prst="rect">
            <a:avLst/>
          </a:prstGeom>
          <a:noFill/>
          <a:ln>
            <a:noFill/>
          </a:ln>
        </p:spPr>
        <p:txBody>
          <a:bodyPr spcFirstLastPara="1" wrap="square" lIns="121900" tIns="121900" rIns="121900" bIns="121900" anchor="ctr" anchorCtr="0">
            <a:normAutofit/>
          </a:bodyPr>
          <a:lstStyle/>
          <a:p>
            <a:pPr marL="0" lvl="0" indent="0" algn="ctr" rtl="0">
              <a:lnSpc>
                <a:spcPct val="90000"/>
              </a:lnSpc>
              <a:spcBef>
                <a:spcPts val="0"/>
              </a:spcBef>
              <a:spcAft>
                <a:spcPts val="0"/>
              </a:spcAft>
              <a:buClr>
                <a:schemeClr val="lt1"/>
              </a:buClr>
              <a:buSzPts val="4800"/>
              <a:buFont typeface="Calibri"/>
              <a:buNone/>
            </a:pPr>
            <a:r>
              <a:rPr lang="en-US" sz="6000"/>
              <a:t>Don’t re-enter the home!</a:t>
            </a:r>
            <a:endParaRPr sz="6000"/>
          </a:p>
        </p:txBody>
      </p:sp>
      <p:sp>
        <p:nvSpPr>
          <p:cNvPr id="1113" name="Google Shape;1113;p91"/>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26</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7"/>
        <p:cNvGrpSpPr/>
        <p:nvPr/>
      </p:nvGrpSpPr>
      <p:grpSpPr>
        <a:xfrm>
          <a:off x="0" y="0"/>
          <a:ext cx="0" cy="0"/>
          <a:chOff x="0" y="0"/>
          <a:chExt cx="0" cy="0"/>
        </a:xfrm>
      </p:grpSpPr>
      <p:sp>
        <p:nvSpPr>
          <p:cNvPr id="1118" name="Google Shape;1118;p9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19" name="Google Shape;1119;p93"/>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20" name="Google Shape;1120;p93"/>
          <p:cNvSpPr/>
          <p:nvPr/>
        </p:nvSpPr>
        <p:spPr>
          <a:xfrm>
            <a:off x="641774" y="623275"/>
            <a:ext cx="10905053" cy="5607882"/>
          </a:xfrm>
          <a:prstGeom prst="rect">
            <a:avLst/>
          </a:prstGeom>
          <a:noFill/>
          <a:ln w="1905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21" name="Google Shape;1121;p93"/>
          <p:cNvSpPr txBox="1">
            <a:spLocks noGrp="1"/>
          </p:cNvSpPr>
          <p:nvPr>
            <p:ph type="title"/>
          </p:nvPr>
        </p:nvSpPr>
        <p:spPr>
          <a:xfrm>
            <a:off x="772161" y="1188637"/>
            <a:ext cx="3291840" cy="4480726"/>
          </a:xfrm>
          <a:prstGeom prst="rect">
            <a:avLst/>
          </a:prstGeom>
          <a:noFill/>
          <a:ln>
            <a:noFill/>
          </a:ln>
        </p:spPr>
        <p:txBody>
          <a:bodyPr spcFirstLastPara="1" wrap="square" lIns="121900" tIns="121900" rIns="121900" bIns="1219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5400"/>
              <a:t>Knowledge about Fires</a:t>
            </a:r>
            <a:endParaRPr sz="5400"/>
          </a:p>
        </p:txBody>
      </p:sp>
      <p:cxnSp>
        <p:nvCxnSpPr>
          <p:cNvPr id="1122" name="Google Shape;1122;p93"/>
          <p:cNvCxnSpPr/>
          <p:nvPr/>
        </p:nvCxnSpPr>
        <p:spPr>
          <a:xfrm>
            <a:off x="465429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1123" name="Google Shape;1123;p93"/>
          <p:cNvSpPr txBox="1">
            <a:spLocks noGrp="1"/>
          </p:cNvSpPr>
          <p:nvPr>
            <p:ph type="body" idx="1"/>
          </p:nvPr>
        </p:nvSpPr>
        <p:spPr>
          <a:xfrm>
            <a:off x="4821351" y="1670165"/>
            <a:ext cx="6613299" cy="3560260"/>
          </a:xfrm>
          <a:prstGeom prst="rect">
            <a:avLst/>
          </a:prstGeom>
          <a:noFill/>
          <a:ln>
            <a:noFill/>
          </a:ln>
        </p:spPr>
        <p:txBody>
          <a:bodyPr spcFirstLastPara="1" wrap="square" lIns="121900" tIns="121900" rIns="121900" bIns="121900" anchor="ctr" anchorCtr="0">
            <a:noAutofit/>
          </a:bodyPr>
          <a:lstStyle/>
          <a:p>
            <a:pPr marL="285750" lvl="0" indent="-285750" algn="l" rtl="0">
              <a:lnSpc>
                <a:spcPct val="100000"/>
              </a:lnSpc>
              <a:spcBef>
                <a:spcPts val="1000"/>
              </a:spcBef>
              <a:spcAft>
                <a:spcPts val="0"/>
              </a:spcAft>
              <a:buSzPts val="2800"/>
              <a:buChar char="•"/>
            </a:pPr>
            <a:r>
              <a:rPr lang="en-US" sz="2400" b="1"/>
              <a:t>EVACUATION</a:t>
            </a:r>
            <a:r>
              <a:rPr lang="en-US" sz="2400"/>
              <a:t> is priority.</a:t>
            </a:r>
            <a:endParaRPr sz="2400"/>
          </a:p>
          <a:p>
            <a:pPr marL="285750" lvl="0" indent="-285750" algn="l" rtl="0">
              <a:lnSpc>
                <a:spcPct val="100000"/>
              </a:lnSpc>
              <a:spcBef>
                <a:spcPts val="1000"/>
              </a:spcBef>
              <a:spcAft>
                <a:spcPts val="0"/>
              </a:spcAft>
              <a:buSzPts val="2800"/>
              <a:buChar char="•"/>
            </a:pPr>
            <a:r>
              <a:rPr lang="en-US" sz="2400" b="1"/>
              <a:t>TIME</a:t>
            </a:r>
            <a:r>
              <a:rPr lang="en-US" sz="2400"/>
              <a:t> is the most important factor.</a:t>
            </a:r>
            <a:endParaRPr sz="2400"/>
          </a:p>
          <a:p>
            <a:pPr marL="285750" lvl="0" indent="-285750" algn="l" rtl="0">
              <a:lnSpc>
                <a:spcPct val="100000"/>
              </a:lnSpc>
              <a:spcBef>
                <a:spcPts val="1000"/>
              </a:spcBef>
              <a:spcAft>
                <a:spcPts val="0"/>
              </a:spcAft>
              <a:buSzPts val="2800"/>
              <a:buChar char="•"/>
            </a:pPr>
            <a:r>
              <a:rPr lang="en-US" sz="2400" b="1"/>
              <a:t>CLOSE DOORS </a:t>
            </a:r>
            <a:r>
              <a:rPr lang="en-US" sz="2400"/>
              <a:t>on the way out will help contain smoke and fire spread.</a:t>
            </a:r>
            <a:endParaRPr sz="2400"/>
          </a:p>
          <a:p>
            <a:pPr marL="285750" lvl="0" indent="-285750" algn="l" rtl="0">
              <a:lnSpc>
                <a:spcPct val="100000"/>
              </a:lnSpc>
              <a:spcBef>
                <a:spcPts val="1000"/>
              </a:spcBef>
              <a:spcAft>
                <a:spcPts val="0"/>
              </a:spcAft>
              <a:buSzPts val="2800"/>
              <a:buChar char="•"/>
            </a:pPr>
            <a:r>
              <a:rPr lang="en-US" sz="2400" b="1"/>
              <a:t>KEEP LOW</a:t>
            </a:r>
            <a:r>
              <a:rPr lang="en-US" sz="2400"/>
              <a:t>. Smoke rises and is the real killer.</a:t>
            </a:r>
            <a:endParaRPr sz="2400"/>
          </a:p>
          <a:p>
            <a:pPr marL="285750" lvl="0" indent="-285750" algn="l" rtl="0">
              <a:lnSpc>
                <a:spcPct val="100000"/>
              </a:lnSpc>
              <a:spcBef>
                <a:spcPts val="1000"/>
              </a:spcBef>
              <a:spcAft>
                <a:spcPts val="0"/>
              </a:spcAft>
              <a:buSzPts val="2800"/>
              <a:buChar char="•"/>
            </a:pPr>
            <a:r>
              <a:rPr lang="en-US" sz="2400" b="1"/>
              <a:t>DO NOT RE-ENTER </a:t>
            </a:r>
            <a:r>
              <a:rPr lang="en-US" sz="2400"/>
              <a:t>the house!</a:t>
            </a:r>
            <a:endParaRPr sz="2400"/>
          </a:p>
        </p:txBody>
      </p:sp>
      <p:sp>
        <p:nvSpPr>
          <p:cNvPr id="1124" name="Google Shape;1124;p93"/>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2">
            <a:alpha val="33333"/>
          </a:schemeClr>
        </a:solidFill>
        <a:effectLst/>
      </p:bgPr>
    </p:bg>
    <p:spTree>
      <p:nvGrpSpPr>
        <p:cNvPr id="1" name="Shape 1128"/>
        <p:cNvGrpSpPr/>
        <p:nvPr/>
      </p:nvGrpSpPr>
      <p:grpSpPr>
        <a:xfrm>
          <a:off x="0" y="0"/>
          <a:ext cx="0" cy="0"/>
          <a:chOff x="0" y="0"/>
          <a:chExt cx="0" cy="0"/>
        </a:xfrm>
      </p:grpSpPr>
      <p:sp>
        <p:nvSpPr>
          <p:cNvPr id="1129" name="Google Shape;1129;p92"/>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130" name="Google Shape;1130;p92"/>
          <p:cNvSpPr/>
          <p:nvPr/>
        </p:nvSpPr>
        <p:spPr>
          <a:xfrm>
            <a:off x="1524" y="0"/>
            <a:ext cx="12188952" cy="6858000"/>
          </a:xfrm>
          <a:prstGeom prst="rect">
            <a:avLst/>
          </a:prstGeom>
          <a:solidFill>
            <a:schemeClr val="lt2">
              <a:alpha val="3333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1131" name="Google Shape;1131;p92"/>
          <p:cNvSpPr/>
          <p:nvPr/>
        </p:nvSpPr>
        <p:spPr>
          <a:xfrm>
            <a:off x="1478324" y="709375"/>
            <a:ext cx="10713676" cy="543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32" name="Google Shape;1132;p92"/>
          <p:cNvSpPr/>
          <p:nvPr/>
        </p:nvSpPr>
        <p:spPr>
          <a:xfrm rot="-5400000">
            <a:off x="-543451" y="1248213"/>
            <a:ext cx="5413238" cy="4326335"/>
          </a:xfrm>
          <a:prstGeom prst="rect">
            <a:avLst/>
          </a:prstGeom>
          <a:solidFill>
            <a:schemeClr val="accent1">
              <a:alpha val="2313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33" name="Google Shape;1133;p92"/>
          <p:cNvSpPr txBox="1">
            <a:spLocks noGrp="1"/>
          </p:cNvSpPr>
          <p:nvPr>
            <p:ph type="title"/>
          </p:nvPr>
        </p:nvSpPr>
        <p:spPr>
          <a:xfrm>
            <a:off x="-1524" y="675564"/>
            <a:ext cx="4327855" cy="5204085"/>
          </a:xfrm>
          <a:prstGeom prst="rect">
            <a:avLst/>
          </a:prstGeom>
          <a:noFill/>
          <a:ln>
            <a:noFill/>
          </a:ln>
        </p:spPr>
        <p:txBody>
          <a:bodyPr spcFirstLastPara="1" wrap="square" lIns="121900" tIns="121900" rIns="121900" bIns="1219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a:t>Fire Extinguishment </a:t>
            </a:r>
            <a:endParaRPr sz="4800"/>
          </a:p>
        </p:txBody>
      </p:sp>
      <p:cxnSp>
        <p:nvCxnSpPr>
          <p:cNvPr id="1134" name="Google Shape;1134;p92"/>
          <p:cNvCxnSpPr/>
          <p:nvPr/>
        </p:nvCxnSpPr>
        <p:spPr>
          <a:xfrm rot="10800000">
            <a:off x="11365990" y="5610"/>
            <a:ext cx="0" cy="6858000"/>
          </a:xfrm>
          <a:prstGeom prst="straightConnector1">
            <a:avLst/>
          </a:prstGeom>
          <a:noFill/>
          <a:ln w="9525" cap="rnd" cmpd="sng">
            <a:solidFill>
              <a:schemeClr val="accent1"/>
            </a:solidFill>
            <a:prstDash val="dash"/>
            <a:round/>
            <a:headEnd type="none" w="sm" len="sm"/>
            <a:tailEnd type="none" w="sm" len="sm"/>
          </a:ln>
        </p:spPr>
      </p:cxnSp>
      <p:cxnSp>
        <p:nvCxnSpPr>
          <p:cNvPr id="1135" name="Google Shape;1135;p92"/>
          <p:cNvCxnSpPr/>
          <p:nvPr/>
        </p:nvCxnSpPr>
        <p:spPr>
          <a:xfrm>
            <a:off x="0" y="6118001"/>
            <a:ext cx="12192000" cy="0"/>
          </a:xfrm>
          <a:prstGeom prst="straightConnector1">
            <a:avLst/>
          </a:prstGeom>
          <a:noFill/>
          <a:ln w="9525" cap="rnd" cmpd="sng">
            <a:solidFill>
              <a:schemeClr val="accent1"/>
            </a:solidFill>
            <a:prstDash val="dash"/>
            <a:round/>
            <a:headEnd type="none" w="sm" len="sm"/>
            <a:tailEnd type="none" w="sm" len="sm"/>
          </a:ln>
        </p:spPr>
      </p:cxnSp>
      <p:sp>
        <p:nvSpPr>
          <p:cNvPr id="1136" name="Google Shape;1136;p92"/>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26</a:t>
            </a:r>
            <a:endParaRPr sz="1200" b="0" i="0" u="none" strike="noStrike" cap="none">
              <a:solidFill>
                <a:srgbClr val="000000"/>
              </a:solidFill>
              <a:latin typeface="Garamond"/>
              <a:ea typeface="Garamond"/>
              <a:cs typeface="Garamond"/>
              <a:sym typeface="Garamond"/>
            </a:endParaRPr>
          </a:p>
        </p:txBody>
      </p:sp>
      <p:grpSp>
        <p:nvGrpSpPr>
          <p:cNvPr id="1137" name="Google Shape;1137;p92"/>
          <p:cNvGrpSpPr/>
          <p:nvPr/>
        </p:nvGrpSpPr>
        <p:grpSpPr>
          <a:xfrm>
            <a:off x="4776730" y="819369"/>
            <a:ext cx="6589260" cy="5243992"/>
            <a:chOff x="0" y="0"/>
            <a:chExt cx="6589260" cy="5243992"/>
          </a:xfrm>
        </p:grpSpPr>
        <p:sp>
          <p:nvSpPr>
            <p:cNvPr id="1138" name="Google Shape;1138;p92"/>
            <p:cNvSpPr/>
            <p:nvPr/>
          </p:nvSpPr>
          <p:spPr>
            <a:xfrm>
              <a:off x="0" y="0"/>
              <a:ext cx="6589260" cy="5243992"/>
            </a:xfrm>
            <a:prstGeom prst="rect">
              <a:avLst/>
            </a:prstGeom>
            <a:solidFill>
              <a:srgbClr val="385DF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139" name="Google Shape;1139;p92"/>
            <p:cNvSpPr txBox="1"/>
            <p:nvPr/>
          </p:nvSpPr>
          <p:spPr>
            <a:xfrm>
              <a:off x="0" y="0"/>
              <a:ext cx="6589260" cy="2831756"/>
            </a:xfrm>
            <a:prstGeom prst="rect">
              <a:avLst/>
            </a:prstGeom>
            <a:noFill/>
            <a:ln>
              <a:noFill/>
            </a:ln>
          </p:spPr>
          <p:txBody>
            <a:bodyPr spcFirstLastPara="1" wrap="square" lIns="376925" tIns="376925" rIns="376925" bIns="376925" anchor="ctr" anchorCtr="0">
              <a:noAutofit/>
            </a:bodyPr>
            <a:lstStyle/>
            <a:p>
              <a:pPr marL="0" marR="0" lvl="0" indent="0" algn="ctr" rtl="0">
                <a:lnSpc>
                  <a:spcPct val="90000"/>
                </a:lnSpc>
                <a:spcBef>
                  <a:spcPts val="0"/>
                </a:spcBef>
                <a:spcAft>
                  <a:spcPts val="0"/>
                </a:spcAft>
                <a:buClr>
                  <a:srgbClr val="000000"/>
                </a:buClr>
                <a:buSzPts val="5300"/>
                <a:buFont typeface="Arial"/>
                <a:buNone/>
              </a:pPr>
              <a:r>
                <a:rPr lang="en-US" sz="5300" b="0" i="0" u="none" strike="noStrike" cap="none">
                  <a:solidFill>
                    <a:schemeClr val="lt1"/>
                  </a:solidFill>
                  <a:latin typeface="Garamond"/>
                  <a:ea typeface="Garamond"/>
                  <a:cs typeface="Garamond"/>
                  <a:sym typeface="Garamond"/>
                </a:rPr>
                <a:t>The only two reasons you should ever use a fire extinguisher are:</a:t>
              </a:r>
              <a:endParaRPr sz="5300" b="0" i="0" u="none" strike="noStrike" cap="none">
                <a:solidFill>
                  <a:schemeClr val="lt1"/>
                </a:solidFill>
                <a:latin typeface="Garamond"/>
                <a:ea typeface="Garamond"/>
                <a:cs typeface="Garamond"/>
                <a:sym typeface="Garamond"/>
              </a:endParaRPr>
            </a:p>
          </p:txBody>
        </p:sp>
        <p:sp>
          <p:nvSpPr>
            <p:cNvPr id="1140" name="Google Shape;1140;p92"/>
            <p:cNvSpPr/>
            <p:nvPr/>
          </p:nvSpPr>
          <p:spPr>
            <a:xfrm>
              <a:off x="0" y="2726876"/>
              <a:ext cx="3294630" cy="2412236"/>
            </a:xfrm>
            <a:prstGeom prst="rect">
              <a:avLst/>
            </a:prstGeom>
            <a:solidFill>
              <a:srgbClr val="CDD1FF">
                <a:alpha val="88235"/>
              </a:srgbClr>
            </a:solidFill>
            <a:ln w="25400" cap="flat" cmpd="sng">
              <a:solidFill>
                <a:srgbClr val="CDD1FF">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141" name="Google Shape;1141;p92"/>
            <p:cNvSpPr txBox="1"/>
            <p:nvPr/>
          </p:nvSpPr>
          <p:spPr>
            <a:xfrm>
              <a:off x="0" y="2726876"/>
              <a:ext cx="3294630" cy="2412236"/>
            </a:xfrm>
            <a:prstGeom prst="rect">
              <a:avLst/>
            </a:prstGeom>
            <a:noFill/>
            <a:ln>
              <a:noFill/>
            </a:ln>
          </p:spPr>
          <p:txBody>
            <a:bodyPr spcFirstLastPara="1" wrap="square" lIns="213350" tIns="38100" rIns="213350" bIns="381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latin typeface="Garamond"/>
                  <a:ea typeface="Garamond"/>
                  <a:cs typeface="Garamond"/>
                  <a:sym typeface="Garamond"/>
                </a:rPr>
                <a:t>RESCUE - if you need to get, to someone to evacuate and fire is in between you.</a:t>
              </a:r>
              <a:endParaRPr sz="3000" b="0" i="0" u="none" strike="noStrike" cap="none">
                <a:solidFill>
                  <a:srgbClr val="000000"/>
                </a:solidFill>
                <a:latin typeface="Garamond"/>
                <a:ea typeface="Garamond"/>
                <a:cs typeface="Garamond"/>
                <a:sym typeface="Garamond"/>
              </a:endParaRPr>
            </a:p>
          </p:txBody>
        </p:sp>
        <p:sp>
          <p:nvSpPr>
            <p:cNvPr id="1142" name="Google Shape;1142;p92"/>
            <p:cNvSpPr/>
            <p:nvPr/>
          </p:nvSpPr>
          <p:spPr>
            <a:xfrm>
              <a:off x="3294630" y="2726876"/>
              <a:ext cx="3294630" cy="2412236"/>
            </a:xfrm>
            <a:prstGeom prst="rect">
              <a:avLst/>
            </a:prstGeom>
            <a:solidFill>
              <a:srgbClr val="E0E0E0">
                <a:alpha val="88235"/>
              </a:srgbClr>
            </a:solidFill>
            <a:ln w="25400" cap="flat" cmpd="sng">
              <a:solidFill>
                <a:srgbClr val="E0E0E0">
                  <a:alpha val="88235"/>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aramond"/>
                <a:ea typeface="Garamond"/>
                <a:cs typeface="Garamond"/>
                <a:sym typeface="Garamond"/>
              </a:endParaRPr>
            </a:p>
          </p:txBody>
        </p:sp>
        <p:sp>
          <p:nvSpPr>
            <p:cNvPr id="1143" name="Google Shape;1143;p92"/>
            <p:cNvSpPr txBox="1"/>
            <p:nvPr/>
          </p:nvSpPr>
          <p:spPr>
            <a:xfrm>
              <a:off x="3294630" y="2726876"/>
              <a:ext cx="3294630" cy="2412236"/>
            </a:xfrm>
            <a:prstGeom prst="rect">
              <a:avLst/>
            </a:prstGeom>
            <a:noFill/>
            <a:ln>
              <a:noFill/>
            </a:ln>
          </p:spPr>
          <p:txBody>
            <a:bodyPr spcFirstLastPara="1" wrap="square" lIns="213350" tIns="38100" rIns="213350" bIns="38100" anchor="ctr" anchorCtr="0">
              <a:noAutofit/>
            </a:bodyPr>
            <a:lstStyle/>
            <a:p>
              <a:pPr marL="0" marR="0" lvl="0" indent="0" algn="ctr" rtl="0">
                <a:lnSpc>
                  <a:spcPct val="90000"/>
                </a:lnSpc>
                <a:spcBef>
                  <a:spcPts val="0"/>
                </a:spcBef>
                <a:spcAft>
                  <a:spcPts val="0"/>
                </a:spcAft>
                <a:buClr>
                  <a:srgbClr val="000000"/>
                </a:buClr>
                <a:buSzPts val="3000"/>
                <a:buFont typeface="Arial"/>
                <a:buNone/>
              </a:pPr>
              <a:r>
                <a:rPr lang="en-US" sz="3000" b="0" i="0" u="none" strike="noStrike" cap="none">
                  <a:solidFill>
                    <a:srgbClr val="000000"/>
                  </a:solidFill>
                  <a:latin typeface="Garamond"/>
                  <a:ea typeface="Garamond"/>
                  <a:cs typeface="Garamond"/>
                  <a:sym typeface="Garamond"/>
                </a:rPr>
                <a:t>ESCAPE – if blocking your exit and you need to suppress flames to get the person out.</a:t>
              </a:r>
              <a:endParaRPr sz="3000" b="0" i="0" u="none" strike="noStrike" cap="none">
                <a:solidFill>
                  <a:srgbClr val="000000"/>
                </a:solidFill>
                <a:latin typeface="Garamond"/>
                <a:ea typeface="Garamond"/>
                <a:cs typeface="Garamond"/>
                <a:sym typeface="Garamond"/>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94"/>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pic>
        <p:nvPicPr>
          <p:cNvPr id="1149" name="Google Shape;1149;p94" descr="A picture containing bird&#10;&#10;Description automatically generated"/>
          <p:cNvPicPr preferRelativeResize="0"/>
          <p:nvPr/>
        </p:nvPicPr>
        <p:blipFill rotWithShape="1">
          <a:blip r:embed="rId3">
            <a:alphaModFix/>
          </a:blip>
          <a:srcRect/>
          <a:stretch/>
        </p:blipFill>
        <p:spPr>
          <a:xfrm>
            <a:off x="0" y="2023549"/>
            <a:ext cx="12192000" cy="281090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3"/>
        <p:cNvGrpSpPr/>
        <p:nvPr/>
      </p:nvGrpSpPr>
      <p:grpSpPr>
        <a:xfrm>
          <a:off x="0" y="0"/>
          <a:ext cx="0" cy="0"/>
          <a:chOff x="0" y="0"/>
          <a:chExt cx="0" cy="0"/>
        </a:xfrm>
      </p:grpSpPr>
      <p:sp>
        <p:nvSpPr>
          <p:cNvPr id="1154" name="Google Shape;1154;p19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55" name="Google Shape;1155;p195"/>
          <p:cNvSpPr/>
          <p:nvPr/>
        </p:nvSpPr>
        <p:spPr>
          <a:xfrm>
            <a:off x="321732" y="321733"/>
            <a:ext cx="11546828" cy="6214534"/>
          </a:xfrm>
          <a:custGeom>
            <a:avLst/>
            <a:gdLst/>
            <a:ahLst/>
            <a:cxnLst/>
            <a:rect l="l" t="t" r="r" b="b"/>
            <a:pathLst>
              <a:path w="11546828" h="6214534" extrusionOk="0">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56" name="Google Shape;1156;p195"/>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57" name="Google Shape;1157;p195"/>
          <p:cNvSpPr/>
          <p:nvPr/>
        </p:nvSpPr>
        <p:spPr>
          <a:xfrm>
            <a:off x="592924" y="667175"/>
            <a:ext cx="10905000" cy="560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58" name="Google Shape;1158;p195"/>
          <p:cNvSpPr txBox="1">
            <a:spLocks noGrp="1"/>
          </p:cNvSpPr>
          <p:nvPr>
            <p:ph type="ctrTitle"/>
          </p:nvPr>
        </p:nvSpPr>
        <p:spPr>
          <a:xfrm>
            <a:off x="1010024" y="1383527"/>
            <a:ext cx="6072333" cy="417516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6000"/>
              <a:buNone/>
            </a:pPr>
            <a:r>
              <a:rPr lang="en-US" sz="9600">
                <a:latin typeface="Garamond"/>
                <a:ea typeface="Garamond"/>
                <a:cs typeface="Garamond"/>
                <a:sym typeface="Garamond"/>
              </a:rPr>
              <a:t>If you are trapped	</a:t>
            </a:r>
            <a:endParaRPr/>
          </a:p>
        </p:txBody>
      </p:sp>
      <p:sp>
        <p:nvSpPr>
          <p:cNvPr id="1159" name="Google Shape;1159;p195"/>
          <p:cNvSpPr txBox="1">
            <a:spLocks noGrp="1"/>
          </p:cNvSpPr>
          <p:nvPr>
            <p:ph type="subTitle" idx="1"/>
          </p:nvPr>
        </p:nvSpPr>
        <p:spPr>
          <a:xfrm>
            <a:off x="7652600" y="1905000"/>
            <a:ext cx="3191100" cy="31263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SzPts val="2400"/>
              <a:buFont typeface="Arial"/>
              <a:buChar char="•"/>
            </a:pPr>
            <a:r>
              <a:rPr lang="en-US" sz="3200">
                <a:latin typeface="Garamond"/>
                <a:ea typeface="Garamond"/>
                <a:cs typeface="Garamond"/>
                <a:sym typeface="Garamond"/>
              </a:rPr>
              <a:t>Close Door</a:t>
            </a:r>
            <a:endParaRPr sz="3200"/>
          </a:p>
          <a:p>
            <a:pPr marL="457200" lvl="0" indent="-228600" algn="l" rtl="0">
              <a:lnSpc>
                <a:spcPct val="90000"/>
              </a:lnSpc>
              <a:spcBef>
                <a:spcPts val="1000"/>
              </a:spcBef>
              <a:spcAft>
                <a:spcPts val="0"/>
              </a:spcAft>
              <a:buSzPts val="2400"/>
              <a:buFont typeface="Arial"/>
              <a:buChar char="•"/>
            </a:pPr>
            <a:r>
              <a:rPr lang="en-US" sz="3200">
                <a:latin typeface="Garamond"/>
                <a:ea typeface="Garamond"/>
                <a:cs typeface="Garamond"/>
                <a:sym typeface="Garamond"/>
              </a:rPr>
              <a:t>Open Window</a:t>
            </a:r>
            <a:endParaRPr sz="3200"/>
          </a:p>
          <a:p>
            <a:pPr marL="457200" lvl="0" indent="-228600" algn="l" rtl="0">
              <a:lnSpc>
                <a:spcPct val="90000"/>
              </a:lnSpc>
              <a:spcBef>
                <a:spcPts val="1000"/>
              </a:spcBef>
              <a:spcAft>
                <a:spcPts val="0"/>
              </a:spcAft>
              <a:buSzPts val="2400"/>
              <a:buFont typeface="Arial"/>
              <a:buChar char="•"/>
            </a:pPr>
            <a:r>
              <a:rPr lang="en-US" sz="3200">
                <a:latin typeface="Garamond"/>
                <a:ea typeface="Garamond"/>
                <a:cs typeface="Garamond"/>
                <a:sym typeface="Garamond"/>
              </a:rPr>
              <a:t>Stay near Floor</a:t>
            </a:r>
            <a:endParaRPr sz="3200"/>
          </a:p>
          <a:p>
            <a:pPr marL="457200" lvl="0" indent="-228600" algn="l" rtl="0">
              <a:lnSpc>
                <a:spcPct val="90000"/>
              </a:lnSpc>
              <a:spcBef>
                <a:spcPts val="1000"/>
              </a:spcBef>
              <a:spcAft>
                <a:spcPts val="0"/>
              </a:spcAft>
              <a:buSzPts val="2400"/>
              <a:buFont typeface="Arial"/>
              <a:buChar char="•"/>
            </a:pPr>
            <a:r>
              <a:rPr lang="en-US" sz="3200">
                <a:latin typeface="Garamond"/>
                <a:ea typeface="Garamond"/>
                <a:cs typeface="Garamond"/>
                <a:sym typeface="Garamond"/>
              </a:rPr>
              <a:t>Make Noise</a:t>
            </a:r>
            <a:endParaRPr sz="3200">
              <a:latin typeface="Garamond"/>
              <a:ea typeface="Garamond"/>
              <a:cs typeface="Garamond"/>
              <a:sym typeface="Garamond"/>
            </a:endParaRPr>
          </a:p>
          <a:p>
            <a:pPr marL="457200" lvl="0" indent="-279400" algn="l" rtl="0">
              <a:lnSpc>
                <a:spcPct val="90000"/>
              </a:lnSpc>
              <a:spcBef>
                <a:spcPts val="1000"/>
              </a:spcBef>
              <a:spcAft>
                <a:spcPts val="0"/>
              </a:spcAft>
              <a:buSzPts val="3200"/>
              <a:buChar char="•"/>
            </a:pPr>
            <a:r>
              <a:rPr lang="en-US" sz="3200"/>
              <a:t>Hang a sheet out window</a:t>
            </a:r>
            <a:endParaRPr sz="3200"/>
          </a:p>
        </p:txBody>
      </p:sp>
      <p:cxnSp>
        <p:nvCxnSpPr>
          <p:cNvPr id="1160" name="Google Shape;1160;p195"/>
          <p:cNvCxnSpPr/>
          <p:nvPr/>
        </p:nvCxnSpPr>
        <p:spPr>
          <a:xfrm>
            <a:off x="7534656" y="1852863"/>
            <a:ext cx="0" cy="3236495"/>
          </a:xfrm>
          <a:prstGeom prst="straightConnector1">
            <a:avLst/>
          </a:prstGeom>
          <a:noFill/>
          <a:ln w="19050" cap="sq" cmpd="sng">
            <a:solidFill>
              <a:srgbClr val="3F3F3F"/>
            </a:solidFill>
            <a:prstDash val="solid"/>
            <a:round/>
            <a:headEnd type="none" w="sm" len="sm"/>
            <a:tailEnd type="none" w="sm" len="sm"/>
          </a:ln>
        </p:spPr>
      </p:cxnSp>
      <p:sp>
        <p:nvSpPr>
          <p:cNvPr id="1161" name="Google Shape;1161;p195"/>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5"/>
        <p:cNvGrpSpPr/>
        <p:nvPr/>
      </p:nvGrpSpPr>
      <p:grpSpPr>
        <a:xfrm>
          <a:off x="0" y="0"/>
          <a:ext cx="0" cy="0"/>
          <a:chOff x="0" y="0"/>
          <a:chExt cx="0" cy="0"/>
        </a:xfrm>
      </p:grpSpPr>
      <p:sp>
        <p:nvSpPr>
          <p:cNvPr id="1166" name="Google Shape;1166;p9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67" name="Google Shape;1167;p9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aramond"/>
              <a:ea typeface="Garamond"/>
              <a:cs typeface="Garamond"/>
              <a:sym typeface="Garamond"/>
            </a:endParaRPr>
          </a:p>
        </p:txBody>
      </p:sp>
      <p:sp>
        <p:nvSpPr>
          <p:cNvPr id="1168" name="Google Shape;1168;p96"/>
          <p:cNvSpPr txBox="1">
            <a:spLocks noGrp="1"/>
          </p:cNvSpPr>
          <p:nvPr>
            <p:ph type="title"/>
          </p:nvPr>
        </p:nvSpPr>
        <p:spPr>
          <a:xfrm>
            <a:off x="-27842" y="1153572"/>
            <a:ext cx="4167270" cy="4461163"/>
          </a:xfrm>
          <a:prstGeom prst="rect">
            <a:avLst/>
          </a:prstGeom>
          <a:noFill/>
          <a:ln>
            <a:noFill/>
          </a:ln>
        </p:spPr>
        <p:txBody>
          <a:bodyPr spcFirstLastPara="1" wrap="square" lIns="121900" tIns="121900" rIns="121900" bIns="1219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a:solidFill>
                  <a:srgbClr val="FFFFFF"/>
                </a:solidFill>
              </a:rPr>
              <a:t>SMOKE DETECTORS</a:t>
            </a:r>
            <a:endParaRPr sz="4800"/>
          </a:p>
        </p:txBody>
      </p:sp>
      <p:sp>
        <p:nvSpPr>
          <p:cNvPr id="1169" name="Google Shape;1169;p9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aramond"/>
              <a:ea typeface="Garamond"/>
              <a:cs typeface="Garamond"/>
              <a:sym typeface="Garamond"/>
            </a:endParaRPr>
          </a:p>
        </p:txBody>
      </p:sp>
      <p:sp>
        <p:nvSpPr>
          <p:cNvPr id="1170" name="Google Shape;1170;p96"/>
          <p:cNvSpPr txBox="1">
            <a:spLocks noGrp="1"/>
          </p:cNvSpPr>
          <p:nvPr>
            <p:ph type="body" idx="1"/>
          </p:nvPr>
        </p:nvSpPr>
        <p:spPr>
          <a:xfrm>
            <a:off x="4447308" y="591344"/>
            <a:ext cx="6906491" cy="5585619"/>
          </a:xfrm>
          <a:prstGeom prst="rect">
            <a:avLst/>
          </a:prstGeom>
          <a:noFill/>
          <a:ln>
            <a:noFill/>
          </a:ln>
        </p:spPr>
        <p:txBody>
          <a:bodyPr spcFirstLastPara="1" wrap="square" lIns="121900" tIns="121900" rIns="121900" bIns="121900" anchor="ctr" anchorCtr="0">
            <a:normAutofit/>
          </a:bodyPr>
          <a:lstStyle/>
          <a:p>
            <a:pPr marL="228600" lvl="0" indent="-228600" algn="l" rtl="0">
              <a:lnSpc>
                <a:spcPct val="150000"/>
              </a:lnSpc>
              <a:spcBef>
                <a:spcPts val="1000"/>
              </a:spcBef>
              <a:spcAft>
                <a:spcPts val="0"/>
              </a:spcAft>
              <a:buClr>
                <a:schemeClr val="dk1"/>
              </a:buClr>
              <a:buSzPts val="2800"/>
              <a:buChar char="•"/>
            </a:pPr>
            <a:r>
              <a:rPr lang="en-US" sz="3000"/>
              <a:t>Have enough to provide warning.</a:t>
            </a:r>
            <a:endParaRPr sz="3000"/>
          </a:p>
          <a:p>
            <a:pPr marL="228600" lvl="0" indent="-228600" algn="l" rtl="0">
              <a:lnSpc>
                <a:spcPct val="150000"/>
              </a:lnSpc>
              <a:spcBef>
                <a:spcPts val="1000"/>
              </a:spcBef>
              <a:spcAft>
                <a:spcPts val="0"/>
              </a:spcAft>
              <a:buClr>
                <a:schemeClr val="dk1"/>
              </a:buClr>
              <a:buSzPts val="2800"/>
              <a:buChar char="•"/>
            </a:pPr>
            <a:r>
              <a:rPr lang="en-US" sz="3000"/>
              <a:t>Make sure they are properly placed.</a:t>
            </a:r>
            <a:endParaRPr sz="3000"/>
          </a:p>
          <a:p>
            <a:pPr marL="228600" lvl="0" indent="-228600" algn="l" rtl="0">
              <a:lnSpc>
                <a:spcPct val="150000"/>
              </a:lnSpc>
              <a:spcBef>
                <a:spcPts val="1000"/>
              </a:spcBef>
              <a:spcAft>
                <a:spcPts val="0"/>
              </a:spcAft>
              <a:buClr>
                <a:schemeClr val="dk1"/>
              </a:buClr>
              <a:buSzPts val="2800"/>
              <a:buChar char="•"/>
            </a:pPr>
            <a:r>
              <a:rPr lang="en-US" sz="3000"/>
              <a:t>Test the detectors monthly.</a:t>
            </a:r>
            <a:endParaRPr sz="3000"/>
          </a:p>
          <a:p>
            <a:pPr marL="228600" lvl="0" indent="-228600" algn="l" rtl="0">
              <a:lnSpc>
                <a:spcPct val="150000"/>
              </a:lnSpc>
              <a:spcBef>
                <a:spcPts val="1000"/>
              </a:spcBef>
              <a:spcAft>
                <a:spcPts val="0"/>
              </a:spcAft>
              <a:buClr>
                <a:schemeClr val="dk1"/>
              </a:buClr>
              <a:buSzPts val="2800"/>
              <a:buChar char="•"/>
            </a:pPr>
            <a:r>
              <a:rPr lang="en-US" sz="3000"/>
              <a:t>Replace batteries at least once a year.</a:t>
            </a:r>
            <a:endParaRPr sz="3000"/>
          </a:p>
          <a:p>
            <a:pPr marL="228600" lvl="0" indent="-228600" algn="l" rtl="0">
              <a:lnSpc>
                <a:spcPct val="150000"/>
              </a:lnSpc>
              <a:spcBef>
                <a:spcPts val="1000"/>
              </a:spcBef>
              <a:spcAft>
                <a:spcPts val="0"/>
              </a:spcAft>
              <a:buClr>
                <a:schemeClr val="dk1"/>
              </a:buClr>
              <a:buSzPts val="2800"/>
              <a:buChar char="•"/>
            </a:pPr>
            <a:r>
              <a:rPr lang="en-US" sz="3000"/>
              <a:t>Replace the entire detector every 5 years.</a:t>
            </a:r>
            <a:endParaRPr sz="3000"/>
          </a:p>
        </p:txBody>
      </p:sp>
      <p:sp>
        <p:nvSpPr>
          <p:cNvPr id="1171" name="Google Shape;1171;p96"/>
          <p:cNvSpPr/>
          <p:nvPr/>
        </p:nvSpPr>
        <p:spPr>
          <a:xfrm>
            <a:off x="11661678" y="6296891"/>
            <a:ext cx="530322" cy="561109"/>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600"/>
              </a:spcAft>
              <a:buClr>
                <a:srgbClr val="000000"/>
              </a:buClr>
              <a:buSzPts val="1600"/>
              <a:buFont typeface="Arial"/>
              <a:buNone/>
            </a:pPr>
            <a:r>
              <a:rPr lang="en-US" sz="1600" b="0" i="0" u="none" strike="noStrike" cap="none">
                <a:solidFill>
                  <a:schemeClr val="lt1"/>
                </a:solidFill>
                <a:latin typeface="Garamond"/>
                <a:ea typeface="Garamond"/>
                <a:cs typeface="Garamond"/>
                <a:sym typeface="Garamond"/>
              </a:rPr>
              <a:t>27</a:t>
            </a:r>
            <a:endParaRPr sz="1200" b="0" i="0" u="none" strike="noStrike" cap="none">
              <a:solidFill>
                <a:srgbClr val="000000"/>
              </a:solidFill>
              <a:latin typeface="Garamond"/>
              <a:ea typeface="Garamond"/>
              <a:cs typeface="Garamond"/>
              <a:sym typeface="Garamond"/>
            </a:endParaRPr>
          </a:p>
        </p:txBody>
      </p:sp>
      <p:sp>
        <p:nvSpPr>
          <p:cNvPr id="2" name="Rectangle 1">
            <a:extLst>
              <a:ext uri="{FF2B5EF4-FFF2-40B4-BE49-F238E27FC236}">
                <a16:creationId xmlns:a16="http://schemas.microsoft.com/office/drawing/2014/main" id="{49A5730E-CE2E-440A-9BB2-078BFA358244}"/>
              </a:ext>
            </a:extLst>
          </p:cNvPr>
          <p:cNvSpPr/>
          <p:nvPr/>
        </p:nvSpPr>
        <p:spPr>
          <a:xfrm>
            <a:off x="5978820" y="3275112"/>
            <a:ext cx="234360" cy="307777"/>
          </a:xfrm>
          <a:prstGeom prst="rect">
            <a:avLst/>
          </a:prstGeom>
        </p:spPr>
        <p:txBody>
          <a:bodyPr wrap="none">
            <a:spAutoFit/>
          </a:bodyPr>
          <a:lstStyle/>
          <a:p>
            <a:r>
              <a:rPr lang="en-US" dirty="0"/>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DA12-1B17-4D76-8B0F-9820071F7A17}"/>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9C66FB9B-5B12-4252-B0BA-8D184FFB14FE}"/>
              </a:ext>
            </a:extLst>
          </p:cNvPr>
          <p:cNvSpPr>
            <a:spLocks noGrp="1"/>
          </p:cNvSpPr>
          <p:nvPr>
            <p:ph type="subTitle" idx="1"/>
          </p:nvPr>
        </p:nvSpPr>
        <p:spPr>
          <a:xfrm>
            <a:off x="0" y="1"/>
            <a:ext cx="12192000" cy="6747028"/>
          </a:xfrm>
        </p:spPr>
        <p:txBody>
          <a:bodyPr/>
          <a:lstStyle/>
          <a:p>
            <a:r>
              <a:rPr lang="en-US" dirty="0"/>
              <a:t>   </a:t>
            </a:r>
          </a:p>
        </p:txBody>
      </p:sp>
      <p:pic>
        <p:nvPicPr>
          <p:cNvPr id="4" name="Picture 3">
            <a:extLst>
              <a:ext uri="{FF2B5EF4-FFF2-40B4-BE49-F238E27FC236}">
                <a16:creationId xmlns:a16="http://schemas.microsoft.com/office/drawing/2014/main" id="{56EAF8A9-CB97-4D29-9FF3-9E86F685D18D}"/>
              </a:ext>
            </a:extLst>
          </p:cNvPr>
          <p:cNvPicPr>
            <a:picLocks noChangeAspect="1"/>
          </p:cNvPicPr>
          <p:nvPr/>
        </p:nvPicPr>
        <p:blipFill>
          <a:blip r:embed="rId3"/>
          <a:stretch>
            <a:fillRect/>
          </a:stretch>
        </p:blipFill>
        <p:spPr>
          <a:xfrm>
            <a:off x="448056" y="1631559"/>
            <a:ext cx="4779678" cy="3346994"/>
          </a:xfrm>
          <a:prstGeom prst="rect">
            <a:avLst/>
          </a:prstGeom>
        </p:spPr>
      </p:pic>
      <p:pic>
        <p:nvPicPr>
          <p:cNvPr id="5" name="Picture 4">
            <a:extLst>
              <a:ext uri="{FF2B5EF4-FFF2-40B4-BE49-F238E27FC236}">
                <a16:creationId xmlns:a16="http://schemas.microsoft.com/office/drawing/2014/main" id="{988D51B7-D49F-4AED-A709-E2DEF87219BB}"/>
              </a:ext>
            </a:extLst>
          </p:cNvPr>
          <p:cNvPicPr>
            <a:picLocks noChangeAspect="1"/>
          </p:cNvPicPr>
          <p:nvPr/>
        </p:nvPicPr>
        <p:blipFill>
          <a:blip r:embed="rId4"/>
          <a:stretch>
            <a:fillRect/>
          </a:stretch>
        </p:blipFill>
        <p:spPr>
          <a:xfrm>
            <a:off x="0" y="5476134"/>
            <a:ext cx="2670279" cy="1371719"/>
          </a:xfrm>
          <a:prstGeom prst="rect">
            <a:avLst/>
          </a:prstGeom>
        </p:spPr>
      </p:pic>
      <p:sp>
        <p:nvSpPr>
          <p:cNvPr id="6" name="Rectangle 5">
            <a:extLst>
              <a:ext uri="{FF2B5EF4-FFF2-40B4-BE49-F238E27FC236}">
                <a16:creationId xmlns:a16="http://schemas.microsoft.com/office/drawing/2014/main" id="{41EBBBFD-FAE1-4DE9-A69A-8BFC7496CE50}"/>
              </a:ext>
            </a:extLst>
          </p:cNvPr>
          <p:cNvSpPr/>
          <p:nvPr/>
        </p:nvSpPr>
        <p:spPr>
          <a:xfrm>
            <a:off x="6853562" y="549667"/>
            <a:ext cx="3213716" cy="646331"/>
          </a:xfrm>
          <a:prstGeom prst="rect">
            <a:avLst/>
          </a:prstGeom>
        </p:spPr>
        <p:txBody>
          <a:bodyPr wrap="square">
            <a:spAutoFit/>
          </a:bodyPr>
          <a:lstStyle/>
          <a:p>
            <a:pPr algn="ctr"/>
            <a:r>
              <a:rPr lang="en-US" sz="3600" dirty="0"/>
              <a:t>Fire Safety</a:t>
            </a:r>
          </a:p>
        </p:txBody>
      </p:sp>
      <p:pic>
        <p:nvPicPr>
          <p:cNvPr id="7" name="Picture 6">
            <a:extLst>
              <a:ext uri="{FF2B5EF4-FFF2-40B4-BE49-F238E27FC236}">
                <a16:creationId xmlns:a16="http://schemas.microsoft.com/office/drawing/2014/main" id="{92E52874-1CA8-41B2-A490-0B65B2CBC4DA}"/>
              </a:ext>
            </a:extLst>
          </p:cNvPr>
          <p:cNvPicPr>
            <a:picLocks noChangeAspect="1"/>
          </p:cNvPicPr>
          <p:nvPr/>
        </p:nvPicPr>
        <p:blipFill>
          <a:blip r:embed="rId5"/>
          <a:stretch>
            <a:fillRect/>
          </a:stretch>
        </p:blipFill>
        <p:spPr>
          <a:xfrm>
            <a:off x="5675790" y="2119859"/>
            <a:ext cx="6029467" cy="2256832"/>
          </a:xfrm>
          <a:prstGeom prst="rect">
            <a:avLst/>
          </a:prstGeom>
        </p:spPr>
      </p:pic>
    </p:spTree>
    <p:extLst>
      <p:ext uri="{BB962C8B-B14F-4D97-AF65-F5344CB8AC3E}">
        <p14:creationId xmlns:p14="http://schemas.microsoft.com/office/powerpoint/2010/main" val="2655164417"/>
      </p:ext>
    </p:extLst>
  </p:cSld>
  <p:clrMapOvr>
    <a:masterClrMapping/>
  </p:clrMapOvr>
</p:sld>
</file>

<file path=ppt/theme/theme1.xml><?xml version="1.0" encoding="utf-8"?>
<a:theme xmlns:a="http://schemas.openxmlformats.org/drawingml/2006/main" name="Office Theme">
  <a:themeElements>
    <a:clrScheme name="PAO 1">
      <a:dk1>
        <a:srgbClr val="000000"/>
      </a:dk1>
      <a:lt1>
        <a:srgbClr val="FFFFFF"/>
      </a:lt1>
      <a:dk2>
        <a:srgbClr val="44546A"/>
      </a:dk2>
      <a:lt2>
        <a:srgbClr val="E7E6E6"/>
      </a:lt2>
      <a:accent1>
        <a:srgbClr val="4472C4"/>
      </a:accent1>
      <a:accent2>
        <a:srgbClr val="3A5EFF"/>
      </a:accent2>
      <a:accent3>
        <a:srgbClr val="A5A5A5"/>
      </a:accent3>
      <a:accent4>
        <a:srgbClr val="FF26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O">
      <a:dk1>
        <a:srgbClr val="000000"/>
      </a:dk1>
      <a:lt1>
        <a:srgbClr val="FFFFFF"/>
      </a:lt1>
      <a:dk2>
        <a:srgbClr val="44546A"/>
      </a:dk2>
      <a:lt2>
        <a:srgbClr val="E7E6E6"/>
      </a:lt2>
      <a:accent1>
        <a:srgbClr val="4472C4"/>
      </a:accent1>
      <a:accent2>
        <a:srgbClr val="0432FF"/>
      </a:accent2>
      <a:accent3>
        <a:srgbClr val="A5A5A5"/>
      </a:accent3>
      <a:accent4>
        <a:srgbClr val="FF26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AO 1">
      <a:dk1>
        <a:srgbClr val="000000"/>
      </a:dk1>
      <a:lt1>
        <a:srgbClr val="FFFFFF"/>
      </a:lt1>
      <a:dk2>
        <a:srgbClr val="44546A"/>
      </a:dk2>
      <a:lt2>
        <a:srgbClr val="E7E6E6"/>
      </a:lt2>
      <a:accent1>
        <a:srgbClr val="4472C4"/>
      </a:accent1>
      <a:accent2>
        <a:srgbClr val="3A5EFF"/>
      </a:accent2>
      <a:accent3>
        <a:srgbClr val="A5A5A5"/>
      </a:accent3>
      <a:accent4>
        <a:srgbClr val="FF26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AO 1">
      <a:dk1>
        <a:srgbClr val="000000"/>
      </a:dk1>
      <a:lt1>
        <a:srgbClr val="FFFFFF"/>
      </a:lt1>
      <a:dk2>
        <a:srgbClr val="44546A"/>
      </a:dk2>
      <a:lt2>
        <a:srgbClr val="E7E6E6"/>
      </a:lt2>
      <a:accent1>
        <a:srgbClr val="4472C4"/>
      </a:accent1>
      <a:accent2>
        <a:srgbClr val="3A5EFF"/>
      </a:accent2>
      <a:accent3>
        <a:srgbClr val="A5A5A5"/>
      </a:accent3>
      <a:accent4>
        <a:srgbClr val="FF26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1200</TotalTime>
  <Words>15449</Words>
  <Application>Microsoft Office PowerPoint</Application>
  <PresentationFormat>Widescreen</PresentationFormat>
  <Paragraphs>1710</Paragraphs>
  <Slides>244</Slides>
  <Notes>226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244</vt:i4>
      </vt:variant>
    </vt:vector>
  </HeadingPairs>
  <TitlesOfParts>
    <vt:vector size="261" baseType="lpstr">
      <vt:lpstr>Wingdings</vt:lpstr>
      <vt:lpstr>Arial</vt:lpstr>
      <vt:lpstr>Avenir</vt:lpstr>
      <vt:lpstr>Noto Sans Symbols</vt:lpstr>
      <vt:lpstr>Tahoma</vt:lpstr>
      <vt:lpstr>Garamond</vt:lpstr>
      <vt:lpstr>Libre Franklin</vt:lpstr>
      <vt:lpstr>Nunito</vt:lpstr>
      <vt:lpstr>Calibri</vt:lpstr>
      <vt:lpstr>Twentieth Century</vt:lpstr>
      <vt:lpstr>Corbel</vt:lpstr>
      <vt:lpstr>Times New Roman</vt:lpstr>
      <vt:lpstr>Gill Sans</vt:lpstr>
      <vt:lpstr>Office Theme</vt:lpstr>
      <vt:lpstr>Office Theme</vt:lpstr>
      <vt:lpstr>Office Theme</vt:lpstr>
      <vt:lpstr>Office Theme</vt:lpstr>
      <vt:lpstr>Foundations Training</vt:lpstr>
      <vt:lpstr>Recipient Rights</vt:lpstr>
      <vt:lpstr>Goals</vt:lpstr>
      <vt:lpstr>Civil Rights</vt:lpstr>
      <vt:lpstr>The Mental Health Code</vt:lpstr>
      <vt:lpstr>Confidentiality &amp;  Mental Health Code</vt:lpstr>
      <vt:lpstr>Examples of Violating Confidentiality and Privacy of a Recipient</vt:lpstr>
      <vt:lpstr>Release of Information</vt:lpstr>
      <vt:lpstr>Dignity and Respect</vt:lpstr>
      <vt:lpstr>Abuse &amp; Neglect  Read Abuse &amp; Neglect on Pages 6-7 in your Participant Guide</vt:lpstr>
      <vt:lpstr>Reporting Abuse and Neglect</vt:lpstr>
      <vt:lpstr>Whistleblowers Protection Act</vt:lpstr>
      <vt:lpstr>Bullard-Plawecki Employee Right to Know Act</vt:lpstr>
      <vt:lpstr>Incident Reports</vt:lpstr>
      <vt:lpstr>Office of Recipient Rights for the Community Mental Health for Central Michigan (CMHCM) and Bay Arenac Behavioral Health (BABH)</vt:lpstr>
      <vt:lpstr>Corporate Compliance, Ethics, &amp; Deficit Reduction Act</vt:lpstr>
      <vt:lpstr>CODE OF PROFESSIONAL ETHICS  Please Read Appendix B in your Participant Guide.</vt:lpstr>
      <vt:lpstr>False Claims Act</vt:lpstr>
      <vt:lpstr>Fraud Prosecuted</vt:lpstr>
      <vt:lpstr>Particularly:</vt:lpstr>
      <vt:lpstr>Claims</vt:lpstr>
      <vt:lpstr>Michigan False Claims ACT</vt:lpstr>
      <vt:lpstr>Whistleblowers' Protection  Act</vt:lpstr>
      <vt:lpstr>If You Recognize a Problem</vt:lpstr>
      <vt:lpstr>Thank You for Staying Honest and Reporting as Needed</vt:lpstr>
      <vt:lpstr>Person-Centered Planning and Self-Determination</vt:lpstr>
      <vt:lpstr>Person-Centered Planning (PCP)</vt:lpstr>
      <vt:lpstr>Person-Centered Planning (PCP)</vt:lpstr>
      <vt:lpstr>Person-Centered Planning</vt:lpstr>
      <vt:lpstr>Guiding Principles—8 Essential Elements</vt:lpstr>
      <vt:lpstr>Designing the Individual Plan of Service </vt:lpstr>
      <vt:lpstr>Designing the Individual Plan of Service </vt:lpstr>
      <vt:lpstr>Designing the Individual Plan of Service </vt:lpstr>
      <vt:lpstr>Self-Determination</vt:lpstr>
      <vt:lpstr>Characteristics of Person-Centered Plans</vt:lpstr>
      <vt:lpstr>Training Record Instructions</vt:lpstr>
      <vt:lpstr>Training Record Instructions</vt:lpstr>
      <vt:lpstr>Health Insurance Portability &amp; Accountability Act (HIPAA) </vt:lpstr>
      <vt:lpstr>HIPAA</vt:lpstr>
      <vt:lpstr>Mental Health Providers must comply with HIPAA</vt:lpstr>
      <vt:lpstr>HIPAA</vt:lpstr>
      <vt:lpstr>Consumer Rights</vt:lpstr>
      <vt:lpstr>PowerPoint Presentation</vt:lpstr>
      <vt:lpstr>PowerPoint Presentation</vt:lpstr>
      <vt:lpstr>PowerPoint Presentation</vt:lpstr>
      <vt:lpstr>Limited English Proficiency</vt:lpstr>
      <vt:lpstr>Limited English Proficiency (LEP)</vt:lpstr>
      <vt:lpstr>PowerPoint Presentation</vt:lpstr>
      <vt:lpstr>The Legal Basis</vt:lpstr>
      <vt:lpstr>PowerPoint Presentation</vt:lpstr>
      <vt:lpstr>PowerPoint Presentation</vt:lpstr>
      <vt:lpstr>Provider Obligations</vt:lpstr>
      <vt:lpstr>Cultural Competence and Diversity </vt:lpstr>
      <vt:lpstr>The characteristics and knowledge of a particular group of people, encompassing language, religion, cuisine, social habits, music and arts.</vt:lpstr>
      <vt:lpstr>PowerPoint Presentation</vt:lpstr>
      <vt:lpstr>Diversity</vt:lpstr>
      <vt:lpstr>Cultural Competence </vt:lpstr>
      <vt:lpstr>Components of Cultural Competence</vt:lpstr>
      <vt:lpstr>Diversity Education</vt:lpstr>
      <vt:lpstr>Communication in a diverse community</vt:lpstr>
      <vt:lpstr>PowerPoint Presentation</vt:lpstr>
      <vt:lpstr>Infection Control</vt:lpstr>
      <vt:lpstr>Infection Control</vt:lpstr>
      <vt:lpstr>Three ways germs are spread</vt:lpstr>
      <vt:lpstr>Controlling the Spread of Germs</vt:lpstr>
      <vt:lpstr>Standard Precautions</vt:lpstr>
      <vt:lpstr>Universal Precautions </vt:lpstr>
      <vt:lpstr>Body Fluids:</vt:lpstr>
      <vt:lpstr>Needlesticks and other sharps injuries are a serious hazard in any healthcare setting. Contact with contaminated needles, scalpels, broken glass, and other sharps may expose healthcare workers to blood that contains pathogens which pose a grave, potentially lethal risk. You may experience a </vt:lpstr>
      <vt:lpstr>PowerPoint Presentation</vt:lpstr>
      <vt:lpstr>PowerPoint Presentation</vt:lpstr>
      <vt:lpstr>Hand Washing</vt:lpstr>
      <vt:lpstr>PowerPoint Presentation</vt:lpstr>
      <vt:lpstr>Gloves</vt:lpstr>
      <vt:lpstr>Wear Gloves When</vt:lpstr>
      <vt:lpstr>PowerPoint Presentation</vt:lpstr>
      <vt:lpstr>PowerPoint Presentation</vt:lpstr>
      <vt:lpstr>Personal Protective Equipment</vt:lpstr>
      <vt:lpstr>Cleaning and Disinfecting</vt:lpstr>
      <vt:lpstr>COVID-19 Training</vt:lpstr>
      <vt:lpstr>COVID-19</vt:lpstr>
      <vt:lpstr>COVID-19</vt:lpstr>
      <vt:lpstr>COVID-19</vt:lpstr>
      <vt:lpstr>Employee Expectations</vt:lpstr>
      <vt:lpstr>IF YOU THINK YOU’VE BEEN EXPOSED</vt:lpstr>
      <vt:lpstr>PAO ACTIONS  AFTER CONFIRMED DIAGNOSIS</vt:lpstr>
      <vt:lpstr>COVID-19</vt:lpstr>
      <vt:lpstr>Covid-19 </vt:lpstr>
      <vt:lpstr>PowerPoint Presentation</vt:lpstr>
      <vt:lpstr>Safety &amp; Fire Prevention</vt:lpstr>
      <vt:lpstr>PowerPoint Presentation</vt:lpstr>
      <vt:lpstr>PowerPoint Presentation</vt:lpstr>
      <vt:lpstr>Don’t re-enter the home!</vt:lpstr>
      <vt:lpstr>Knowledge about Fires</vt:lpstr>
      <vt:lpstr>Fire Extinguishment </vt:lpstr>
      <vt:lpstr>PowerPoint Presentation</vt:lpstr>
      <vt:lpstr>If you are trapped </vt:lpstr>
      <vt:lpstr>SMOKE DETECTORS</vt:lpstr>
      <vt:lpstr>  </vt:lpstr>
      <vt:lpstr>FIRE DRILLS</vt:lpstr>
      <vt:lpstr>SAFE DRIVING  </vt:lpstr>
      <vt:lpstr>PowerPoint Presentation</vt:lpstr>
      <vt:lpstr>AGGRESSIVE DRIVING: Aggressive driving is the operation of a motor vehicle in a manner that endangers or is likely to endanger persons or property. Persons doing any of the following may be committing acts of aggressive driving:</vt:lpstr>
      <vt:lpstr>Aggressive driving is a serious problem that is responsible for many traffic accidents and fatalities. It is your benefit to avoid aggressive drivers and potentially dangerous situations. If you encounter an angry or aggressive motorist:</vt:lpstr>
      <vt:lpstr>Anyone can become an aggressive driver. Do not let stress and frustration get the best of you while driving</vt:lpstr>
      <vt:lpstr>TWO SECOND RULE: Following a vehicle too closely is called “tailgating”. Use the two-second rule to determine a safe following distance</vt:lpstr>
      <vt:lpstr> MINIMUM AND MAXIUM SPEEDS: Driving too fast or too slowly may create a dangerous situation. Regardless of posted speed limit, weather and traffic conditions may make it necessary to drive more slowly</vt:lpstr>
      <vt:lpstr>Weather can create a driving hazard.</vt:lpstr>
      <vt:lpstr>CELLULAR PHONE  and other devices. </vt:lpstr>
      <vt:lpstr>PowerPoint Presentation</vt:lpstr>
      <vt:lpstr>PowerPoint Presentation</vt:lpstr>
      <vt:lpstr>Cleaning Products</vt:lpstr>
      <vt:lpstr>PowerPoint Presentation</vt:lpstr>
      <vt:lpstr>Back Safety and Lifting</vt:lpstr>
      <vt:lpstr>PowerPoint Presentation</vt:lpstr>
      <vt:lpstr>PowerPoint Presentation</vt:lpstr>
      <vt:lpstr>SENSITIVITY TRAINING: HEARING LOSS</vt:lpstr>
      <vt:lpstr>Hearing Loss</vt:lpstr>
      <vt:lpstr>Hard of Hearing vs. Deaf</vt:lpstr>
      <vt:lpstr>ADULT HEARING LOSS</vt:lpstr>
      <vt:lpstr>Preferred Terminology</vt:lpstr>
      <vt:lpstr>Barriers can be related to:</vt:lpstr>
      <vt:lpstr>Factors that Influence Understanding</vt:lpstr>
      <vt:lpstr>PowerPoint Presentation</vt:lpstr>
      <vt:lpstr>Maximizing Hard of Hearing person’s ability to participate in conversation</vt:lpstr>
      <vt:lpstr>PowerPoint Presentation</vt:lpstr>
      <vt:lpstr>PowerPoint Presentation</vt:lpstr>
      <vt:lpstr>PowerPoint Presentation</vt:lpstr>
      <vt:lpstr>Guidelines for better communication</vt:lpstr>
      <vt:lpstr>Adapting the Environment</vt:lpstr>
      <vt:lpstr>Communication with Deaf or Hard of Hearing individuals</vt:lpstr>
      <vt:lpstr>Trauma Informed Care</vt:lpstr>
      <vt:lpstr>PowerPoint Presentation</vt:lpstr>
      <vt:lpstr>What is Trauma?</vt:lpstr>
      <vt:lpstr>Types of Trauma</vt:lpstr>
      <vt:lpstr>Complex Trauma  Post Traumatic Stress Disorder (PTSD) </vt:lpstr>
      <vt:lpstr>90% of people fit the traumatic event criteria in DSM-V </vt:lpstr>
      <vt:lpstr>ACES - Adverse Childhood Experiences Scale </vt:lpstr>
      <vt:lpstr>ACEs Increases Health Risks</vt:lpstr>
      <vt:lpstr>PowerPoint Presentation</vt:lpstr>
      <vt:lpstr>Responses to Trauma</vt:lpstr>
      <vt:lpstr>Universal Precautions Approach </vt:lpstr>
      <vt:lpstr>PowerPoint Presentation</vt:lpstr>
      <vt:lpstr>Coping with Trauma Reminders</vt:lpstr>
      <vt:lpstr>Basic Medication Administration</vt:lpstr>
      <vt:lpstr>Medications are substances that are taken/applied to the body to prevent, treat, relieve symptoms, or cure.  </vt:lpstr>
      <vt:lpstr>PowerPoint Presentation</vt:lpstr>
      <vt:lpstr>Medication Types</vt:lpstr>
      <vt:lpstr>PowerPoint Presentation</vt:lpstr>
      <vt:lpstr>Common Medication Categories</vt:lpstr>
      <vt:lpstr>Anticonvulsants</vt:lpstr>
      <vt:lpstr>Anticonvulsant Side Effects </vt:lpstr>
      <vt:lpstr>Anticonvulsant Side Effects </vt:lpstr>
      <vt:lpstr>Psychiatric Disorders</vt:lpstr>
      <vt:lpstr>Psychotropic medications</vt:lpstr>
      <vt:lpstr>Psychiatric Disorders</vt:lpstr>
      <vt:lpstr>Psychiatric Disorders</vt:lpstr>
      <vt:lpstr>Following Doctor’s Orders</vt:lpstr>
      <vt:lpstr>Monitoring for the Effects of Medication</vt:lpstr>
      <vt:lpstr>Common Side Effects (Report To The Doctor):</vt:lpstr>
      <vt:lpstr>Tardive Dyskinesia</vt:lpstr>
      <vt:lpstr>Medication Interactions</vt:lpstr>
      <vt:lpstr>Guidelines for Reporting a Suspected Adverse Reaction</vt:lpstr>
      <vt:lpstr>Severe, Life-Threatening Allergies</vt:lpstr>
      <vt:lpstr>Reading and Understanding Medication Labels</vt:lpstr>
      <vt:lpstr>PowerPoint Presentation</vt:lpstr>
      <vt:lpstr>PowerPoint Presentation</vt:lpstr>
      <vt:lpstr>Common Abbreviations and Symbols</vt:lpstr>
      <vt:lpstr>PowerPoint Presentation</vt:lpstr>
      <vt:lpstr>Label Warnings     </vt:lpstr>
      <vt:lpstr>Examples of Medication Containers  </vt:lpstr>
      <vt:lpstr>Learning About Medications</vt:lpstr>
      <vt:lpstr>PowerPoint Presentation</vt:lpstr>
      <vt:lpstr>PowerPoint Presentation</vt:lpstr>
      <vt:lpstr>Five Rights of Assisting with Medication Administration.</vt:lpstr>
      <vt:lpstr>Five Rights of Assisting with Medication Administration.</vt:lpstr>
      <vt:lpstr>PowerPoint Presentation</vt:lpstr>
      <vt:lpstr>Needlesticks and other sharps injuries are a serious hazard in any healthcare setting. These injuries may occur when you are assisting your consumer during any medications that are in a syringe/needle or when checking the blood. </vt:lpstr>
      <vt:lpstr>Positive Approaches to Challenging behaviors, non-aversive techniques &amp; crisis Interventions</vt:lpstr>
      <vt:lpstr>Overview to positive behavior support </vt:lpstr>
      <vt:lpstr>The Goal of Teaching</vt:lpstr>
      <vt:lpstr>Does everything have to be functional?</vt:lpstr>
      <vt:lpstr>Teaching during daily routines</vt:lpstr>
      <vt:lpstr>Guidelines for Effective Teaching</vt:lpstr>
      <vt:lpstr>Behavior</vt:lpstr>
      <vt:lpstr>Challenging Behavior</vt:lpstr>
      <vt:lpstr>Challenging Behavior</vt:lpstr>
      <vt:lpstr>Challenging Behavior</vt:lpstr>
      <vt:lpstr>Challenging Behavior</vt:lpstr>
      <vt:lpstr>Challenging Behavior</vt:lpstr>
      <vt:lpstr>Challenging Behavior</vt:lpstr>
      <vt:lpstr>Challenging Behavior</vt:lpstr>
      <vt:lpstr>Promoting Positive Behavior </vt:lpstr>
      <vt:lpstr>Proactive options:</vt:lpstr>
      <vt:lpstr>Proactive options:</vt:lpstr>
      <vt:lpstr>Proactive options:</vt:lpstr>
      <vt:lpstr>Proactive options:</vt:lpstr>
      <vt:lpstr>Proactive Options: Quality of Interaction: </vt:lpstr>
      <vt:lpstr>Proactive Options that reduce the demand on the learner</vt:lpstr>
      <vt:lpstr>Confrontation Avoidance Techniques (C.A.T.) </vt:lpstr>
      <vt:lpstr>YOUR Responsibilities</vt:lpstr>
      <vt:lpstr>Always:</vt:lpstr>
      <vt:lpstr>When agitation is beginning:</vt:lpstr>
      <vt:lpstr>When agitation is beginning:</vt:lpstr>
      <vt:lpstr>When agitation is increasing: </vt:lpstr>
      <vt:lpstr>C.A.T. worked! Agitation is Decreasing</vt:lpstr>
      <vt:lpstr>PowerPoint Presentation</vt:lpstr>
      <vt:lpstr>Positive Behavior Support Plans</vt:lpstr>
      <vt:lpstr>Keys Steps in Development of the Plan</vt:lpstr>
      <vt:lpstr>Basic guidelines for improving and modifying plans to ensure success: </vt:lpstr>
      <vt:lpstr>What is a crisis or emergency? </vt:lpstr>
      <vt:lpstr>Crisis Intervention</vt:lpstr>
      <vt:lpstr>Crisis Intervention</vt:lpstr>
      <vt:lpstr>PowerPoint Presentation</vt:lpstr>
      <vt:lpstr>PowerPoint Presentation</vt:lpstr>
      <vt:lpstr>In an emergency/crisis:</vt:lpstr>
      <vt:lpstr>“Do’s”  of defusing agitated and anxious people</vt:lpstr>
      <vt:lpstr>“Don’ts” of defusing agitated and anxious people</vt:lpstr>
      <vt:lpstr>“Don’ts” of defusing agitated and anxious people</vt:lpstr>
      <vt:lpstr>In an emergency/crisis:</vt:lpstr>
      <vt:lpstr>Call 911 When:</vt:lpstr>
      <vt:lpstr>After the crisis: </vt:lpstr>
      <vt:lpstr>After the crisis: </vt:lpstr>
      <vt:lpstr>After the crisis: </vt:lpstr>
      <vt:lpstr>DEBRIEFING</vt:lpstr>
      <vt:lpstr>In summary</vt:lpstr>
      <vt:lpstr>Support those with challenging behavior by: </vt:lpstr>
      <vt:lpstr>Remember!</vt:lpstr>
      <vt:lpstr>Recovery is Changing Everything</vt:lpstr>
      <vt:lpstr>PowerPoint Presentation</vt:lpstr>
      <vt:lpstr>Understanding Recovery: Are we…</vt:lpstr>
      <vt:lpstr>Setting the Stage</vt:lpstr>
      <vt:lpstr>Gaining Fluency in Recovery Language: Power Robbing Language  </vt:lpstr>
      <vt:lpstr>Gaining Fluency in Recovery Language: Empowering Language </vt:lpstr>
      <vt:lpstr>Combating Stigma</vt:lpstr>
      <vt:lpstr>PowerPoint Presentation</vt:lpstr>
      <vt:lpstr>Mental Health Practitioners </vt:lpstr>
      <vt:lpstr>Empowering Interactions</vt:lpstr>
      <vt:lpstr>Policy: Provide Recovery Based Services</vt:lpstr>
      <vt:lpstr>Four Major Dimensions</vt:lpstr>
      <vt:lpstr>Ten Guiding Principles</vt:lpstr>
      <vt:lpstr>To Facilitate Recovery it takes all of US!</vt:lpstr>
      <vt:lpstr>Be Vocal by Demi Lovato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Training</dc:title>
  <dc:creator>katie garfinkel</dc:creator>
  <cp:lastModifiedBy>Kim Armstrong</cp:lastModifiedBy>
  <cp:revision>76</cp:revision>
  <dcterms:created xsi:type="dcterms:W3CDTF">2020-12-07T02:28:28Z</dcterms:created>
  <dcterms:modified xsi:type="dcterms:W3CDTF">2021-07-27T20:18:34Z</dcterms:modified>
</cp:coreProperties>
</file>